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2014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C68583C4-720E-4048-9036-EFC4DB3C601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84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2014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C68583C4-720E-4048-9036-EFC4DB3C601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8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2014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C68583C4-720E-4048-9036-EFC4DB3C601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8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2014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C68583C4-720E-4048-9036-EFC4DB3C601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191E930-C0A1-47F6-B62D-4E622593883D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5CBDC43-31E5-4B81-8668-90C85AFBC94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mtClean="0"/>
              <a:t>Обработка строк</a:t>
            </a:r>
          </a:p>
        </p:txBody>
      </p:sp>
      <p:sp>
        <p:nvSpPr>
          <p:cNvPr id="15667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4BC7A4-105C-46A5-B65D-17C15DEE1C4E}" type="slidenum">
              <a:rPr lang="ru-RU" altLang="ru-RU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2588" y="801688"/>
            <a:ext cx="8462962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indent="-3619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i="1" kern="0" dirty="0">
                <a:solidFill>
                  <a:srgbClr val="000000"/>
                </a:solidFill>
              </a:rPr>
              <a:t>Задача</a:t>
            </a:r>
            <a:r>
              <a:rPr lang="ru-RU" sz="2400" kern="0" dirty="0">
                <a:solidFill>
                  <a:srgbClr val="000000"/>
                </a:solidFill>
              </a:rPr>
              <a:t>. В файле записано данные о собаках: в каждой строчке кличка собаки, ее возраст и порода:</a:t>
            </a:r>
          </a:p>
          <a:p>
            <a:pPr marL="7159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Мухтар</a:t>
            </a:r>
            <a:r>
              <a:rPr lang="ru-RU" sz="2400" b="1" kern="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4 немецкая овчарка 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kern="0" dirty="0">
                <a:solidFill>
                  <a:srgbClr val="000000"/>
                </a:solidFill>
              </a:rPr>
              <a:t>Вывести в другой файл сведения о собаках, которым меньше 5 лет.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5475" y="2851150"/>
            <a:ext cx="7948613" cy="1954213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не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конец файла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Fin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прочитать строку из файла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Fin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разобрать строку – выделить возраст</a:t>
            </a: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возраст &lt;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то</a:t>
            </a: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записать строку в файл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Fout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mtClean="0"/>
              <a:t>Чтение данных из файла</a:t>
            </a:r>
          </a:p>
        </p:txBody>
      </p:sp>
      <p:sp>
        <p:nvSpPr>
          <p:cNvPr id="1576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3408A9-332B-4865-B4A0-A5C7963EE33F}" type="slidenum">
              <a:rPr lang="ru-RU" altLang="ru-RU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4175" y="819150"/>
            <a:ext cx="35115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</a:rPr>
              <a:t>Чтение одной строки</a:t>
            </a:r>
            <a:r>
              <a:rPr lang="ru-RU" sz="2400" kern="0" dirty="0">
                <a:solidFill>
                  <a:srgbClr val="000000"/>
                </a:solidFill>
              </a:rPr>
              <a:t>:</a:t>
            </a:r>
            <a:endParaRPr lang="ru-RU" sz="1400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5475" y="1235075"/>
            <a:ext cx="7948613" cy="485775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readline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84175" y="1744663"/>
            <a:ext cx="375443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</a:rPr>
              <a:t>Разбивка по пробелам</a:t>
            </a:r>
            <a:r>
              <a:rPr lang="ru-RU" sz="2400" kern="0" dirty="0">
                <a:solidFill>
                  <a:srgbClr val="000000"/>
                </a:solidFill>
              </a:rPr>
              <a:t>:</a:t>
            </a:r>
            <a:endParaRPr lang="ru-RU" sz="1400" dirty="0">
              <a:solidFill>
                <a:srgbClr val="000000"/>
              </a:solidFill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25475" y="2160588"/>
            <a:ext cx="7948613" cy="485775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Calibri"/>
              </a:rPr>
              <a:t>data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split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84175" y="2659063"/>
            <a:ext cx="35036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</a:rPr>
              <a:t>Выделение возраста</a:t>
            </a:r>
            <a:r>
              <a:rPr lang="ru-RU" sz="2400" kern="0" dirty="0">
                <a:solidFill>
                  <a:srgbClr val="000000"/>
                </a:solidFill>
              </a:rPr>
              <a:t>:</a:t>
            </a:r>
            <a:endParaRPr lang="ru-RU" sz="1400" dirty="0">
              <a:solidFill>
                <a:srgbClr val="000000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25475" y="3074988"/>
            <a:ext cx="7948613" cy="85090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sAge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data[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]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s</a:t>
            </a: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Age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84175" y="3927475"/>
            <a:ext cx="30924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</a:rPr>
              <a:t>Кратко всё вместе</a:t>
            </a:r>
            <a:r>
              <a:rPr lang="ru-RU" sz="2400" kern="0" dirty="0">
                <a:solidFill>
                  <a:srgbClr val="000000"/>
                </a:solidFill>
              </a:rPr>
              <a:t>:</a:t>
            </a:r>
            <a:endParaRPr lang="ru-RU" sz="1400" dirty="0">
              <a:solidFill>
                <a:srgbClr val="000000"/>
              </a:solidFill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25475" y="4354513"/>
            <a:ext cx="7948613" cy="852487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readline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s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.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split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()[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38230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 animBg="1"/>
      <p:bldP spid="15" grpId="0"/>
      <p:bldP spid="16" grpId="0" build="p" animBg="1"/>
      <p:bldP spid="18" grpId="0"/>
      <p:bldP spid="19" grpId="0" build="p" animBg="1"/>
      <p:bldP spid="20" grpId="0"/>
      <p:bldP spid="21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mtClean="0"/>
              <a:t>Обработка строк</a:t>
            </a:r>
          </a:p>
        </p:txBody>
      </p:sp>
      <p:sp>
        <p:nvSpPr>
          <p:cNvPr id="15872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1B6C6E-578B-4276-BBDF-793F60761CF1}" type="slidenum">
              <a:rPr lang="ru-RU" altLang="ru-RU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1963" y="1323975"/>
            <a:ext cx="8423275" cy="3786188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Fin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open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"input.txt"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Fout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open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"output.txt"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"w"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s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readline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ru-RU" sz="2400" b="1" dirty="0">
                <a:solidFill>
                  <a:srgbClr val="0000FF"/>
                </a:solidFill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not</a:t>
            </a:r>
            <a:r>
              <a:rPr lang="ru-RU" sz="2400" b="1" dirty="0">
                <a:solidFill>
                  <a:srgbClr val="0000FF"/>
                </a:solidFill>
                <a:latin typeface="Courier New"/>
                <a:ea typeface="Times New Roman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s: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break</a:t>
            </a:r>
            <a:endParaRPr lang="ru-RU" sz="2400" b="1" dirty="0">
              <a:solidFill>
                <a:srgbClr val="0000FF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age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split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()[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] 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age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&lt;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Fout.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write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s )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Fin.close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Fout.close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113" y="809625"/>
            <a:ext cx="318928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</a:rPr>
              <a:t>Полная программа:</a:t>
            </a:r>
            <a:endParaRPr lang="ru-RU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mtClean="0"/>
              <a:t>Обработка строк</a:t>
            </a:r>
          </a:p>
        </p:txBody>
      </p:sp>
      <p:sp>
        <p:nvSpPr>
          <p:cNvPr id="15974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9EC4BB-F6C5-45A8-AF6A-5182C854A367}" type="slidenum">
              <a:rPr lang="ru-RU" altLang="ru-RU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1963" y="1323975"/>
            <a:ext cx="8423275" cy="1957388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lst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readlines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s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lst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age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split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()[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] 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age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&lt;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Fout.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write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s 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113" y="809625"/>
            <a:ext cx="14224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</a:rPr>
              <a:t>или так:</a:t>
            </a:r>
            <a:endParaRPr lang="ru-RU" b="1" dirty="0">
              <a:solidFill>
                <a:srgbClr val="333399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1963" y="3895725"/>
            <a:ext cx="8423275" cy="1570038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for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s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open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"input.txt"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):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age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split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()[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] 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age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&lt;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Fout.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write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s 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2113" y="3381375"/>
            <a:ext cx="14224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</a:rPr>
              <a:t>или так:</a:t>
            </a:r>
            <a:endParaRPr lang="ru-RU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4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6" grpId="0" build="p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390501" y="1928019"/>
            <a:ext cx="2317750" cy="596900"/>
          </a:xfrm>
          <a:prstGeom prst="round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dirty="0">
                <a:solidFill>
                  <a:srgbClr val="000000"/>
                </a:solidFill>
                <a:latin typeface="Arial"/>
              </a:rPr>
              <a:t>файлы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1388663" y="3177381"/>
            <a:ext cx="2317750" cy="596900"/>
          </a:xfrm>
          <a:prstGeom prst="round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dirty="0">
                <a:solidFill>
                  <a:srgbClr val="000000"/>
                </a:solidFill>
                <a:latin typeface="Arial"/>
              </a:rPr>
              <a:t>текстовые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5390751" y="3177381"/>
            <a:ext cx="2317750" cy="596900"/>
          </a:xfrm>
          <a:prstGeom prst="round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dirty="0">
                <a:solidFill>
                  <a:srgbClr val="000000"/>
                </a:solidFill>
                <a:latin typeface="Arial"/>
              </a:rPr>
              <a:t>двоичные</a:t>
            </a: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828276" y="3829844"/>
            <a:ext cx="4191000" cy="2017712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srgbClr val="000000"/>
                </a:solidFill>
                <a:latin typeface="Arial"/>
              </a:rPr>
              <a:t>«</a:t>
            </a:r>
            <a:r>
              <a:rPr lang="en-US" sz="2400" b="1" i="1" dirty="0">
                <a:solidFill>
                  <a:srgbClr val="333399"/>
                </a:solidFill>
                <a:latin typeface="Arial"/>
              </a:rPr>
              <a:t>plain text</a:t>
            </a:r>
            <a:r>
              <a:rPr lang="ru-RU" sz="2400" dirty="0">
                <a:solidFill>
                  <a:srgbClr val="000000"/>
                </a:solidFill>
                <a:latin typeface="Arial"/>
              </a:rPr>
              <a:t>»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: </a:t>
            </a:r>
          </a:p>
          <a:p>
            <a:pPr marL="180975" indent="-1809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400" dirty="0">
                <a:solidFill>
                  <a:srgbClr val="000000"/>
                </a:solidFill>
                <a:latin typeface="Arial"/>
              </a:rPr>
              <a:t>текст, разбитый на строки;</a:t>
            </a:r>
          </a:p>
          <a:p>
            <a:pPr marL="180975" indent="-18097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400" dirty="0">
                <a:solidFill>
                  <a:srgbClr val="000000"/>
                </a:solidFill>
                <a:latin typeface="Arial"/>
              </a:rPr>
              <a:t>из специальных символов только символы перехода на новую строку</a:t>
            </a:r>
          </a:p>
        </p:txBody>
      </p:sp>
      <p:grpSp>
        <p:nvGrpSpPr>
          <p:cNvPr id="7" name="Группа 12"/>
          <p:cNvGrpSpPr>
            <a:grpSpLocks/>
          </p:cNvGrpSpPr>
          <p:nvPr/>
        </p:nvGrpSpPr>
        <p:grpSpPr bwMode="auto">
          <a:xfrm>
            <a:off x="3163488" y="2524919"/>
            <a:ext cx="2589213" cy="652462"/>
            <a:chOff x="2743200" y="1602463"/>
            <a:chExt cx="2589299" cy="651850"/>
          </a:xfrm>
        </p:grpSpPr>
        <p:sp>
          <p:nvSpPr>
            <p:cNvPr id="8" name="Полилиния 10"/>
            <p:cNvSpPr>
              <a:spLocks noChangeArrowheads="1"/>
            </p:cNvSpPr>
            <p:nvPr/>
          </p:nvSpPr>
          <p:spPr bwMode="auto">
            <a:xfrm>
              <a:off x="2743200" y="1602463"/>
              <a:ext cx="1294646" cy="651850"/>
            </a:xfrm>
            <a:custGeom>
              <a:avLst/>
              <a:gdLst>
                <a:gd name="T0" fmla="*/ 1294646 w 1294646"/>
                <a:gd name="T1" fmla="*/ 0 h 651850"/>
                <a:gd name="T2" fmla="*/ 0 w 1294646"/>
                <a:gd name="T3" fmla="*/ 651850 h 651850"/>
                <a:gd name="T4" fmla="*/ 0 60000 65536"/>
                <a:gd name="T5" fmla="*/ 0 60000 65536"/>
                <a:gd name="T6" fmla="*/ 0 w 1294646"/>
                <a:gd name="T7" fmla="*/ 0 h 651850"/>
                <a:gd name="T8" fmla="*/ 1294646 w 1294646"/>
                <a:gd name="T9" fmla="*/ 651850 h 6518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4646" h="651850">
                  <a:moveTo>
                    <a:pt x="1294646" y="0"/>
                  </a:moveTo>
                  <a:lnTo>
                    <a:pt x="0" y="651850"/>
                  </a:lnTo>
                </a:path>
              </a:pathLst>
            </a:custGeom>
            <a:noFill/>
            <a:ln w="12700" algn="ctr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Полилиния 11"/>
            <p:cNvSpPr>
              <a:spLocks noChangeArrowheads="1"/>
            </p:cNvSpPr>
            <p:nvPr/>
          </p:nvSpPr>
          <p:spPr bwMode="auto">
            <a:xfrm flipH="1">
              <a:off x="4037853" y="1602463"/>
              <a:ext cx="1294646" cy="651850"/>
            </a:xfrm>
            <a:custGeom>
              <a:avLst/>
              <a:gdLst>
                <a:gd name="T0" fmla="*/ 1294646 w 1294646"/>
                <a:gd name="T1" fmla="*/ 0 h 651850"/>
                <a:gd name="T2" fmla="*/ 0 w 1294646"/>
                <a:gd name="T3" fmla="*/ 651850 h 651850"/>
                <a:gd name="T4" fmla="*/ 0 60000 65536"/>
                <a:gd name="T5" fmla="*/ 0 60000 65536"/>
                <a:gd name="T6" fmla="*/ 0 w 1294646"/>
                <a:gd name="T7" fmla="*/ 0 h 651850"/>
                <a:gd name="T8" fmla="*/ 1294646 w 1294646"/>
                <a:gd name="T9" fmla="*/ 651850 h 6518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4646" h="651850">
                  <a:moveTo>
                    <a:pt x="1294646" y="0"/>
                  </a:moveTo>
                  <a:lnTo>
                    <a:pt x="0" y="651850"/>
                  </a:lnTo>
                </a:path>
              </a:pathLst>
            </a:custGeom>
            <a:noFill/>
            <a:ln w="12700" algn="ctr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0" name="Блок-схема: процесс 9"/>
          <p:cNvSpPr>
            <a:spLocks noChangeArrowheads="1"/>
          </p:cNvSpPr>
          <p:nvPr/>
        </p:nvSpPr>
        <p:spPr bwMode="auto">
          <a:xfrm>
            <a:off x="5292080" y="4077072"/>
            <a:ext cx="4192587" cy="2017712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80975" marR="0" lvl="0" indent="-18097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любые символы</a:t>
            </a:r>
          </a:p>
          <a:p>
            <a:pPr marL="180975" marR="0" lvl="0" indent="-18097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рисунки, звуки, видео, …</a:t>
            </a:r>
          </a:p>
        </p:txBody>
      </p:sp>
    </p:spTree>
    <p:extLst>
      <p:ext uri="{BB962C8B-B14F-4D97-AF65-F5344CB8AC3E}">
        <p14:creationId xmlns:p14="http://schemas.microsoft.com/office/powerpoint/2010/main" val="34856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>
            <a:spLocks noChangeArrowheads="1"/>
          </p:cNvSpPr>
          <p:nvPr/>
        </p:nvSpPr>
        <p:spPr bwMode="auto">
          <a:xfrm>
            <a:off x="730250" y="3749576"/>
            <a:ext cx="7469187" cy="19399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Fin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open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"input.txt"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Fout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open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"output.txt"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"w"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 здесь работаем с файлами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Fi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n.close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out.close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" name="Скругленная прямоугольная выноска 2"/>
          <p:cNvSpPr/>
          <p:nvPr/>
        </p:nvSpPr>
        <p:spPr bwMode="auto">
          <a:xfrm>
            <a:off x="393715" y="2852936"/>
            <a:ext cx="3762375" cy="769938"/>
          </a:xfrm>
          <a:prstGeom prst="wedgeRoundRectCallout">
            <a:avLst>
              <a:gd name="adj1" fmla="val -25233"/>
              <a:gd name="adj2" fmla="val 7586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srgbClr val="000000"/>
                </a:solidFill>
                <a:latin typeface="Arial"/>
              </a:rPr>
              <a:t>файловые переменные-</a:t>
            </a:r>
            <a:r>
              <a:rPr lang="ru-RU" sz="2400" i="1" dirty="0">
                <a:solidFill>
                  <a:srgbClr val="000000"/>
                </a:solidFill>
                <a:latin typeface="Arial"/>
              </a:rPr>
              <a:t>указатели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58969" y="5445224"/>
            <a:ext cx="3133725" cy="1200150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"r"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-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чтение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"w"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–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запись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"a"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–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добавление</a:t>
            </a:r>
            <a:endParaRPr lang="ru-RU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Полилиния 4"/>
          <p:cNvSpPr>
            <a:spLocks noChangeArrowheads="1"/>
          </p:cNvSpPr>
          <p:nvPr/>
        </p:nvSpPr>
        <p:spPr bwMode="auto">
          <a:xfrm>
            <a:off x="6042476" y="4581128"/>
            <a:ext cx="311150" cy="549275"/>
          </a:xfrm>
          <a:custGeom>
            <a:avLst/>
            <a:gdLst>
              <a:gd name="T0" fmla="*/ 0 w 606055"/>
              <a:gd name="T1" fmla="*/ 74744 h 765544"/>
              <a:gd name="T2" fmla="*/ 903 w 606055"/>
              <a:gd name="T3" fmla="*/ 0 h 765544"/>
              <a:gd name="T4" fmla="*/ 0 60000 65536"/>
              <a:gd name="T5" fmla="*/ 0 60000 65536"/>
              <a:gd name="T6" fmla="*/ 0 w 606055"/>
              <a:gd name="T7" fmla="*/ 0 h 765544"/>
              <a:gd name="T8" fmla="*/ 606055 w 606055"/>
              <a:gd name="T9" fmla="*/ 765544 h 7655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6055" h="765544">
                <a:moveTo>
                  <a:pt x="0" y="765544"/>
                </a:moveTo>
                <a:cubicBezTo>
                  <a:pt x="31898" y="510363"/>
                  <a:pt x="606055" y="414669"/>
                  <a:pt x="95693" y="0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4493660" y="2780928"/>
            <a:ext cx="3762375" cy="769938"/>
          </a:xfrm>
          <a:prstGeom prst="wedgeRoundRectCallout">
            <a:avLst>
              <a:gd name="adj1" fmla="val -33811"/>
              <a:gd name="adj2" fmla="val 7586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srgbClr val="000000"/>
                </a:solidFill>
                <a:latin typeface="Arial"/>
              </a:rPr>
              <a:t>по умолчанию – на чтение (режим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ru-RU" sz="2400" dirty="0">
                <a:solidFill>
                  <a:srgbClr val="000000"/>
                </a:solidFill>
                <a:latin typeface="Arial"/>
              </a:rPr>
              <a:t>)</a:t>
            </a:r>
            <a:endParaRPr lang="ru-RU" sz="2400" i="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Группа 33"/>
          <p:cNvGrpSpPr>
            <a:grpSpLocks/>
          </p:cNvGrpSpPr>
          <p:nvPr/>
        </p:nvGrpSpPr>
        <p:grpSpPr bwMode="auto">
          <a:xfrm>
            <a:off x="4753769" y="326911"/>
            <a:ext cx="2549525" cy="357188"/>
            <a:chOff x="5396171" y="1111675"/>
            <a:chExt cx="2549530" cy="356503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5871668" y="1111675"/>
              <a:ext cx="2074033" cy="356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Times New Roman" pitchFamily="18" charset="0"/>
                </a:rPr>
                <a:t>открыть файл</a:t>
              </a:r>
              <a:endParaRPr kumimoji="0" lang="ru-RU" alt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 rot="16200000" flipV="1">
              <a:off x="5488223" y="1093693"/>
              <a:ext cx="220950" cy="405053"/>
            </a:xfrm>
            <a:prstGeom prst="downArrow">
              <a:avLst>
                <a:gd name="adj1" fmla="val 40000"/>
                <a:gd name="adj2" fmla="val 69884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0" name="Группа 34"/>
          <p:cNvGrpSpPr>
            <a:grpSpLocks/>
          </p:cNvGrpSpPr>
          <p:nvPr/>
        </p:nvGrpSpPr>
        <p:grpSpPr bwMode="auto">
          <a:xfrm>
            <a:off x="4753769" y="960324"/>
            <a:ext cx="2754312" cy="357187"/>
            <a:chOff x="5396171" y="1744753"/>
            <a:chExt cx="2754088" cy="356503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16200000" flipV="1">
              <a:off x="5488223" y="1713167"/>
              <a:ext cx="220950" cy="405053"/>
            </a:xfrm>
            <a:prstGeom prst="downArrow">
              <a:avLst>
                <a:gd name="adj1" fmla="val 40000"/>
                <a:gd name="adj2" fmla="val 69884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5871668" y="1744753"/>
              <a:ext cx="2278591" cy="356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Times New Roman" pitchFamily="18" charset="0"/>
                </a:rPr>
                <a:t>работа с  файлом</a:t>
              </a:r>
              <a:endParaRPr kumimoji="0" lang="ru-RU" alt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3" name="Группа 35"/>
          <p:cNvGrpSpPr>
            <a:grpSpLocks/>
          </p:cNvGrpSpPr>
          <p:nvPr/>
        </p:nvGrpSpPr>
        <p:grpSpPr bwMode="auto">
          <a:xfrm>
            <a:off x="4753769" y="1566749"/>
            <a:ext cx="2444750" cy="355600"/>
            <a:chOff x="5396171" y="2350672"/>
            <a:chExt cx="2443864" cy="356503"/>
          </a:xfrm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16200000" flipV="1">
              <a:off x="5488223" y="2332641"/>
              <a:ext cx="220950" cy="405053"/>
            </a:xfrm>
            <a:prstGeom prst="downArrow">
              <a:avLst>
                <a:gd name="adj1" fmla="val 40000"/>
                <a:gd name="adj2" fmla="val 69884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5871668" y="2350672"/>
              <a:ext cx="1968367" cy="356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Times New Roman" pitchFamily="18" charset="0"/>
                </a:rPr>
                <a:t>закрыть файл</a:t>
              </a:r>
              <a:endParaRPr kumimoji="0" lang="ru-RU" alt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97656" y="390411"/>
            <a:ext cx="8651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хлеб</a:t>
            </a:r>
            <a:endParaRPr kumimoji="0" lang="ru-RU" altLang="ru-RU" sz="3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97656" y="1514361"/>
            <a:ext cx="8651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хлеб</a:t>
            </a:r>
            <a:endParaRPr kumimoji="0" lang="ru-RU" altLang="ru-RU" sz="3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-26194" y="952386"/>
            <a:ext cx="11255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начинка</a:t>
            </a:r>
            <a:endParaRPr kumimoji="0" lang="ru-RU" altLang="ru-RU" sz="3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19" name="Picture 2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94" y="233249"/>
            <a:ext cx="322421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20" name="Picture 3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82" y="656990"/>
            <a:ext cx="3405188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2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animBg="1"/>
      <p:bldP spid="4" grpId="0" animBg="1"/>
      <p:bldP spid="5" grpId="0" animBg="1"/>
      <p:bldP spid="6" grpId="0" animBg="1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323528" y="260648"/>
            <a:ext cx="83756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3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Ввод данных</a:t>
            </a:r>
            <a:endParaRPr kumimoji="0" lang="ru-RU" altLang="ru-RU" sz="3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561975" y="887413"/>
            <a:ext cx="7469188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Fin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open(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"input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txt"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561975" y="1855788"/>
            <a:ext cx="7469188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readline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   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# "1 2"</a:t>
            </a:r>
            <a:endParaRPr lang="ru-RU" sz="2400" b="1" dirty="0">
              <a:solidFill>
                <a:srgbClr val="008000"/>
              </a:solidFill>
              <a:latin typeface="Courier New"/>
              <a:ea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4175" y="1400175"/>
            <a:ext cx="24796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Чтение строки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: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4175" y="2389188"/>
            <a:ext cx="630713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Чтение строки</a:t>
            </a:r>
            <a:r>
              <a:rPr lang="en-US" sz="2400" b="1" kern="0" dirty="0">
                <a:solidFill>
                  <a:srgbClr val="333399"/>
                </a:solidFill>
                <a:latin typeface="Arial"/>
              </a:rPr>
              <a:t> </a:t>
            </a: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и разбивка по пробелам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: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561975" y="2887663"/>
            <a:ext cx="8356600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readline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().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split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   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# ["1","2"]</a:t>
            </a:r>
            <a:endParaRPr lang="ru-RU" sz="2400" b="1" dirty="0">
              <a:solidFill>
                <a:srgbClr val="008000"/>
              </a:solidFill>
              <a:latin typeface="Courier New"/>
              <a:ea typeface="Times New Roman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84175" y="3379788"/>
            <a:ext cx="342106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Чтение целых чисел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: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561975" y="3835400"/>
            <a:ext cx="8356600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readline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().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split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   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# ["1","2"]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a,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b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(s[0]),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(s[1])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84175" y="4692650"/>
            <a:ext cx="140493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или так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: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561975" y="5146675"/>
            <a:ext cx="8356600" cy="4619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a,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b = [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(x)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s]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175" y="5562600"/>
            <a:ext cx="14049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или так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: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561975" y="6018213"/>
            <a:ext cx="8356600" cy="4619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a,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b =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map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, s 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39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3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Вывод данных в файл</a:t>
            </a:r>
            <a:endParaRPr kumimoji="0" lang="ru-RU" altLang="ru-RU" sz="3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179511" y="1484784"/>
            <a:ext cx="8353425" cy="23860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Fout</a:t>
            </a:r>
            <a:r>
              <a:rPr lang="ru-RU" sz="2400" b="1" dirty="0">
                <a:solidFill>
                  <a:srgbClr val="000000"/>
                </a:solidFill>
                <a:latin typeface="Arial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Arial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"output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txt"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"w"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Fout.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write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"{:d} + {:d} = {:d}\</a:t>
            </a:r>
            <a:r>
              <a:rPr lang="en-US" sz="2400" b="1" dirty="0" err="1">
                <a:solidFill>
                  <a:srgbClr val="C00000"/>
                </a:solidFill>
                <a:latin typeface="Courier New"/>
                <a:ea typeface="Times New Roman"/>
              </a:rPr>
              <a:t>n"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format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</a:t>
            </a:r>
          </a:p>
          <a:p>
            <a:pPr marL="180340" indent="90170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            a,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b,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a+b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) 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indent="90488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out.close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611560" y="4509120"/>
            <a:ext cx="7188200" cy="663575"/>
            <a:chOff x="2325" y="3072"/>
            <a:chExt cx="4528" cy="418"/>
          </a:xfrm>
        </p:grpSpPr>
        <p:sp>
          <p:nvSpPr>
            <p:cNvPr id="6" name="Text Box 69"/>
            <p:cNvSpPr txBox="1">
              <a:spLocks noChangeArrowheads="1"/>
            </p:cNvSpPr>
            <p:nvPr/>
          </p:nvSpPr>
          <p:spPr bwMode="auto">
            <a:xfrm>
              <a:off x="2633" y="3122"/>
              <a:ext cx="4220" cy="33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Courier New" pitchFamily="49" charset="0"/>
                </a:rPr>
                <a:t>  Все данные преобразовать в строку!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" name="Oval 70"/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itchFamily="34" charset="0"/>
                </a:rPr>
                <a:t>!</a:t>
              </a:r>
              <a:endParaRPr kumimoji="0" lang="ru-RU" altLang="ru-RU" sz="4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85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000" b="1" kern="0" cap="none" dirty="0">
                <a:solidFill>
                  <a:srgbClr val="000000"/>
                </a:solidFill>
                <a:effectLst/>
                <a:latin typeface="Arial"/>
              </a:rPr>
              <a:t>Чтение неизвестного количества данных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40768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0" indent="-3619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i="1" kern="0" dirty="0">
                <a:solidFill>
                  <a:srgbClr val="000000"/>
                </a:solidFill>
                <a:latin typeface="Arial"/>
              </a:rPr>
              <a:t>Задача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. В файле записано в столбик неизвестное количество чисел. Найти их сумму.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471488" y="2420888"/>
            <a:ext cx="7469187" cy="1200150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не конец файла</a:t>
            </a: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прочитать число из файла</a:t>
            </a:r>
          </a:p>
          <a:p>
            <a:pPr indent="904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добавить его к сумме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539552" y="3717032"/>
            <a:ext cx="7469187" cy="26781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Fin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open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"input.txt"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sum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while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True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: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readline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if not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s: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 break</a:t>
            </a:r>
            <a:endParaRPr lang="ru-RU" sz="2400" b="1" dirty="0">
              <a:solidFill>
                <a:srgbClr val="0000FF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sum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+=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(s)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Fin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.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close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108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>
            <a:spLocks noChangeArrowheads="1"/>
          </p:cNvSpPr>
          <p:nvPr/>
        </p:nvSpPr>
        <p:spPr bwMode="auto">
          <a:xfrm>
            <a:off x="309464" y="1124744"/>
            <a:ext cx="7469187" cy="23082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sum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Fin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open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"input.txt"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lst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readlines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s 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lst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sum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+=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(s)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Fin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.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close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88640"/>
            <a:ext cx="8462962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indent="-3619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i="1" kern="0" dirty="0">
                <a:solidFill>
                  <a:srgbClr val="000000"/>
                </a:solidFill>
                <a:latin typeface="Arial"/>
              </a:rPr>
              <a:t>Задача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. В файле записано в столбик неизвестное количество чисел. Найти их сумму.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278699" y="3573016"/>
            <a:ext cx="7469187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sum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with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open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"input.txt"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) 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Fin:	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 for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s 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Fin: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  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sum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+=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(s)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23528" y="5373216"/>
            <a:ext cx="7469187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sum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for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s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 in</a:t>
            </a:r>
            <a:r>
              <a:rPr 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open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"input.txt"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):	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sum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+=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(s)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25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554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Обработка массивов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4175" y="819150"/>
            <a:ext cx="24415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Ввод массива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: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5475" y="1303338"/>
            <a:ext cx="7948613" cy="2020887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A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[]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while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B0F0"/>
                </a:solidFill>
                <a:latin typeface="Courier New"/>
                <a:ea typeface="Times New Roman"/>
              </a:rPr>
              <a:t>True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: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readline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ru-RU" sz="2400" b="1" dirty="0">
                <a:solidFill>
                  <a:srgbClr val="0000FF"/>
                </a:solidFill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not</a:t>
            </a:r>
            <a:r>
              <a:rPr lang="ru-RU" sz="2400" b="1" dirty="0">
                <a:solidFill>
                  <a:srgbClr val="0000FF"/>
                </a:solidFill>
                <a:latin typeface="Courier New"/>
                <a:ea typeface="Times New Roman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s: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break</a:t>
            </a:r>
            <a:endParaRPr lang="ru-RU" sz="2400" b="1" dirty="0">
              <a:solidFill>
                <a:srgbClr val="0000FF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A.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append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</a:t>
            </a: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) 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4175" y="3357563"/>
            <a:ext cx="34290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Ввод в стиле </a:t>
            </a:r>
            <a:r>
              <a:rPr lang="en-US" sz="2400" b="1" kern="0" dirty="0">
                <a:solidFill>
                  <a:srgbClr val="333399"/>
                </a:solidFill>
                <a:latin typeface="Arial"/>
              </a:rPr>
              <a:t>Python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: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5475" y="3821113"/>
            <a:ext cx="7948613" cy="879475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Fin.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read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().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split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list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map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, s) 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4175" y="4821238"/>
            <a:ext cx="20970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Сортировка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: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5475" y="5283200"/>
            <a:ext cx="2505075" cy="471488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A.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867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/>
      <p:bldP spid="5" grpId="0"/>
      <p:bldP spid="6" grpId="0" build="p" animBg="1"/>
      <p:bldP spid="7" grpId="0"/>
      <p:bldP spid="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 bwMode="auto"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3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Обработка массивов</a:t>
            </a:r>
            <a:endParaRPr kumimoji="0" lang="ru-RU" altLang="ru-RU" sz="3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4175" y="819150"/>
            <a:ext cx="31242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Вывод результата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: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1720" y="1303338"/>
            <a:ext cx="7948613" cy="125730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Fout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open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"output.txt"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"w"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Fout.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write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(A) 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Fout.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close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indent="904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4175" y="2573338"/>
            <a:ext cx="140493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или так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: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0955" y="3062969"/>
            <a:ext cx="7948613" cy="890588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A: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Fout.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write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(x)+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"\n"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4175" y="4035425"/>
            <a:ext cx="14049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или так</a:t>
            </a:r>
            <a:r>
              <a:rPr lang="ru-RU" sz="2400" kern="0" dirty="0">
                <a:solidFill>
                  <a:srgbClr val="000000"/>
                </a:solidFill>
                <a:latin typeface="Arial"/>
              </a:rPr>
              <a:t>:</a:t>
            </a: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1720" y="4725144"/>
            <a:ext cx="7948613" cy="890588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A: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Fout.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write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"{:4d}"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.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format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(x)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048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/>
      <p:bldP spid="5" grpId="0"/>
      <p:bldP spid="6" grpId="0" build="p" animBg="1"/>
      <p:bldP spid="7" grpId="0"/>
      <p:bldP spid="8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759</Words>
  <Application>Microsoft Office PowerPoint</Application>
  <PresentationFormat>Экран (4:3)</PresentationFormat>
  <Paragraphs>144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Трек</vt:lpstr>
      <vt:lpstr>Работа с Файлами</vt:lpstr>
      <vt:lpstr>Презентация PowerPoint</vt:lpstr>
      <vt:lpstr>Презентация PowerPoint</vt:lpstr>
      <vt:lpstr>Презентация PowerPoint</vt:lpstr>
      <vt:lpstr>Презентация PowerPoint</vt:lpstr>
      <vt:lpstr>Чтение неизвестного количества данных</vt:lpstr>
      <vt:lpstr>Презентация PowerPoint</vt:lpstr>
      <vt:lpstr>Презентация PowerPoint</vt:lpstr>
      <vt:lpstr>Презентация PowerPoint</vt:lpstr>
      <vt:lpstr>Обработка строк</vt:lpstr>
      <vt:lpstr>Чтение данных из файла</vt:lpstr>
      <vt:lpstr>Обработка строк</vt:lpstr>
      <vt:lpstr>Обработка строк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Ученик</dc:creator>
  <cp:lastModifiedBy>Ученик</cp:lastModifiedBy>
  <cp:revision>3</cp:revision>
  <dcterms:created xsi:type="dcterms:W3CDTF">2017-10-02T13:27:13Z</dcterms:created>
  <dcterms:modified xsi:type="dcterms:W3CDTF">2017-10-02T13:48:23Z</dcterms:modified>
</cp:coreProperties>
</file>