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E7E7E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E7E7E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E7E7E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600200"/>
            <a:ext cx="9144000" cy="51054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1895" y="534923"/>
            <a:ext cx="1370076" cy="3048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87067" y="534923"/>
            <a:ext cx="579119" cy="3048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91283" y="534923"/>
            <a:ext cx="2290572" cy="30480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806952" y="534923"/>
            <a:ext cx="2735579" cy="30480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67628" y="534923"/>
            <a:ext cx="1080516" cy="304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E7E7E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7E7E7E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600200"/>
            <a:ext cx="9144000" cy="51054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91895" y="534923"/>
            <a:ext cx="1370076" cy="304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2023" y="827090"/>
            <a:ext cx="7959953" cy="1197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2023" y="2212310"/>
            <a:ext cx="7821295" cy="3745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66150" y="6234695"/>
            <a:ext cx="299720" cy="233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7E7E7E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00200"/>
              <a:ext cx="9144000" cy="5105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828800" y="2286000"/>
            <a:ext cx="354837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202745"/>
                </a:solidFill>
                <a:latin typeface="Trebuchet MS"/>
                <a:cs typeface="Trebuchet MS"/>
              </a:rPr>
              <a:t>Работа</a:t>
            </a:r>
            <a:r>
              <a:rPr sz="2200" spc="-60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202745"/>
                </a:solidFill>
                <a:latin typeface="Trebuchet MS"/>
                <a:cs typeface="Trebuchet MS"/>
              </a:rPr>
              <a:t>с</a:t>
            </a:r>
            <a:r>
              <a:rPr sz="2200" spc="-55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202745"/>
                </a:solidFill>
                <a:latin typeface="Trebuchet MS"/>
                <a:cs typeface="Trebuchet MS"/>
              </a:rPr>
              <a:t>файлами</a:t>
            </a:r>
            <a:r>
              <a:rPr sz="2200" spc="-45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202745"/>
                </a:solidFill>
                <a:latin typeface="Trebuchet MS"/>
                <a:cs typeface="Trebuchet MS"/>
              </a:rPr>
              <a:t>в</a:t>
            </a:r>
            <a:r>
              <a:rPr sz="2200" spc="-45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202745"/>
                </a:solidFill>
                <a:latin typeface="Trebuchet MS"/>
                <a:cs typeface="Trebuchet MS"/>
              </a:rPr>
              <a:t>Python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9398" y="2953969"/>
            <a:ext cx="440055" cy="10795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6900" spc="5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endParaRPr sz="6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7067" y="534923"/>
              <a:ext cx="5189220" cy="304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1344" y="311404"/>
              <a:ext cx="952855" cy="2901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0047" y="296290"/>
              <a:ext cx="4777994" cy="30530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46303" y="136397"/>
            <a:ext cx="4970145" cy="4687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spc="1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endParaRPr sz="30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Georgia"/>
              <a:cs typeface="Georgia"/>
            </a:endParaRPr>
          </a:p>
          <a:p>
            <a:pPr marL="461009">
              <a:lnSpc>
                <a:spcPct val="100000"/>
              </a:lnSpc>
            </a:pPr>
            <a:r>
              <a:rPr sz="2200" b="1" dirty="0">
                <a:solidFill>
                  <a:srgbClr val="001F5F"/>
                </a:solidFill>
                <a:latin typeface="Trebuchet MS"/>
                <a:cs typeface="Trebuchet MS"/>
              </a:rPr>
              <a:t>f</a:t>
            </a:r>
            <a:r>
              <a:rPr sz="2200" b="1" spc="-3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b="1" dirty="0">
                <a:solidFill>
                  <a:srgbClr val="001F5F"/>
                </a:solidFill>
                <a:latin typeface="Trebuchet MS"/>
                <a:cs typeface="Trebuchet MS"/>
              </a:rPr>
              <a:t>=</a:t>
            </a:r>
            <a:r>
              <a:rPr sz="2200" b="1" spc="-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open(r'my_file',</a:t>
            </a:r>
            <a:r>
              <a:rPr sz="2200" b="1" spc="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b="1" spc="-20" dirty="0">
                <a:solidFill>
                  <a:srgbClr val="001F5F"/>
                </a:solidFill>
                <a:latin typeface="Trebuchet MS"/>
                <a:cs typeface="Trebuchet MS"/>
              </a:rPr>
              <a:t>'w')</a:t>
            </a:r>
            <a:endParaRPr sz="2200">
              <a:latin typeface="Trebuchet MS"/>
              <a:cs typeface="Trebuchet MS"/>
            </a:endParaRPr>
          </a:p>
          <a:p>
            <a:pPr marL="461009">
              <a:lnSpc>
                <a:spcPct val="100000"/>
              </a:lnSpc>
              <a:spcBef>
                <a:spcPts val="1890"/>
              </a:spcBef>
            </a:pP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f.write('01234567890123456789')</a:t>
            </a:r>
            <a:endParaRPr sz="2200">
              <a:latin typeface="Trebuchet MS"/>
              <a:cs typeface="Trebuchet MS"/>
            </a:endParaRPr>
          </a:p>
          <a:p>
            <a:pPr marL="461009" marR="1539875">
              <a:lnSpc>
                <a:spcPct val="171400"/>
              </a:lnSpc>
            </a:pP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f.seek(5) </a:t>
            </a:r>
            <a:r>
              <a:rPr sz="2200" b="1" dirty="0">
                <a:solidFill>
                  <a:srgbClr val="001F5F"/>
                </a:solidFill>
                <a:latin typeface="Trebuchet MS"/>
                <a:cs typeface="Trebuchet MS"/>
              </a:rPr>
              <a:t>f.write('Hello,</a:t>
            </a:r>
            <a:r>
              <a:rPr sz="2200" b="1" spc="-16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World!') f.close()</a:t>
            </a:r>
            <a:endParaRPr sz="2200">
              <a:latin typeface="Trebuchet MS"/>
              <a:cs typeface="Trebuchet MS"/>
            </a:endParaRPr>
          </a:p>
          <a:p>
            <a:pPr marL="461009" marR="1987550">
              <a:lnSpc>
                <a:spcPct val="171400"/>
              </a:lnSpc>
            </a:pPr>
            <a:r>
              <a:rPr sz="2200" b="1" dirty="0">
                <a:solidFill>
                  <a:srgbClr val="001F5F"/>
                </a:solidFill>
                <a:latin typeface="Trebuchet MS"/>
                <a:cs typeface="Trebuchet MS"/>
              </a:rPr>
              <a:t>f</a:t>
            </a:r>
            <a:r>
              <a:rPr sz="2200" b="1" spc="-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b="1" dirty="0">
                <a:solidFill>
                  <a:srgbClr val="001F5F"/>
                </a:solidFill>
                <a:latin typeface="Trebuchet MS"/>
                <a:cs typeface="Trebuchet MS"/>
              </a:rPr>
              <a:t>=</a:t>
            </a:r>
            <a:r>
              <a:rPr sz="2200" b="1" spc="-1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open(r'my_file') f.read()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994663" y="5598667"/>
            <a:ext cx="61309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Функция</a:t>
            </a:r>
            <a:r>
              <a:rPr sz="20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tell()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возвращает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текущую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позицию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файла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7067" y="534923"/>
            <a:ext cx="579119" cy="304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46303" y="136397"/>
            <a:ext cx="21018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spc="1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endParaRPr sz="305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1344" y="296290"/>
            <a:ext cx="5652135" cy="305435"/>
            <a:chOff x="901344" y="296290"/>
            <a:chExt cx="5652135" cy="3054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1344" y="311403"/>
              <a:ext cx="952855" cy="2901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0047" y="492886"/>
              <a:ext cx="53593" cy="5372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0707" y="296290"/>
              <a:ext cx="4452239" cy="30530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94663" y="1048639"/>
            <a:ext cx="5617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file.readline()</a:t>
            </a:r>
            <a:r>
              <a:rPr sz="2400" b="1" spc="-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/>
              <a:t>-</a:t>
            </a:r>
            <a:r>
              <a:rPr sz="2400" spc="-15" dirty="0"/>
              <a:t> </a:t>
            </a:r>
            <a:r>
              <a:rPr sz="2400" dirty="0"/>
              <a:t>прочитать</a:t>
            </a:r>
            <a:r>
              <a:rPr sz="2400" spc="5" dirty="0"/>
              <a:t> </a:t>
            </a:r>
            <a:r>
              <a:rPr sz="2400" dirty="0"/>
              <a:t>одну</a:t>
            </a:r>
            <a:r>
              <a:rPr sz="2400" spc="-30" dirty="0"/>
              <a:t> </a:t>
            </a:r>
            <a:r>
              <a:rPr sz="2400" spc="-10" dirty="0"/>
              <a:t>строку.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994663" y="1526514"/>
            <a:ext cx="7399020" cy="3810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95"/>
              </a:spcBef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Функция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readline()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без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параметра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читает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всю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строку,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наличие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параметра</a:t>
            </a:r>
            <a:r>
              <a:rPr sz="20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указывает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функции</a:t>
            </a:r>
            <a:r>
              <a:rPr sz="20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максимальное</a:t>
            </a:r>
            <a:r>
              <a:rPr sz="20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число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символов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строки,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которое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будет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прочитано.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rebuchet MS"/>
              <a:cs typeface="Trebuchet MS"/>
            </a:endParaRPr>
          </a:p>
          <a:p>
            <a:pPr marL="12700" marR="462915">
              <a:lnSpc>
                <a:spcPct val="150100"/>
              </a:lnSpc>
            </a:pP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file.readlines()</a:t>
            </a:r>
            <a:r>
              <a:rPr sz="2400" b="1" spc="-1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-</a:t>
            </a:r>
            <a:r>
              <a:rPr sz="2400" b="1" spc="-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прочитать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все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строки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вернуть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список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строк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315"/>
              </a:spcBef>
            </a:pP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file.writelines()</a:t>
            </a:r>
            <a:r>
              <a:rPr sz="2400" b="1" spc="-1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записать строки в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файл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00200"/>
              <a:ext cx="9144000" cy="5105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46303" y="153161"/>
            <a:ext cx="17907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endParaRPr sz="255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7661" y="287527"/>
            <a:ext cx="7340828" cy="25501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94663" y="1030351"/>
            <a:ext cx="21805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1F5F"/>
                </a:solidFill>
              </a:rPr>
              <a:t>f</a:t>
            </a:r>
            <a:r>
              <a:rPr spc="-15" dirty="0">
                <a:solidFill>
                  <a:srgbClr val="001F5F"/>
                </a:solidFill>
              </a:rPr>
              <a:t> </a:t>
            </a:r>
            <a:r>
              <a:rPr dirty="0">
                <a:solidFill>
                  <a:srgbClr val="001F5F"/>
                </a:solidFill>
              </a:rPr>
              <a:t>=</a:t>
            </a:r>
            <a:r>
              <a:rPr spc="-5" dirty="0">
                <a:solidFill>
                  <a:srgbClr val="001F5F"/>
                </a:solidFill>
              </a:rPr>
              <a:t> </a:t>
            </a:r>
            <a:r>
              <a:rPr spc="-10" dirty="0">
                <a:solidFill>
                  <a:srgbClr val="001F5F"/>
                </a:solidFill>
              </a:rPr>
              <a:t>open(r'my_file')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994663" y="1586560"/>
            <a:ext cx="6400800" cy="3113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lines</a:t>
            </a:r>
            <a:r>
              <a:rPr sz="2000" spc="-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=</a:t>
            </a:r>
            <a:r>
              <a:rPr sz="2000" spc="-1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Trebuchet MS"/>
                <a:cs typeface="Trebuchet MS"/>
              </a:rPr>
              <a:t>f.readlines()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2000" spc="-10" dirty="0">
                <a:solidFill>
                  <a:srgbClr val="001F5F"/>
                </a:solidFill>
                <a:latin typeface="Trebuchet MS"/>
                <a:cs typeface="Trebuchet MS"/>
              </a:rPr>
              <a:t>f.close()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82500"/>
              </a:lnSpc>
              <a:spcBef>
                <a:spcPts val="5"/>
              </a:spcBef>
            </a:pP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lines[0]</a:t>
            </a:r>
            <a:r>
              <a:rPr sz="2000" spc="-4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=</a:t>
            </a:r>
            <a:r>
              <a:rPr sz="2000" spc="-1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"This</a:t>
            </a:r>
            <a:r>
              <a:rPr sz="2000" spc="-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is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sz="2000" spc="-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my_file2</a:t>
            </a:r>
            <a:r>
              <a:rPr sz="2000" spc="-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\n"</a:t>
            </a:r>
            <a:r>
              <a:rPr sz="2000" spc="-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#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изменяем</a:t>
            </a:r>
            <a:r>
              <a:rPr sz="2000" spc="-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1-ю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Trebuchet MS"/>
                <a:cs typeface="Trebuchet MS"/>
              </a:rPr>
              <a:t>строку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f</a:t>
            </a:r>
            <a:r>
              <a:rPr sz="2000" spc="-1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=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Trebuchet MS"/>
                <a:cs typeface="Trebuchet MS"/>
              </a:rPr>
              <a:t>open(r'my_file2','w')</a:t>
            </a:r>
            <a:endParaRPr sz="2000">
              <a:latin typeface="Trebuchet MS"/>
              <a:cs typeface="Trebuchet MS"/>
            </a:endParaRPr>
          </a:p>
          <a:p>
            <a:pPr marL="12700" marR="4347845">
              <a:lnSpc>
                <a:spcPts val="4380"/>
              </a:lnSpc>
              <a:spcBef>
                <a:spcPts val="275"/>
              </a:spcBef>
            </a:pPr>
            <a:r>
              <a:rPr sz="2000" spc="-10" dirty="0">
                <a:solidFill>
                  <a:srgbClr val="001F5F"/>
                </a:solidFill>
                <a:latin typeface="Trebuchet MS"/>
                <a:cs typeface="Trebuchet MS"/>
              </a:rPr>
              <a:t>f.writelines(lines) f.close()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7067" y="534923"/>
            <a:ext cx="579119" cy="304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9003" y="136397"/>
            <a:ext cx="18478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3050" spc="1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endParaRPr sz="305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1344" y="296290"/>
            <a:ext cx="3608070" cy="305435"/>
            <a:chOff x="901344" y="296290"/>
            <a:chExt cx="3608070" cy="3054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1344" y="311403"/>
              <a:ext cx="952855" cy="2901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0047" y="492886"/>
              <a:ext cx="53593" cy="5372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85975" y="296290"/>
              <a:ext cx="2423160" cy="30530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94945" marR="5080" indent="-182880">
              <a:lnSpc>
                <a:spcPct val="115799"/>
              </a:lnSpc>
              <a:spcBef>
                <a:spcPts val="70"/>
              </a:spcBef>
            </a:pPr>
            <a:r>
              <a:rPr sz="2600" spc="5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r>
              <a:rPr spc="50" dirty="0"/>
              <a:t>Для</a:t>
            </a:r>
            <a:r>
              <a:rPr spc="-25" dirty="0"/>
              <a:t> </a:t>
            </a:r>
            <a:r>
              <a:rPr dirty="0"/>
              <a:t>закрытия</a:t>
            </a:r>
            <a:r>
              <a:rPr spc="-25" dirty="0"/>
              <a:t> </a:t>
            </a:r>
            <a:r>
              <a:rPr dirty="0"/>
              <a:t>файла</a:t>
            </a:r>
            <a:r>
              <a:rPr spc="-45" dirty="0"/>
              <a:t> </a:t>
            </a:r>
            <a:r>
              <a:rPr dirty="0"/>
              <a:t>есть</a:t>
            </a:r>
            <a:r>
              <a:rPr spc="-10" dirty="0"/>
              <a:t> </a:t>
            </a:r>
            <a:r>
              <a:rPr dirty="0"/>
              <a:t>метод</a:t>
            </a:r>
            <a:r>
              <a:rPr spc="10" dirty="0"/>
              <a:t> </a:t>
            </a:r>
            <a:r>
              <a:rPr dirty="0"/>
              <a:t>close().</a:t>
            </a:r>
            <a:r>
              <a:rPr spc="-25" dirty="0"/>
              <a:t> </a:t>
            </a:r>
            <a:r>
              <a:rPr dirty="0"/>
              <a:t>Обычно</a:t>
            </a:r>
            <a:r>
              <a:rPr spc="-35" dirty="0"/>
              <a:t> </a:t>
            </a:r>
            <a:r>
              <a:rPr spc="-20" dirty="0"/>
              <a:t>файл </a:t>
            </a:r>
            <a:r>
              <a:rPr dirty="0"/>
              <a:t>закрывается</a:t>
            </a:r>
            <a:r>
              <a:rPr spc="-20" dirty="0"/>
              <a:t> </a:t>
            </a:r>
            <a:r>
              <a:rPr dirty="0"/>
              <a:t>сам</a:t>
            </a:r>
            <a:r>
              <a:rPr spc="-35" dirty="0"/>
              <a:t> </a:t>
            </a:r>
            <a:r>
              <a:rPr dirty="0"/>
              <a:t>после</a:t>
            </a:r>
            <a:r>
              <a:rPr spc="-30" dirty="0"/>
              <a:t> </a:t>
            </a:r>
            <a:r>
              <a:rPr dirty="0"/>
              <a:t>того,</a:t>
            </a:r>
            <a:r>
              <a:rPr spc="-40" dirty="0"/>
              <a:t> </a:t>
            </a:r>
            <a:r>
              <a:rPr dirty="0"/>
              <a:t>как</a:t>
            </a:r>
            <a:r>
              <a:rPr spc="-15" dirty="0"/>
              <a:t> </a:t>
            </a:r>
            <a:r>
              <a:rPr dirty="0"/>
              <a:t>вы</a:t>
            </a:r>
            <a:r>
              <a:rPr spc="-20" dirty="0"/>
              <a:t> </a:t>
            </a:r>
            <a:r>
              <a:rPr dirty="0"/>
              <a:t>выходите</a:t>
            </a:r>
            <a:r>
              <a:rPr spc="-30" dirty="0"/>
              <a:t> </a:t>
            </a:r>
            <a:r>
              <a:rPr dirty="0"/>
              <a:t>из</a:t>
            </a:r>
            <a:r>
              <a:rPr spc="-20" dirty="0"/>
              <a:t> </a:t>
            </a:r>
            <a:r>
              <a:rPr dirty="0"/>
              <a:t>программы,</a:t>
            </a:r>
            <a:r>
              <a:rPr spc="-50" dirty="0"/>
              <a:t> </a:t>
            </a:r>
            <a:r>
              <a:rPr spc="-25" dirty="0"/>
              <a:t>но </a:t>
            </a:r>
            <a:r>
              <a:rPr dirty="0"/>
              <a:t>файлы</a:t>
            </a:r>
            <a:r>
              <a:rPr spc="-50" dirty="0"/>
              <a:t> </a:t>
            </a:r>
            <a:r>
              <a:rPr dirty="0"/>
              <a:t>нужно</a:t>
            </a:r>
            <a:r>
              <a:rPr spc="-45" dirty="0"/>
              <a:t> </a:t>
            </a:r>
            <a:r>
              <a:rPr dirty="0"/>
              <a:t>закрывать</a:t>
            </a:r>
            <a:r>
              <a:rPr spc="-40" dirty="0"/>
              <a:t> </a:t>
            </a:r>
            <a:r>
              <a:rPr dirty="0"/>
              <a:t>вручную</a:t>
            </a:r>
            <a:r>
              <a:rPr spc="-30" dirty="0"/>
              <a:t> </a:t>
            </a:r>
            <a:r>
              <a:rPr dirty="0"/>
              <a:t>по</a:t>
            </a:r>
            <a:r>
              <a:rPr spc="-30" dirty="0"/>
              <a:t> </a:t>
            </a:r>
            <a:r>
              <a:rPr dirty="0"/>
              <a:t>нескольким</a:t>
            </a:r>
            <a:r>
              <a:rPr spc="-30" dirty="0"/>
              <a:t> </a:t>
            </a:r>
            <a:r>
              <a:rPr spc="-10" dirty="0"/>
              <a:t>причинам.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ts val="3100"/>
              </a:lnSpc>
              <a:buClr>
                <a:srgbClr val="C3250C"/>
              </a:buClr>
              <a:buSzPct val="130000"/>
              <a:buAutoNum type="arabicPeriod"/>
              <a:tabLst>
                <a:tab pos="469900" algn="l"/>
              </a:tabLst>
            </a:pPr>
            <a:r>
              <a:rPr dirty="0"/>
              <a:t>Питон</a:t>
            </a:r>
            <a:r>
              <a:rPr spc="-45" dirty="0"/>
              <a:t> </a:t>
            </a:r>
            <a:r>
              <a:rPr dirty="0"/>
              <a:t>может</a:t>
            </a:r>
            <a:r>
              <a:rPr spc="-10" dirty="0"/>
              <a:t> </a:t>
            </a:r>
            <a:r>
              <a:rPr dirty="0"/>
              <a:t>буферизировать</a:t>
            </a:r>
            <a:r>
              <a:rPr spc="-30" dirty="0"/>
              <a:t> </a:t>
            </a:r>
            <a:r>
              <a:rPr dirty="0"/>
              <a:t>запись</a:t>
            </a:r>
            <a:r>
              <a:rPr spc="-40" dirty="0"/>
              <a:t> </a:t>
            </a:r>
            <a:r>
              <a:rPr dirty="0"/>
              <a:t>в</a:t>
            </a:r>
            <a:r>
              <a:rPr spc="-10" dirty="0"/>
              <a:t> </a:t>
            </a:r>
            <a:r>
              <a:rPr dirty="0"/>
              <a:t>файл</a:t>
            </a:r>
            <a:r>
              <a:rPr spc="-40" dirty="0"/>
              <a:t> </a:t>
            </a:r>
            <a:r>
              <a:rPr dirty="0"/>
              <a:t>ваших</a:t>
            </a:r>
            <a:r>
              <a:rPr spc="-40" dirty="0"/>
              <a:t> </a:t>
            </a:r>
            <a:r>
              <a:rPr spc="-10" dirty="0"/>
              <a:t>данных,</a:t>
            </a:r>
          </a:p>
          <a:p>
            <a:pPr marL="469900">
              <a:lnSpc>
                <a:spcPct val="100000"/>
              </a:lnSpc>
              <a:spcBef>
                <a:spcPts val="360"/>
              </a:spcBef>
            </a:pPr>
            <a:r>
              <a:rPr dirty="0"/>
              <a:t>что</a:t>
            </a:r>
            <a:r>
              <a:rPr spc="-45" dirty="0"/>
              <a:t> </a:t>
            </a:r>
            <a:r>
              <a:rPr dirty="0"/>
              <a:t>может</a:t>
            </a:r>
            <a:r>
              <a:rPr spc="-35" dirty="0"/>
              <a:t> </a:t>
            </a:r>
            <a:r>
              <a:rPr dirty="0"/>
              <a:t>привести</a:t>
            </a:r>
            <a:r>
              <a:rPr spc="-35" dirty="0"/>
              <a:t> </a:t>
            </a:r>
            <a:r>
              <a:rPr dirty="0"/>
              <a:t>к</a:t>
            </a:r>
            <a:r>
              <a:rPr spc="-25" dirty="0"/>
              <a:t> </a:t>
            </a:r>
            <a:r>
              <a:rPr dirty="0"/>
              <a:t>неожиданным</a:t>
            </a:r>
            <a:r>
              <a:rPr spc="-50" dirty="0"/>
              <a:t> </a:t>
            </a:r>
            <a:r>
              <a:rPr dirty="0"/>
              <a:t>эффектам</a:t>
            </a:r>
            <a:r>
              <a:rPr spc="-35" dirty="0"/>
              <a:t> </a:t>
            </a:r>
            <a:r>
              <a:rPr spc="-50" dirty="0"/>
              <a:t>и</a:t>
            </a: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dirty="0"/>
              <a:t>возникновению</a:t>
            </a:r>
            <a:r>
              <a:rPr spc="-60" dirty="0"/>
              <a:t> </a:t>
            </a:r>
            <a:r>
              <a:rPr spc="-10" dirty="0"/>
              <a:t>ошибок.</a:t>
            </a:r>
          </a:p>
          <a:p>
            <a:pPr marL="469900" indent="-457200">
              <a:lnSpc>
                <a:spcPct val="100000"/>
              </a:lnSpc>
              <a:spcBef>
                <a:spcPts val="1560"/>
              </a:spcBef>
              <a:buClr>
                <a:srgbClr val="C3250C"/>
              </a:buClr>
              <a:buSzPct val="130000"/>
              <a:buAutoNum type="arabicPeriod" startAt="2"/>
              <a:tabLst>
                <a:tab pos="469900" algn="l"/>
              </a:tabLst>
            </a:pPr>
            <a:r>
              <a:rPr dirty="0"/>
              <a:t>У</a:t>
            </a:r>
            <a:r>
              <a:rPr spc="-40" dirty="0"/>
              <a:t> </a:t>
            </a:r>
            <a:r>
              <a:rPr dirty="0"/>
              <a:t>операционной</a:t>
            </a:r>
            <a:r>
              <a:rPr spc="-65" dirty="0"/>
              <a:t> </a:t>
            </a:r>
            <a:r>
              <a:rPr dirty="0"/>
              <a:t>системы</a:t>
            </a:r>
            <a:r>
              <a:rPr spc="-20" dirty="0"/>
              <a:t> </a:t>
            </a:r>
            <a:r>
              <a:rPr dirty="0"/>
              <a:t>есть</a:t>
            </a:r>
            <a:r>
              <a:rPr spc="-15" dirty="0"/>
              <a:t> </a:t>
            </a:r>
            <a:r>
              <a:rPr dirty="0"/>
              <a:t>ограничение</a:t>
            </a:r>
            <a:r>
              <a:rPr spc="-40" dirty="0"/>
              <a:t> </a:t>
            </a:r>
            <a:r>
              <a:rPr dirty="0"/>
              <a:t>на</a:t>
            </a:r>
            <a:r>
              <a:rPr spc="-35" dirty="0"/>
              <a:t> </a:t>
            </a:r>
            <a:r>
              <a:rPr spc="-10" dirty="0"/>
              <a:t>число</a:t>
            </a:r>
          </a:p>
          <a:p>
            <a:pPr marL="469900">
              <a:lnSpc>
                <a:spcPct val="100000"/>
              </a:lnSpc>
              <a:spcBef>
                <a:spcPts val="365"/>
              </a:spcBef>
            </a:pPr>
            <a:r>
              <a:rPr dirty="0"/>
              <a:t>одновременно</a:t>
            </a:r>
            <a:r>
              <a:rPr spc="-75" dirty="0"/>
              <a:t> </a:t>
            </a:r>
            <a:r>
              <a:rPr dirty="0"/>
              <a:t>открытых</a:t>
            </a:r>
            <a:r>
              <a:rPr spc="-50" dirty="0"/>
              <a:t> </a:t>
            </a:r>
            <a:r>
              <a:rPr spc="-10" dirty="0"/>
              <a:t>файлов.</a:t>
            </a:r>
          </a:p>
          <a:p>
            <a:pPr marL="469900" marR="5080" indent="-457834">
              <a:lnSpc>
                <a:spcPct val="117200"/>
              </a:lnSpc>
              <a:spcBef>
                <a:spcPts val="1019"/>
              </a:spcBef>
              <a:buClr>
                <a:srgbClr val="C3250C"/>
              </a:buClr>
              <a:buSzPct val="130000"/>
              <a:buAutoNum type="arabicPeriod" startAt="3"/>
              <a:tabLst>
                <a:tab pos="469900" algn="l"/>
              </a:tabLst>
            </a:pPr>
            <a:r>
              <a:rPr dirty="0"/>
              <a:t>При</a:t>
            </a:r>
            <a:r>
              <a:rPr spc="-30" dirty="0"/>
              <a:t> </a:t>
            </a:r>
            <a:r>
              <a:rPr dirty="0"/>
              <a:t>доступе</a:t>
            </a:r>
            <a:r>
              <a:rPr spc="-10" dirty="0"/>
              <a:t> </a:t>
            </a:r>
            <a:r>
              <a:rPr dirty="0"/>
              <a:t>к</a:t>
            </a:r>
            <a:r>
              <a:rPr spc="-15" dirty="0"/>
              <a:t> </a:t>
            </a:r>
            <a:r>
              <a:rPr dirty="0"/>
              <a:t>файлу</a:t>
            </a:r>
            <a:r>
              <a:rPr spc="-40" dirty="0"/>
              <a:t> </a:t>
            </a:r>
            <a:r>
              <a:rPr dirty="0"/>
              <a:t>из</a:t>
            </a:r>
            <a:r>
              <a:rPr spc="-10" dirty="0"/>
              <a:t> </a:t>
            </a:r>
            <a:r>
              <a:rPr dirty="0"/>
              <a:t>разных</a:t>
            </a:r>
            <a:r>
              <a:rPr spc="-30" dirty="0"/>
              <a:t> </a:t>
            </a:r>
            <a:r>
              <a:rPr dirty="0"/>
              <a:t>мест</a:t>
            </a:r>
            <a:r>
              <a:rPr spc="-10" dirty="0"/>
              <a:t> </a:t>
            </a:r>
            <a:r>
              <a:rPr dirty="0"/>
              <a:t>одновременно</a:t>
            </a:r>
            <a:r>
              <a:rPr spc="-30" dirty="0"/>
              <a:t> </a:t>
            </a:r>
            <a:r>
              <a:rPr dirty="0"/>
              <a:t>и</a:t>
            </a:r>
            <a:r>
              <a:rPr spc="-10" dirty="0"/>
              <a:t> </a:t>
            </a:r>
            <a:r>
              <a:rPr spc="-25" dirty="0"/>
              <a:t>на </a:t>
            </a:r>
            <a:r>
              <a:rPr dirty="0"/>
              <a:t>чтение,</a:t>
            </a:r>
            <a:r>
              <a:rPr spc="-35" dirty="0"/>
              <a:t> </a:t>
            </a:r>
            <a:r>
              <a:rPr dirty="0"/>
              <a:t>и</a:t>
            </a:r>
            <a:r>
              <a:rPr spc="-25" dirty="0"/>
              <a:t> </a:t>
            </a:r>
            <a:r>
              <a:rPr dirty="0"/>
              <a:t>на</a:t>
            </a:r>
            <a:r>
              <a:rPr spc="-35" dirty="0"/>
              <a:t> </a:t>
            </a:r>
            <a:r>
              <a:rPr dirty="0"/>
              <a:t>запись</a:t>
            </a:r>
            <a:r>
              <a:rPr spc="-45" dirty="0"/>
              <a:t> </a:t>
            </a:r>
            <a:r>
              <a:rPr dirty="0"/>
              <a:t>необходимо</a:t>
            </a:r>
            <a:r>
              <a:rPr spc="-45" dirty="0"/>
              <a:t> </a:t>
            </a:r>
            <a:r>
              <a:rPr dirty="0"/>
              <a:t>синхронизировать</a:t>
            </a:r>
            <a:r>
              <a:rPr spc="-55" dirty="0"/>
              <a:t> </a:t>
            </a:r>
            <a:r>
              <a:rPr spc="-10" dirty="0"/>
              <a:t>файловые </a:t>
            </a:r>
            <a:r>
              <a:rPr dirty="0"/>
              <a:t>операции.</a:t>
            </a:r>
            <a:r>
              <a:rPr spc="-50" dirty="0"/>
              <a:t> </a:t>
            </a:r>
            <a:r>
              <a:rPr dirty="0"/>
              <a:t>Буферизация</a:t>
            </a:r>
            <a:r>
              <a:rPr spc="-40" dirty="0"/>
              <a:t> </a:t>
            </a:r>
            <a:r>
              <a:rPr dirty="0"/>
              <a:t>записи</a:t>
            </a:r>
            <a:r>
              <a:rPr spc="-40" dirty="0"/>
              <a:t> </a:t>
            </a:r>
            <a:r>
              <a:rPr dirty="0"/>
              <a:t>может</a:t>
            </a:r>
            <a:r>
              <a:rPr spc="-30" dirty="0"/>
              <a:t> </a:t>
            </a:r>
            <a:r>
              <a:rPr dirty="0"/>
              <a:t>привести</a:t>
            </a:r>
            <a:r>
              <a:rPr spc="-15" dirty="0"/>
              <a:t> </a:t>
            </a:r>
            <a:r>
              <a:rPr dirty="0"/>
              <a:t>к</a:t>
            </a:r>
            <a:r>
              <a:rPr spc="-15" dirty="0"/>
              <a:t> </a:t>
            </a:r>
            <a:r>
              <a:rPr dirty="0"/>
              <a:t>тому,</a:t>
            </a:r>
            <a:r>
              <a:rPr spc="-15" dirty="0"/>
              <a:t> </a:t>
            </a:r>
            <a:r>
              <a:rPr spc="-25" dirty="0"/>
              <a:t>что </a:t>
            </a:r>
            <a:r>
              <a:rPr dirty="0"/>
              <a:t>запись</a:t>
            </a:r>
            <a:r>
              <a:rPr spc="-20" dirty="0"/>
              <a:t> </a:t>
            </a:r>
            <a:r>
              <a:rPr dirty="0"/>
              <a:t>уже</a:t>
            </a:r>
            <a:r>
              <a:rPr spc="-15" dirty="0"/>
              <a:t> </a:t>
            </a:r>
            <a:r>
              <a:rPr dirty="0"/>
              <a:t>произошла,</a:t>
            </a:r>
            <a:r>
              <a:rPr spc="-35" dirty="0"/>
              <a:t> </a:t>
            </a:r>
            <a:r>
              <a:rPr dirty="0"/>
              <a:t>а</a:t>
            </a:r>
            <a:r>
              <a:rPr spc="-20" dirty="0"/>
              <a:t> </a:t>
            </a:r>
            <a:r>
              <a:rPr dirty="0"/>
              <a:t>данных</a:t>
            </a:r>
            <a:r>
              <a:rPr spc="-30" dirty="0"/>
              <a:t> </a:t>
            </a:r>
            <a:r>
              <a:rPr dirty="0"/>
              <a:t>в</a:t>
            </a:r>
            <a:r>
              <a:rPr spc="-5" dirty="0"/>
              <a:t> </a:t>
            </a:r>
            <a:r>
              <a:rPr dirty="0"/>
              <a:t>файле</a:t>
            </a:r>
            <a:r>
              <a:rPr spc="-35" dirty="0"/>
              <a:t> </a:t>
            </a:r>
            <a:r>
              <a:rPr dirty="0"/>
              <a:t>еще</a:t>
            </a:r>
            <a:r>
              <a:rPr spc="-10" dirty="0"/>
              <a:t> </a:t>
            </a:r>
            <a:r>
              <a:rPr spc="-20" dirty="0"/>
              <a:t>нет.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7067" y="534923"/>
            <a:ext cx="579119" cy="304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9003" y="136397"/>
            <a:ext cx="18478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3050" spc="1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endParaRPr sz="305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1344" y="296290"/>
            <a:ext cx="3608070" cy="305435"/>
            <a:chOff x="901344" y="296290"/>
            <a:chExt cx="3608070" cy="3054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1344" y="311403"/>
              <a:ext cx="952855" cy="2901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0047" y="492886"/>
              <a:ext cx="53593" cy="5372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85975" y="296290"/>
              <a:ext cx="2423160" cy="30530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94945" marR="5080" indent="-182880">
              <a:lnSpc>
                <a:spcPct val="115799"/>
              </a:lnSpc>
              <a:spcBef>
                <a:spcPts val="70"/>
              </a:spcBef>
            </a:pPr>
            <a:r>
              <a:rPr sz="2600" spc="5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r>
              <a:rPr spc="50" dirty="0"/>
              <a:t>Для</a:t>
            </a:r>
            <a:r>
              <a:rPr spc="-25" dirty="0"/>
              <a:t> </a:t>
            </a:r>
            <a:r>
              <a:rPr dirty="0"/>
              <a:t>закрытия</a:t>
            </a:r>
            <a:r>
              <a:rPr spc="-25" dirty="0"/>
              <a:t> </a:t>
            </a:r>
            <a:r>
              <a:rPr dirty="0"/>
              <a:t>файла</a:t>
            </a:r>
            <a:r>
              <a:rPr spc="-45" dirty="0"/>
              <a:t> </a:t>
            </a:r>
            <a:r>
              <a:rPr dirty="0"/>
              <a:t>есть</a:t>
            </a:r>
            <a:r>
              <a:rPr spc="-10" dirty="0"/>
              <a:t> </a:t>
            </a:r>
            <a:r>
              <a:rPr dirty="0"/>
              <a:t>метод</a:t>
            </a:r>
            <a:r>
              <a:rPr spc="10" dirty="0"/>
              <a:t> </a:t>
            </a:r>
            <a:r>
              <a:rPr dirty="0"/>
              <a:t>close().</a:t>
            </a:r>
            <a:r>
              <a:rPr spc="-25" dirty="0"/>
              <a:t> </a:t>
            </a:r>
            <a:r>
              <a:rPr dirty="0"/>
              <a:t>Обычно</a:t>
            </a:r>
            <a:r>
              <a:rPr spc="-35" dirty="0"/>
              <a:t> </a:t>
            </a:r>
            <a:r>
              <a:rPr spc="-20" dirty="0"/>
              <a:t>файл </a:t>
            </a:r>
            <a:r>
              <a:rPr dirty="0"/>
              <a:t>закрывается</a:t>
            </a:r>
            <a:r>
              <a:rPr spc="-20" dirty="0"/>
              <a:t> </a:t>
            </a:r>
            <a:r>
              <a:rPr dirty="0"/>
              <a:t>сам</a:t>
            </a:r>
            <a:r>
              <a:rPr spc="-35" dirty="0"/>
              <a:t> </a:t>
            </a:r>
            <a:r>
              <a:rPr dirty="0"/>
              <a:t>после</a:t>
            </a:r>
            <a:r>
              <a:rPr spc="-30" dirty="0"/>
              <a:t> </a:t>
            </a:r>
            <a:r>
              <a:rPr dirty="0"/>
              <a:t>того,</a:t>
            </a:r>
            <a:r>
              <a:rPr spc="-40" dirty="0"/>
              <a:t> </a:t>
            </a:r>
            <a:r>
              <a:rPr dirty="0"/>
              <a:t>как</a:t>
            </a:r>
            <a:r>
              <a:rPr spc="-15" dirty="0"/>
              <a:t> </a:t>
            </a:r>
            <a:r>
              <a:rPr dirty="0"/>
              <a:t>вы</a:t>
            </a:r>
            <a:r>
              <a:rPr spc="-20" dirty="0"/>
              <a:t> </a:t>
            </a:r>
            <a:r>
              <a:rPr dirty="0"/>
              <a:t>выходите</a:t>
            </a:r>
            <a:r>
              <a:rPr spc="-30" dirty="0"/>
              <a:t> </a:t>
            </a:r>
            <a:r>
              <a:rPr dirty="0"/>
              <a:t>из</a:t>
            </a:r>
            <a:r>
              <a:rPr spc="-20" dirty="0"/>
              <a:t> </a:t>
            </a:r>
            <a:r>
              <a:rPr dirty="0"/>
              <a:t>программы,</a:t>
            </a:r>
            <a:r>
              <a:rPr spc="-50" dirty="0"/>
              <a:t> </a:t>
            </a:r>
            <a:r>
              <a:rPr spc="-25" dirty="0"/>
              <a:t>но </a:t>
            </a:r>
            <a:r>
              <a:rPr dirty="0"/>
              <a:t>файлы</a:t>
            </a:r>
            <a:r>
              <a:rPr spc="-50" dirty="0"/>
              <a:t> </a:t>
            </a:r>
            <a:r>
              <a:rPr dirty="0"/>
              <a:t>нужно</a:t>
            </a:r>
            <a:r>
              <a:rPr spc="-45" dirty="0"/>
              <a:t> </a:t>
            </a:r>
            <a:r>
              <a:rPr dirty="0"/>
              <a:t>закрывать</a:t>
            </a:r>
            <a:r>
              <a:rPr spc="-40" dirty="0"/>
              <a:t> </a:t>
            </a:r>
            <a:r>
              <a:rPr dirty="0"/>
              <a:t>вручную</a:t>
            </a:r>
            <a:r>
              <a:rPr spc="-30" dirty="0"/>
              <a:t> </a:t>
            </a:r>
            <a:r>
              <a:rPr dirty="0"/>
              <a:t>по</a:t>
            </a:r>
            <a:r>
              <a:rPr spc="-30" dirty="0"/>
              <a:t> </a:t>
            </a:r>
            <a:r>
              <a:rPr dirty="0"/>
              <a:t>нескольким</a:t>
            </a:r>
            <a:r>
              <a:rPr spc="-30" dirty="0"/>
              <a:t> </a:t>
            </a:r>
            <a:r>
              <a:rPr spc="-10" dirty="0"/>
              <a:t>причинам.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ts val="3100"/>
              </a:lnSpc>
              <a:buClr>
                <a:srgbClr val="C3250C"/>
              </a:buClr>
              <a:buSzPct val="130000"/>
              <a:buAutoNum type="arabicPeriod"/>
              <a:tabLst>
                <a:tab pos="469900" algn="l"/>
              </a:tabLst>
            </a:pPr>
            <a:r>
              <a:rPr dirty="0"/>
              <a:t>Питон</a:t>
            </a:r>
            <a:r>
              <a:rPr spc="-45" dirty="0"/>
              <a:t> </a:t>
            </a:r>
            <a:r>
              <a:rPr dirty="0"/>
              <a:t>может</a:t>
            </a:r>
            <a:r>
              <a:rPr spc="-10" dirty="0"/>
              <a:t> </a:t>
            </a:r>
            <a:r>
              <a:rPr dirty="0"/>
              <a:t>буферизировать</a:t>
            </a:r>
            <a:r>
              <a:rPr spc="-30" dirty="0"/>
              <a:t> </a:t>
            </a:r>
            <a:r>
              <a:rPr dirty="0"/>
              <a:t>запись</a:t>
            </a:r>
            <a:r>
              <a:rPr spc="-40" dirty="0"/>
              <a:t> </a:t>
            </a:r>
            <a:r>
              <a:rPr dirty="0"/>
              <a:t>в</a:t>
            </a:r>
            <a:r>
              <a:rPr spc="-10" dirty="0"/>
              <a:t> </a:t>
            </a:r>
            <a:r>
              <a:rPr dirty="0"/>
              <a:t>файл</a:t>
            </a:r>
            <a:r>
              <a:rPr spc="-40" dirty="0"/>
              <a:t> </a:t>
            </a:r>
            <a:r>
              <a:rPr dirty="0"/>
              <a:t>ваших</a:t>
            </a:r>
            <a:r>
              <a:rPr spc="-40" dirty="0"/>
              <a:t> </a:t>
            </a:r>
            <a:r>
              <a:rPr spc="-10" dirty="0"/>
              <a:t>данных,</a:t>
            </a:r>
          </a:p>
          <a:p>
            <a:pPr marL="469900">
              <a:lnSpc>
                <a:spcPct val="100000"/>
              </a:lnSpc>
              <a:spcBef>
                <a:spcPts val="360"/>
              </a:spcBef>
            </a:pPr>
            <a:r>
              <a:rPr dirty="0"/>
              <a:t>что</a:t>
            </a:r>
            <a:r>
              <a:rPr spc="-45" dirty="0"/>
              <a:t> </a:t>
            </a:r>
            <a:r>
              <a:rPr dirty="0"/>
              <a:t>может</a:t>
            </a:r>
            <a:r>
              <a:rPr spc="-35" dirty="0"/>
              <a:t> </a:t>
            </a:r>
            <a:r>
              <a:rPr dirty="0"/>
              <a:t>привести</a:t>
            </a:r>
            <a:r>
              <a:rPr spc="-35" dirty="0"/>
              <a:t> </a:t>
            </a:r>
            <a:r>
              <a:rPr dirty="0"/>
              <a:t>к</a:t>
            </a:r>
            <a:r>
              <a:rPr spc="-25" dirty="0"/>
              <a:t> </a:t>
            </a:r>
            <a:r>
              <a:rPr dirty="0"/>
              <a:t>неожиданным</a:t>
            </a:r>
            <a:r>
              <a:rPr spc="-50" dirty="0"/>
              <a:t> </a:t>
            </a:r>
            <a:r>
              <a:rPr dirty="0"/>
              <a:t>эффектам</a:t>
            </a:r>
            <a:r>
              <a:rPr spc="-35" dirty="0"/>
              <a:t> </a:t>
            </a:r>
            <a:r>
              <a:rPr spc="-50" dirty="0"/>
              <a:t>и</a:t>
            </a: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dirty="0"/>
              <a:t>возникновению</a:t>
            </a:r>
            <a:r>
              <a:rPr spc="-60" dirty="0"/>
              <a:t> </a:t>
            </a:r>
            <a:r>
              <a:rPr spc="-10" dirty="0"/>
              <a:t>ошибок.</a:t>
            </a:r>
          </a:p>
          <a:p>
            <a:pPr marL="469900" indent="-457200">
              <a:lnSpc>
                <a:spcPct val="100000"/>
              </a:lnSpc>
              <a:spcBef>
                <a:spcPts val="1560"/>
              </a:spcBef>
              <a:buClr>
                <a:srgbClr val="C3250C"/>
              </a:buClr>
              <a:buSzPct val="130000"/>
              <a:buAutoNum type="arabicPeriod" startAt="2"/>
              <a:tabLst>
                <a:tab pos="469900" algn="l"/>
              </a:tabLst>
            </a:pPr>
            <a:r>
              <a:rPr dirty="0"/>
              <a:t>У</a:t>
            </a:r>
            <a:r>
              <a:rPr spc="-40" dirty="0"/>
              <a:t> </a:t>
            </a:r>
            <a:r>
              <a:rPr dirty="0"/>
              <a:t>операционной</a:t>
            </a:r>
            <a:r>
              <a:rPr spc="-65" dirty="0"/>
              <a:t> </a:t>
            </a:r>
            <a:r>
              <a:rPr dirty="0"/>
              <a:t>системы</a:t>
            </a:r>
            <a:r>
              <a:rPr spc="-20" dirty="0"/>
              <a:t> </a:t>
            </a:r>
            <a:r>
              <a:rPr dirty="0"/>
              <a:t>есть</a:t>
            </a:r>
            <a:r>
              <a:rPr spc="-15" dirty="0"/>
              <a:t> </a:t>
            </a:r>
            <a:r>
              <a:rPr dirty="0"/>
              <a:t>ограничение</a:t>
            </a:r>
            <a:r>
              <a:rPr spc="-40" dirty="0"/>
              <a:t> </a:t>
            </a:r>
            <a:r>
              <a:rPr dirty="0"/>
              <a:t>на</a:t>
            </a:r>
            <a:r>
              <a:rPr spc="-35" dirty="0"/>
              <a:t> </a:t>
            </a:r>
            <a:r>
              <a:rPr spc="-10" dirty="0"/>
              <a:t>число</a:t>
            </a:r>
          </a:p>
          <a:p>
            <a:pPr marL="469900">
              <a:lnSpc>
                <a:spcPct val="100000"/>
              </a:lnSpc>
              <a:spcBef>
                <a:spcPts val="365"/>
              </a:spcBef>
            </a:pPr>
            <a:r>
              <a:rPr dirty="0"/>
              <a:t>одновременно</a:t>
            </a:r>
            <a:r>
              <a:rPr spc="-75" dirty="0"/>
              <a:t> </a:t>
            </a:r>
            <a:r>
              <a:rPr dirty="0"/>
              <a:t>открытых</a:t>
            </a:r>
            <a:r>
              <a:rPr spc="-50" dirty="0"/>
              <a:t> </a:t>
            </a:r>
            <a:r>
              <a:rPr spc="-10" dirty="0"/>
              <a:t>файлов.</a:t>
            </a:r>
          </a:p>
          <a:p>
            <a:pPr marL="469900" marR="5080" indent="-457834">
              <a:lnSpc>
                <a:spcPct val="117200"/>
              </a:lnSpc>
              <a:spcBef>
                <a:spcPts val="1019"/>
              </a:spcBef>
              <a:buClr>
                <a:srgbClr val="C3250C"/>
              </a:buClr>
              <a:buSzPct val="130000"/>
              <a:buAutoNum type="arabicPeriod" startAt="3"/>
              <a:tabLst>
                <a:tab pos="469900" algn="l"/>
              </a:tabLst>
            </a:pPr>
            <a:r>
              <a:rPr dirty="0"/>
              <a:t>При</a:t>
            </a:r>
            <a:r>
              <a:rPr spc="-30" dirty="0"/>
              <a:t> </a:t>
            </a:r>
            <a:r>
              <a:rPr dirty="0"/>
              <a:t>доступе</a:t>
            </a:r>
            <a:r>
              <a:rPr spc="-10" dirty="0"/>
              <a:t> </a:t>
            </a:r>
            <a:r>
              <a:rPr dirty="0"/>
              <a:t>к</a:t>
            </a:r>
            <a:r>
              <a:rPr spc="-15" dirty="0"/>
              <a:t> </a:t>
            </a:r>
            <a:r>
              <a:rPr dirty="0"/>
              <a:t>файлу</a:t>
            </a:r>
            <a:r>
              <a:rPr spc="-40" dirty="0"/>
              <a:t> </a:t>
            </a:r>
            <a:r>
              <a:rPr dirty="0"/>
              <a:t>из</a:t>
            </a:r>
            <a:r>
              <a:rPr spc="-10" dirty="0"/>
              <a:t> </a:t>
            </a:r>
            <a:r>
              <a:rPr dirty="0"/>
              <a:t>разных</a:t>
            </a:r>
            <a:r>
              <a:rPr spc="-30" dirty="0"/>
              <a:t> </a:t>
            </a:r>
            <a:r>
              <a:rPr dirty="0"/>
              <a:t>мест</a:t>
            </a:r>
            <a:r>
              <a:rPr spc="-10" dirty="0"/>
              <a:t> </a:t>
            </a:r>
            <a:r>
              <a:rPr dirty="0"/>
              <a:t>одновременно</a:t>
            </a:r>
            <a:r>
              <a:rPr spc="-30" dirty="0"/>
              <a:t> </a:t>
            </a:r>
            <a:r>
              <a:rPr dirty="0"/>
              <a:t>и</a:t>
            </a:r>
            <a:r>
              <a:rPr spc="-10" dirty="0"/>
              <a:t> </a:t>
            </a:r>
            <a:r>
              <a:rPr spc="-25" dirty="0"/>
              <a:t>на </a:t>
            </a:r>
            <a:r>
              <a:rPr dirty="0"/>
              <a:t>чтение,</a:t>
            </a:r>
            <a:r>
              <a:rPr spc="-35" dirty="0"/>
              <a:t> </a:t>
            </a:r>
            <a:r>
              <a:rPr dirty="0"/>
              <a:t>и</a:t>
            </a:r>
            <a:r>
              <a:rPr spc="-25" dirty="0"/>
              <a:t> </a:t>
            </a:r>
            <a:r>
              <a:rPr dirty="0"/>
              <a:t>на</a:t>
            </a:r>
            <a:r>
              <a:rPr spc="-35" dirty="0"/>
              <a:t> </a:t>
            </a:r>
            <a:r>
              <a:rPr dirty="0"/>
              <a:t>запись</a:t>
            </a:r>
            <a:r>
              <a:rPr spc="-45" dirty="0"/>
              <a:t> </a:t>
            </a:r>
            <a:r>
              <a:rPr dirty="0"/>
              <a:t>необходимо</a:t>
            </a:r>
            <a:r>
              <a:rPr spc="-45" dirty="0"/>
              <a:t> </a:t>
            </a:r>
            <a:r>
              <a:rPr dirty="0"/>
              <a:t>синхронизировать</a:t>
            </a:r>
            <a:r>
              <a:rPr spc="-55" dirty="0"/>
              <a:t> </a:t>
            </a:r>
            <a:r>
              <a:rPr spc="-10" dirty="0"/>
              <a:t>файловые </a:t>
            </a:r>
            <a:r>
              <a:rPr dirty="0"/>
              <a:t>операции.</a:t>
            </a:r>
            <a:r>
              <a:rPr spc="-50" dirty="0"/>
              <a:t> </a:t>
            </a:r>
            <a:r>
              <a:rPr dirty="0"/>
              <a:t>Буферизация</a:t>
            </a:r>
            <a:r>
              <a:rPr spc="-40" dirty="0"/>
              <a:t> </a:t>
            </a:r>
            <a:r>
              <a:rPr dirty="0"/>
              <a:t>записи</a:t>
            </a:r>
            <a:r>
              <a:rPr spc="-40" dirty="0"/>
              <a:t> </a:t>
            </a:r>
            <a:r>
              <a:rPr dirty="0"/>
              <a:t>может</a:t>
            </a:r>
            <a:r>
              <a:rPr spc="-30" dirty="0"/>
              <a:t> </a:t>
            </a:r>
            <a:r>
              <a:rPr dirty="0"/>
              <a:t>привести</a:t>
            </a:r>
            <a:r>
              <a:rPr spc="-15" dirty="0"/>
              <a:t> </a:t>
            </a:r>
            <a:r>
              <a:rPr dirty="0"/>
              <a:t>к</a:t>
            </a:r>
            <a:r>
              <a:rPr spc="-15" dirty="0"/>
              <a:t> </a:t>
            </a:r>
            <a:r>
              <a:rPr dirty="0"/>
              <a:t>тому,</a:t>
            </a:r>
            <a:r>
              <a:rPr spc="-15" dirty="0"/>
              <a:t> </a:t>
            </a:r>
            <a:r>
              <a:rPr spc="-25" dirty="0"/>
              <a:t>что </a:t>
            </a:r>
            <a:r>
              <a:rPr dirty="0"/>
              <a:t>запись</a:t>
            </a:r>
            <a:r>
              <a:rPr spc="-20" dirty="0"/>
              <a:t> </a:t>
            </a:r>
            <a:r>
              <a:rPr dirty="0"/>
              <a:t>уже</a:t>
            </a:r>
            <a:r>
              <a:rPr spc="-15" dirty="0"/>
              <a:t> </a:t>
            </a:r>
            <a:r>
              <a:rPr dirty="0"/>
              <a:t>произошла,</a:t>
            </a:r>
            <a:r>
              <a:rPr spc="-35" dirty="0"/>
              <a:t> </a:t>
            </a:r>
            <a:r>
              <a:rPr dirty="0"/>
              <a:t>а</a:t>
            </a:r>
            <a:r>
              <a:rPr spc="-20" dirty="0"/>
              <a:t> </a:t>
            </a:r>
            <a:r>
              <a:rPr dirty="0"/>
              <a:t>данных</a:t>
            </a:r>
            <a:r>
              <a:rPr spc="-30" dirty="0"/>
              <a:t> </a:t>
            </a:r>
            <a:r>
              <a:rPr dirty="0"/>
              <a:t>в</a:t>
            </a:r>
            <a:r>
              <a:rPr spc="-5" dirty="0"/>
              <a:t> </a:t>
            </a:r>
            <a:r>
              <a:rPr dirty="0"/>
              <a:t>файле</a:t>
            </a:r>
            <a:r>
              <a:rPr spc="-35" dirty="0"/>
              <a:t> </a:t>
            </a:r>
            <a:r>
              <a:rPr dirty="0"/>
              <a:t>еще</a:t>
            </a:r>
            <a:r>
              <a:rPr spc="-10" dirty="0"/>
              <a:t> </a:t>
            </a:r>
            <a:r>
              <a:rPr spc="-20" dirty="0"/>
              <a:t>нет.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7067" y="534923"/>
            <a:ext cx="3396996" cy="304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46303" y="136397"/>
            <a:ext cx="21018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spc="1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endParaRPr sz="305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1344" y="296290"/>
            <a:ext cx="6253480" cy="305435"/>
            <a:chOff x="901344" y="296290"/>
            <a:chExt cx="6253480" cy="3054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1344" y="311403"/>
              <a:ext cx="952855" cy="2901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0047" y="321309"/>
              <a:ext cx="2983356" cy="28028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06469" y="296290"/>
              <a:ext cx="2248329" cy="30530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47827" y="1196111"/>
            <a:ext cx="7466965" cy="489331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725805">
              <a:lnSpc>
                <a:spcPct val="100000"/>
              </a:lnSpc>
              <a:spcBef>
                <a:spcPts val="625"/>
              </a:spcBef>
            </a:pPr>
            <a:r>
              <a:rPr sz="1900" b="1" spc="-10" dirty="0">
                <a:solidFill>
                  <a:srgbClr val="C3250C"/>
                </a:solidFill>
                <a:latin typeface="Trebuchet MS"/>
                <a:cs typeface="Trebuchet MS"/>
              </a:rPr>
              <a:t>Конструкция</a:t>
            </a:r>
            <a:endParaRPr sz="1900">
              <a:latin typeface="Trebuchet MS"/>
              <a:cs typeface="Trebuchet MS"/>
            </a:endParaRPr>
          </a:p>
          <a:p>
            <a:pPr marL="12700" marR="4318635">
              <a:lnSpc>
                <a:spcPct val="123200"/>
              </a:lnSpc>
            </a:pP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myfile</a:t>
            </a:r>
            <a:r>
              <a:rPr sz="19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open(filename,</a:t>
            </a:r>
            <a:r>
              <a:rPr sz="19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Trebuchet MS"/>
                <a:cs typeface="Trebuchet MS"/>
              </a:rPr>
              <a:t>‘w’) try: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...обработка</a:t>
            </a:r>
            <a:r>
              <a:rPr sz="19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myfile...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finally: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myfile.close()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rebuchet MS"/>
              <a:cs typeface="Trebuchet MS"/>
            </a:endParaRPr>
          </a:p>
          <a:p>
            <a:pPr marL="725805">
              <a:lnSpc>
                <a:spcPct val="100000"/>
              </a:lnSpc>
            </a:pPr>
            <a:r>
              <a:rPr sz="1900" b="1" dirty="0">
                <a:solidFill>
                  <a:srgbClr val="C3250C"/>
                </a:solidFill>
                <a:latin typeface="Trebuchet MS"/>
                <a:cs typeface="Trebuchet MS"/>
              </a:rPr>
              <a:t>Еще</a:t>
            </a:r>
            <a:r>
              <a:rPr sz="1900" b="1" spc="-45" dirty="0">
                <a:solidFill>
                  <a:srgbClr val="C3250C"/>
                </a:solidFill>
                <a:latin typeface="Trebuchet MS"/>
                <a:cs typeface="Trebuchet MS"/>
              </a:rPr>
              <a:t> </a:t>
            </a:r>
            <a:r>
              <a:rPr sz="1900" b="1" dirty="0">
                <a:solidFill>
                  <a:srgbClr val="C3250C"/>
                </a:solidFill>
                <a:latin typeface="Trebuchet MS"/>
                <a:cs typeface="Trebuchet MS"/>
              </a:rPr>
              <a:t>одна</a:t>
            </a:r>
            <a:r>
              <a:rPr sz="1900" b="1" spc="-50" dirty="0">
                <a:solidFill>
                  <a:srgbClr val="C3250C"/>
                </a:solidFill>
                <a:latin typeface="Trebuchet MS"/>
                <a:cs typeface="Trebuchet MS"/>
              </a:rPr>
              <a:t> </a:t>
            </a:r>
            <a:r>
              <a:rPr sz="1900" b="1" dirty="0">
                <a:solidFill>
                  <a:srgbClr val="C3250C"/>
                </a:solidFill>
                <a:latin typeface="Trebuchet MS"/>
                <a:cs typeface="Trebuchet MS"/>
              </a:rPr>
              <a:t>новая</a:t>
            </a:r>
            <a:r>
              <a:rPr sz="1900" b="1" spc="-40" dirty="0">
                <a:solidFill>
                  <a:srgbClr val="C3250C"/>
                </a:solidFill>
                <a:latin typeface="Trebuchet MS"/>
                <a:cs typeface="Trebuchet MS"/>
              </a:rPr>
              <a:t> </a:t>
            </a:r>
            <a:r>
              <a:rPr sz="1900" b="1" spc="-10" dirty="0">
                <a:solidFill>
                  <a:srgbClr val="C3250C"/>
                </a:solidFill>
                <a:latin typeface="Trebuchet MS"/>
                <a:cs typeface="Trebuchet MS"/>
              </a:rPr>
              <a:t>конструкция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Trebuchet MS"/>
              <a:cs typeface="Trebuchet MS"/>
            </a:endParaRPr>
          </a:p>
          <a:p>
            <a:pPr marL="56515">
              <a:lnSpc>
                <a:spcPct val="100000"/>
              </a:lnSpc>
            </a:pP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open(filename,</a:t>
            </a:r>
            <a:r>
              <a:rPr sz="19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‘w’)</a:t>
            </a:r>
            <a:r>
              <a:rPr sz="19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9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myfile:</a:t>
            </a:r>
            <a:endParaRPr sz="1900">
              <a:latin typeface="Trebuchet MS"/>
              <a:cs typeface="Trebuchet MS"/>
            </a:endParaRPr>
          </a:p>
          <a:p>
            <a:pPr marL="56515">
              <a:lnSpc>
                <a:spcPct val="100000"/>
              </a:lnSpc>
              <a:spcBef>
                <a:spcPts val="525"/>
              </a:spcBef>
            </a:pP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...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обработка</a:t>
            </a:r>
            <a:r>
              <a:rPr sz="19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myfile,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закрывается</a:t>
            </a:r>
            <a:r>
              <a:rPr sz="19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автоматически</a:t>
            </a:r>
            <a:r>
              <a:rPr sz="19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после</a:t>
            </a:r>
            <a:r>
              <a:rPr sz="19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выхода...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Trebuchet MS"/>
              <a:cs typeface="Trebuchet MS"/>
            </a:endParaRPr>
          </a:p>
          <a:p>
            <a:pPr marL="56515" marR="739140">
              <a:lnSpc>
                <a:spcPts val="1939"/>
              </a:lnSpc>
            </a:pPr>
            <a:r>
              <a:rPr sz="1800" i="1" dirty="0">
                <a:solidFill>
                  <a:srgbClr val="001F5F"/>
                </a:solidFill>
                <a:latin typeface="Trebuchet MS"/>
                <a:cs typeface="Trebuchet MS"/>
              </a:rPr>
              <a:t>этот</a:t>
            </a:r>
            <a:r>
              <a:rPr sz="1800" i="1" spc="-1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001F5F"/>
                </a:solidFill>
                <a:latin typeface="Trebuchet MS"/>
                <a:cs typeface="Trebuchet MS"/>
              </a:rPr>
              <a:t>прием</a:t>
            </a:r>
            <a:r>
              <a:rPr sz="1800" i="1" spc="-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001F5F"/>
                </a:solidFill>
                <a:latin typeface="Trebuchet MS"/>
                <a:cs typeface="Trebuchet MS"/>
              </a:rPr>
              <a:t>гарантирует</a:t>
            </a:r>
            <a:r>
              <a:rPr sz="1800" i="1" spc="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001F5F"/>
                </a:solidFill>
                <a:latin typeface="Trebuchet MS"/>
                <a:cs typeface="Trebuchet MS"/>
              </a:rPr>
              <a:t>закрытие</a:t>
            </a:r>
            <a:r>
              <a:rPr sz="1800" i="1" spc="-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001F5F"/>
                </a:solidFill>
                <a:latin typeface="Trebuchet MS"/>
                <a:cs typeface="Trebuchet MS"/>
              </a:rPr>
              <a:t>файла в</a:t>
            </a:r>
            <a:r>
              <a:rPr sz="1800" i="1" spc="-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001F5F"/>
                </a:solidFill>
                <a:latin typeface="Trebuchet MS"/>
                <a:cs typeface="Trebuchet MS"/>
              </a:rPr>
              <a:t>любом</a:t>
            </a:r>
            <a:r>
              <a:rPr sz="1800" i="1" spc="-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spc="-10" dirty="0">
                <a:solidFill>
                  <a:srgbClr val="001F5F"/>
                </a:solidFill>
                <a:latin typeface="Trebuchet MS"/>
                <a:cs typeface="Trebuchet MS"/>
              </a:rPr>
              <a:t>случае, </a:t>
            </a:r>
            <a:r>
              <a:rPr sz="1800" i="1" dirty="0">
                <a:solidFill>
                  <a:srgbClr val="001F5F"/>
                </a:solidFill>
                <a:latin typeface="Trebuchet MS"/>
                <a:cs typeface="Trebuchet MS"/>
              </a:rPr>
              <a:t>независимо</a:t>
            </a:r>
            <a:r>
              <a:rPr sz="1800" i="1" spc="-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001F5F"/>
                </a:solidFill>
                <a:latin typeface="Trebuchet MS"/>
                <a:cs typeface="Trebuchet MS"/>
              </a:rPr>
              <a:t>от</a:t>
            </a:r>
            <a:r>
              <a:rPr sz="1800" i="1" spc="-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001F5F"/>
                </a:solidFill>
                <a:latin typeface="Trebuchet MS"/>
                <a:cs typeface="Trebuchet MS"/>
              </a:rPr>
              <a:t>возникновения</a:t>
            </a:r>
            <a:r>
              <a:rPr sz="1800" i="1" spc="-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spc="-10" dirty="0">
                <a:solidFill>
                  <a:srgbClr val="001F5F"/>
                </a:solidFill>
                <a:latin typeface="Trebuchet MS"/>
                <a:cs typeface="Trebuchet MS"/>
              </a:rPr>
              <a:t>исключения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7067" y="534923"/>
            <a:ext cx="579119" cy="304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46303" y="136397"/>
            <a:ext cx="21018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spc="1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endParaRPr sz="305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1344" y="311404"/>
            <a:ext cx="2573020" cy="290195"/>
            <a:chOff x="901344" y="311404"/>
            <a:chExt cx="2573020" cy="2901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1344" y="311404"/>
              <a:ext cx="952855" cy="2901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0047" y="492887"/>
              <a:ext cx="53593" cy="5372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0707" y="317881"/>
              <a:ext cx="1373378" cy="28371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92023" y="984631"/>
            <a:ext cx="4739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3250C"/>
                </a:solidFill>
                <a:latin typeface="Trebuchet MS"/>
                <a:cs typeface="Trebuchet MS"/>
              </a:rPr>
              <a:t>Пример.</a:t>
            </a:r>
            <a:r>
              <a:rPr sz="2000" b="1" spc="-40" dirty="0">
                <a:solidFill>
                  <a:srgbClr val="C3250C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C3250C"/>
                </a:solidFill>
                <a:latin typeface="Trebuchet MS"/>
                <a:cs typeface="Trebuchet MS"/>
              </a:rPr>
              <a:t>Побайтовое</a:t>
            </a:r>
            <a:r>
              <a:rPr sz="2000" b="1" spc="-50" dirty="0">
                <a:solidFill>
                  <a:srgbClr val="C3250C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C3250C"/>
                </a:solidFill>
                <a:latin typeface="Trebuchet MS"/>
                <a:cs typeface="Trebuchet MS"/>
              </a:rPr>
              <a:t>чтение</a:t>
            </a:r>
            <a:r>
              <a:rPr sz="2000" b="1" spc="-30" dirty="0">
                <a:solidFill>
                  <a:srgbClr val="C3250C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C3250C"/>
                </a:solidFill>
                <a:latin typeface="Trebuchet MS"/>
                <a:cs typeface="Trebuchet MS"/>
              </a:rPr>
              <a:t>из</a:t>
            </a:r>
            <a:r>
              <a:rPr sz="2000" b="1" spc="-40" dirty="0">
                <a:solidFill>
                  <a:srgbClr val="C3250C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C3250C"/>
                </a:solidFill>
                <a:latin typeface="Trebuchet MS"/>
                <a:cs typeface="Trebuchet MS"/>
              </a:rPr>
              <a:t>файла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1262888" y="2204085"/>
            <a:ext cx="3138805" cy="296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open(filename)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while</a:t>
            </a:r>
            <a:r>
              <a:rPr sz="20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True:</a:t>
            </a:r>
            <a:endParaRPr sz="2000">
              <a:latin typeface="Trebuchet MS"/>
              <a:cs typeface="Trebuchet MS"/>
            </a:endParaRPr>
          </a:p>
          <a:p>
            <a:pPr marL="1125220" marR="5080">
              <a:lnSpc>
                <a:spcPct val="170000"/>
              </a:lnSpc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char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f.read(1)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char: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break process(char)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f.close()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7067" y="534923"/>
            <a:ext cx="579119" cy="304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9003" y="136397"/>
            <a:ext cx="18478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3050" spc="1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endParaRPr sz="305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1344" y="311404"/>
            <a:ext cx="2573020" cy="290195"/>
            <a:chOff x="901344" y="311404"/>
            <a:chExt cx="2573020" cy="2901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1344" y="311404"/>
              <a:ext cx="952855" cy="2901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0047" y="492887"/>
              <a:ext cx="53593" cy="5372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0707" y="317881"/>
              <a:ext cx="1373378" cy="28371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04723" y="934338"/>
            <a:ext cx="3818890" cy="3959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3250C"/>
                </a:solidFill>
                <a:latin typeface="Trebuchet MS"/>
                <a:cs typeface="Trebuchet MS"/>
              </a:rPr>
              <a:t>Пример.</a:t>
            </a:r>
            <a:r>
              <a:rPr sz="2000" b="1" spc="-55" dirty="0">
                <a:solidFill>
                  <a:srgbClr val="C3250C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C3250C"/>
                </a:solidFill>
                <a:latin typeface="Trebuchet MS"/>
                <a:cs typeface="Trebuchet MS"/>
              </a:rPr>
              <a:t>Построчное</a:t>
            </a:r>
            <a:r>
              <a:rPr sz="2000" b="1" spc="-40" dirty="0">
                <a:solidFill>
                  <a:srgbClr val="C3250C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C3250C"/>
                </a:solidFill>
                <a:latin typeface="Trebuchet MS"/>
                <a:cs typeface="Trebuchet MS"/>
              </a:rPr>
              <a:t>чтение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670560" marR="1016000">
              <a:lnSpc>
                <a:spcPct val="170000"/>
              </a:lnSpc>
              <a:spcBef>
                <a:spcPts val="1410"/>
              </a:spcBef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open(filename)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while</a:t>
            </a:r>
            <a:r>
              <a:rPr sz="20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True:</a:t>
            </a:r>
            <a:endParaRPr sz="2000">
              <a:latin typeface="Trebuchet MS"/>
              <a:cs typeface="Trebuchet MS"/>
            </a:endParaRPr>
          </a:p>
          <a:p>
            <a:pPr marL="1783080" marR="5080">
              <a:lnSpc>
                <a:spcPct val="170000"/>
              </a:lnSpc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line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f.readline()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line: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break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process(line)</a:t>
            </a:r>
            <a:endParaRPr sz="2000">
              <a:latin typeface="Trebuchet MS"/>
              <a:cs typeface="Trebuchet MS"/>
            </a:endParaRPr>
          </a:p>
          <a:p>
            <a:pPr marL="670560">
              <a:lnSpc>
                <a:spcPct val="100000"/>
              </a:lnSpc>
              <a:spcBef>
                <a:spcPts val="1680"/>
              </a:spcBef>
            </a:pP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f.close()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7067" y="534923"/>
            <a:ext cx="579119" cy="304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9003" y="136397"/>
            <a:ext cx="18478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3050" spc="1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endParaRPr sz="305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1344" y="311404"/>
            <a:ext cx="2573020" cy="290195"/>
            <a:chOff x="901344" y="311404"/>
            <a:chExt cx="2573020" cy="2901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1344" y="311404"/>
              <a:ext cx="952855" cy="2901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0047" y="492887"/>
              <a:ext cx="53593" cy="5372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0707" y="317881"/>
              <a:ext cx="1373378" cy="28371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04723" y="934338"/>
            <a:ext cx="39871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C3250C"/>
                </a:solidFill>
                <a:latin typeface="Trebuchet MS"/>
                <a:cs typeface="Trebuchet MS"/>
              </a:rPr>
              <a:t>Пример.</a:t>
            </a:r>
            <a:r>
              <a:rPr b="1" spc="-25" dirty="0">
                <a:solidFill>
                  <a:srgbClr val="C3250C"/>
                </a:solidFill>
                <a:latin typeface="Trebuchet MS"/>
                <a:cs typeface="Trebuchet MS"/>
              </a:rPr>
              <a:t> </a:t>
            </a:r>
            <a:r>
              <a:rPr b="1" dirty="0">
                <a:solidFill>
                  <a:srgbClr val="C3250C"/>
                </a:solidFill>
                <a:latin typeface="Trebuchet MS"/>
                <a:cs typeface="Trebuchet MS"/>
              </a:rPr>
              <a:t>Файл</a:t>
            </a:r>
            <a:r>
              <a:rPr b="1" spc="-40" dirty="0">
                <a:solidFill>
                  <a:srgbClr val="C3250C"/>
                </a:solidFill>
                <a:latin typeface="Trebuchet MS"/>
                <a:cs typeface="Trebuchet MS"/>
              </a:rPr>
              <a:t> </a:t>
            </a:r>
            <a:r>
              <a:rPr b="1" dirty="0">
                <a:solidFill>
                  <a:srgbClr val="C3250C"/>
                </a:solidFill>
                <a:latin typeface="Trebuchet MS"/>
                <a:cs typeface="Trebuchet MS"/>
              </a:rPr>
              <a:t>в</a:t>
            </a:r>
            <a:r>
              <a:rPr b="1" spc="-15" dirty="0">
                <a:solidFill>
                  <a:srgbClr val="C3250C"/>
                </a:solidFill>
                <a:latin typeface="Trebuchet MS"/>
                <a:cs typeface="Trebuchet MS"/>
              </a:rPr>
              <a:t> </a:t>
            </a:r>
            <a:r>
              <a:rPr b="1" dirty="0">
                <a:solidFill>
                  <a:srgbClr val="C3250C"/>
                </a:solidFill>
                <a:latin typeface="Trebuchet MS"/>
                <a:cs typeface="Trebuchet MS"/>
              </a:rPr>
              <a:t>роли</a:t>
            </a:r>
            <a:r>
              <a:rPr b="1" spc="-25" dirty="0">
                <a:solidFill>
                  <a:srgbClr val="C3250C"/>
                </a:solidFill>
                <a:latin typeface="Trebuchet MS"/>
                <a:cs typeface="Trebuchet MS"/>
              </a:rPr>
              <a:t> </a:t>
            </a:r>
            <a:r>
              <a:rPr b="1" spc="-10" dirty="0">
                <a:solidFill>
                  <a:srgbClr val="C3250C"/>
                </a:solidFill>
                <a:latin typeface="Trebuchet MS"/>
                <a:cs typeface="Trebuchet MS"/>
              </a:rPr>
              <a:t>итератора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1262888" y="1970913"/>
            <a:ext cx="3515360" cy="8489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line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open(filename):</a:t>
            </a:r>
            <a:endParaRPr sz="2000">
              <a:latin typeface="Trebuchet MS"/>
              <a:cs typeface="Trebuchet MS"/>
            </a:endParaRPr>
          </a:p>
          <a:p>
            <a:pPr marL="2039620">
              <a:lnSpc>
                <a:spcPct val="100000"/>
              </a:lnSpc>
              <a:spcBef>
                <a:spcPts val="1675"/>
              </a:spcBef>
            </a:pP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process(line)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7067" y="534923"/>
              <a:ext cx="579119" cy="304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1344" y="311404"/>
              <a:ext cx="952855" cy="2901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0047" y="492887"/>
              <a:ext cx="53593" cy="5372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0707" y="296290"/>
              <a:ext cx="2740914" cy="30530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88686" y="311404"/>
              <a:ext cx="1080262" cy="29019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59003" y="136397"/>
            <a:ext cx="7240905" cy="3178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3050" spc="1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endParaRPr sz="3050">
              <a:latin typeface="Georgia"/>
              <a:cs typeface="Georgia"/>
            </a:endParaRPr>
          </a:p>
          <a:p>
            <a:pPr marL="227965" indent="-182245">
              <a:lnSpc>
                <a:spcPct val="100000"/>
              </a:lnSpc>
              <a:spcBef>
                <a:spcPts val="2580"/>
              </a:spcBef>
              <a:buClr>
                <a:srgbClr val="C3250C"/>
              </a:buClr>
              <a:buSzPct val="130555"/>
              <a:buFont typeface="Georgia"/>
              <a:buChar char="*"/>
              <a:tabLst>
                <a:tab pos="227965" algn="l"/>
              </a:tabLst>
            </a:pPr>
            <a:r>
              <a:rPr sz="1800" b="1" dirty="0">
                <a:solidFill>
                  <a:srgbClr val="001F5F"/>
                </a:solidFill>
                <a:latin typeface="Trebuchet MS"/>
                <a:cs typeface="Trebuchet MS"/>
              </a:rPr>
              <a:t>Сериализация</a:t>
            </a:r>
            <a:r>
              <a:rPr sz="1800" b="1" spc="-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(в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программировании)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—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процесс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перевода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какой-</a:t>
            </a:r>
            <a:endParaRPr sz="1800">
              <a:latin typeface="Trebuchet MS"/>
              <a:cs typeface="Trebuchet MS"/>
            </a:endParaRPr>
          </a:p>
          <a:p>
            <a:pPr marL="22860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либо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структуры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данных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в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последовательность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битов.</a:t>
            </a:r>
            <a:endParaRPr sz="1800">
              <a:latin typeface="Trebuchet MS"/>
              <a:cs typeface="Trebuchet MS"/>
            </a:endParaRPr>
          </a:p>
          <a:p>
            <a:pPr marL="227965" indent="-182245">
              <a:lnSpc>
                <a:spcPct val="100000"/>
              </a:lnSpc>
              <a:spcBef>
                <a:spcPts val="1045"/>
              </a:spcBef>
              <a:buClr>
                <a:srgbClr val="C3250C"/>
              </a:buClr>
              <a:buSzPct val="130555"/>
              <a:buFont typeface="Georgia"/>
              <a:buChar char="*"/>
              <a:tabLst>
                <a:tab pos="227965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Обратной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к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операции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сериализации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является</a:t>
            </a:r>
            <a:endParaRPr sz="1800">
              <a:latin typeface="Trebuchet MS"/>
              <a:cs typeface="Trebuchet MS"/>
            </a:endParaRPr>
          </a:p>
          <a:p>
            <a:pPr marL="22860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операция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01F5F"/>
                </a:solidFill>
                <a:latin typeface="Trebuchet MS"/>
                <a:cs typeface="Trebuchet MS"/>
              </a:rPr>
              <a:t>десериализации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(структуризации)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—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восстановление</a:t>
            </a:r>
            <a:endParaRPr sz="1800">
              <a:latin typeface="Trebuchet MS"/>
              <a:cs typeface="Trebuchet MS"/>
            </a:endParaRPr>
          </a:p>
          <a:p>
            <a:pPr marL="228600" marR="1446530">
              <a:lnSpc>
                <a:spcPct val="140000"/>
              </a:lnSpc>
              <a:spcBef>
                <a:spcPts val="5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начального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состояния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структуры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данных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из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битовой последовательности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592023" y="3833818"/>
            <a:ext cx="8006080" cy="20745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55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r>
              <a:rPr sz="1550" spc="310" dirty="0">
                <a:solidFill>
                  <a:srgbClr val="C3250C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Сериализация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используется</a:t>
            </a:r>
            <a:r>
              <a:rPr sz="12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для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передачи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объектов</a:t>
            </a:r>
            <a:r>
              <a:rPr sz="12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по сети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и для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сохранения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их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в</a:t>
            </a:r>
            <a:r>
              <a:rPr sz="12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файлы. Например,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нужно</a:t>
            </a:r>
            <a:endParaRPr sz="1200">
              <a:latin typeface="Trebuchet MS"/>
              <a:cs typeface="Trebuchet MS"/>
            </a:endParaRPr>
          </a:p>
          <a:p>
            <a:pPr marL="194945" marR="5080" algn="just">
              <a:lnSpc>
                <a:spcPts val="2020"/>
              </a:lnSpc>
              <a:spcBef>
                <a:spcPts val="90"/>
              </a:spcBef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создать</a:t>
            </a:r>
            <a:r>
              <a:rPr sz="1200" spc="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распределённое</a:t>
            </a:r>
            <a:r>
              <a:rPr sz="1200" spc="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приложение,</a:t>
            </a:r>
            <a:r>
              <a:rPr sz="1200" spc="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разные</a:t>
            </a:r>
            <a:r>
              <a:rPr sz="1200" spc="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части</a:t>
            </a:r>
            <a:r>
              <a:rPr sz="1200" spc="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которого</a:t>
            </a:r>
            <a:r>
              <a:rPr sz="1200" spc="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должны</a:t>
            </a:r>
            <a:r>
              <a:rPr sz="1200" spc="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обмениваться</a:t>
            </a:r>
            <a:r>
              <a:rPr sz="1200" spc="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данными</a:t>
            </a:r>
            <a:r>
              <a:rPr sz="1200" spc="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со</a:t>
            </a:r>
            <a:r>
              <a:rPr sz="1200" spc="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сложной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структурой.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В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таком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случае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для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типов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данных,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которые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предполагается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передавать,</a:t>
            </a:r>
            <a:r>
              <a:rPr sz="1200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пишется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код,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который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осуществляет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сериализацию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десериализацию.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Объект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заполняется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нужными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данными,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затем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вызывается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код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сериализации,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в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результате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получается,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например,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XML-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документ.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Результат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сериализации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передаётся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принимающей</a:t>
            </a:r>
            <a:r>
              <a:rPr sz="1200" spc="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стороне</a:t>
            </a:r>
            <a:r>
              <a:rPr sz="1200" spc="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по,</a:t>
            </a:r>
            <a:r>
              <a:rPr sz="1200" spc="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скажем,</a:t>
            </a:r>
            <a:r>
              <a:rPr sz="1200" spc="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электронной</a:t>
            </a:r>
            <a:r>
              <a:rPr sz="1200" spc="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почте</a:t>
            </a:r>
            <a:r>
              <a:rPr sz="1200" spc="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или</a:t>
            </a:r>
            <a:r>
              <a:rPr sz="1200" spc="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HTTP.</a:t>
            </a:r>
            <a:r>
              <a:rPr sz="1200" spc="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Приложение-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получатель</a:t>
            </a:r>
            <a:r>
              <a:rPr sz="1200" spc="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создаёт</a:t>
            </a:r>
            <a:r>
              <a:rPr sz="1200" spc="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объект</a:t>
            </a:r>
            <a:endParaRPr sz="1200">
              <a:latin typeface="Trebuchet MS"/>
              <a:cs typeface="Trebuchet MS"/>
            </a:endParaRPr>
          </a:p>
          <a:p>
            <a:pPr marL="194945" algn="just">
              <a:lnSpc>
                <a:spcPct val="100000"/>
              </a:lnSpc>
              <a:spcBef>
                <a:spcPts val="400"/>
              </a:spcBef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того</a:t>
            </a:r>
            <a:r>
              <a:rPr sz="12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же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типа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вызывает</a:t>
            </a:r>
            <a:r>
              <a:rPr sz="12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код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десериализации,</a:t>
            </a:r>
            <a:r>
              <a:rPr sz="12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в</a:t>
            </a:r>
            <a:r>
              <a:rPr sz="12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результате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получая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объект</a:t>
            </a:r>
            <a:r>
              <a:rPr sz="12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с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теми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же</a:t>
            </a:r>
            <a:r>
              <a:rPr sz="12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данными,</a:t>
            </a:r>
            <a:r>
              <a:rPr sz="12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что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были</a:t>
            </a:r>
            <a:r>
              <a:rPr sz="12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0" dirty="0">
                <a:solidFill>
                  <a:srgbClr val="404040"/>
                </a:solidFill>
                <a:latin typeface="Trebuchet MS"/>
                <a:cs typeface="Trebuchet MS"/>
              </a:rPr>
              <a:t>в</a:t>
            </a:r>
            <a:endParaRPr sz="1200">
              <a:latin typeface="Trebuchet MS"/>
              <a:cs typeface="Trebuchet MS"/>
            </a:endParaRPr>
          </a:p>
          <a:p>
            <a:pPr marL="194945" algn="just">
              <a:lnSpc>
                <a:spcPct val="100000"/>
              </a:lnSpc>
              <a:spcBef>
                <a:spcPts val="575"/>
              </a:spcBef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объекте</a:t>
            </a:r>
            <a:r>
              <a:rPr sz="1200" spc="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приложения-отправителя.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00200"/>
              <a:ext cx="9144000" cy="5105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1895" y="534923"/>
              <a:ext cx="1472184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89176" y="534923"/>
              <a:ext cx="5373624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87895" y="534923"/>
              <a:ext cx="633983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6976" y="534923"/>
              <a:ext cx="1370076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1344" y="311404"/>
              <a:ext cx="975842" cy="2307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86660" y="296290"/>
              <a:ext cx="4878705" cy="30530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95159" y="377952"/>
              <a:ext cx="134112" cy="16116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56398" y="311404"/>
              <a:ext cx="952880" cy="29019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46303" y="136397"/>
            <a:ext cx="4318635" cy="56889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spc="1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endParaRPr sz="30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Georgia"/>
              <a:cs typeface="Georgia"/>
            </a:endParaRPr>
          </a:p>
          <a:p>
            <a:pPr marL="1186180" indent="-725170">
              <a:lnSpc>
                <a:spcPct val="100000"/>
              </a:lnSpc>
              <a:buClr>
                <a:srgbClr val="C3250C"/>
              </a:buClr>
              <a:buSzPct val="129411"/>
              <a:buAutoNum type="arabicPeriod"/>
              <a:tabLst>
                <a:tab pos="1186180" algn="l"/>
              </a:tabLst>
            </a:pP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Как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открыть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файл.</a:t>
            </a:r>
            <a:endParaRPr sz="1700">
              <a:latin typeface="Trebuchet MS"/>
              <a:cs typeface="Trebuchet MS"/>
            </a:endParaRPr>
          </a:p>
          <a:p>
            <a:pPr marL="1186180" indent="-725170">
              <a:lnSpc>
                <a:spcPct val="100000"/>
              </a:lnSpc>
              <a:spcBef>
                <a:spcPts val="1739"/>
              </a:spcBef>
              <a:buClr>
                <a:srgbClr val="C3250C"/>
              </a:buClr>
              <a:buSzPct val="129411"/>
              <a:buAutoNum type="arabicPeriod"/>
              <a:tabLst>
                <a:tab pos="1186180" algn="l"/>
              </a:tabLst>
            </a:pP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Базовые</a:t>
            </a:r>
            <a:r>
              <a:rPr sz="17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файловые</a:t>
            </a:r>
            <a:r>
              <a:rPr sz="17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методы.</a:t>
            </a:r>
            <a:endParaRPr sz="1700">
              <a:latin typeface="Trebuchet MS"/>
              <a:cs typeface="Trebuchet MS"/>
            </a:endParaRPr>
          </a:p>
          <a:p>
            <a:pPr marL="1186180" indent="-725170">
              <a:lnSpc>
                <a:spcPct val="100000"/>
              </a:lnSpc>
              <a:spcBef>
                <a:spcPts val="1739"/>
              </a:spcBef>
              <a:buClr>
                <a:srgbClr val="C3250C"/>
              </a:buClr>
              <a:buSzPct val="129411"/>
              <a:buAutoNum type="arabicPeriod"/>
              <a:tabLst>
                <a:tab pos="1186180" algn="l"/>
              </a:tabLst>
            </a:pP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Стандартный</a:t>
            </a:r>
            <a:r>
              <a:rPr sz="17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ввод/вывод.</a:t>
            </a:r>
            <a:endParaRPr sz="1700">
              <a:latin typeface="Trebuchet MS"/>
              <a:cs typeface="Trebuchet MS"/>
            </a:endParaRPr>
          </a:p>
          <a:p>
            <a:pPr marL="1186180" indent="-725170">
              <a:lnSpc>
                <a:spcPct val="100000"/>
              </a:lnSpc>
              <a:spcBef>
                <a:spcPts val="1745"/>
              </a:spcBef>
              <a:buClr>
                <a:srgbClr val="C3250C"/>
              </a:buClr>
              <a:buSzPct val="129411"/>
              <a:buAutoNum type="arabicPeriod"/>
              <a:tabLst>
                <a:tab pos="1186180" algn="l"/>
              </a:tabLst>
            </a:pP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Произвольный</a:t>
            </a:r>
            <a:r>
              <a:rPr sz="17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доступ.</a:t>
            </a:r>
            <a:endParaRPr sz="1700">
              <a:latin typeface="Trebuchet MS"/>
              <a:cs typeface="Trebuchet MS"/>
            </a:endParaRPr>
          </a:p>
          <a:p>
            <a:pPr marL="1186180" indent="-725170">
              <a:lnSpc>
                <a:spcPct val="100000"/>
              </a:lnSpc>
              <a:spcBef>
                <a:spcPts val="1739"/>
              </a:spcBef>
              <a:buClr>
                <a:srgbClr val="C3250C"/>
              </a:buClr>
              <a:buSzPct val="129411"/>
              <a:buAutoNum type="arabicPeriod"/>
              <a:tabLst>
                <a:tab pos="1186180" algn="l"/>
              </a:tabLst>
            </a:pP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Построчная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работа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с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файлами.</a:t>
            </a:r>
            <a:endParaRPr sz="1700">
              <a:latin typeface="Trebuchet MS"/>
              <a:cs typeface="Trebuchet MS"/>
            </a:endParaRPr>
          </a:p>
          <a:p>
            <a:pPr marL="1186180" indent="-725170">
              <a:lnSpc>
                <a:spcPct val="100000"/>
              </a:lnSpc>
              <a:spcBef>
                <a:spcPts val="1739"/>
              </a:spcBef>
              <a:buClr>
                <a:srgbClr val="C3250C"/>
              </a:buClr>
              <a:buSzPct val="129411"/>
              <a:buAutoNum type="arabicPeriod"/>
              <a:tabLst>
                <a:tab pos="1186180" algn="l"/>
              </a:tabLst>
            </a:pP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Закрытие</a:t>
            </a:r>
            <a:r>
              <a:rPr sz="17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файла.</a:t>
            </a:r>
            <a:endParaRPr sz="1700">
              <a:latin typeface="Trebuchet MS"/>
              <a:cs typeface="Trebuchet MS"/>
            </a:endParaRPr>
          </a:p>
          <a:p>
            <a:pPr marL="1186180" indent="-725170">
              <a:lnSpc>
                <a:spcPct val="100000"/>
              </a:lnSpc>
              <a:spcBef>
                <a:spcPts val="1739"/>
              </a:spcBef>
              <a:buClr>
                <a:srgbClr val="C3250C"/>
              </a:buClr>
              <a:buSzPct val="129411"/>
              <a:buAutoNum type="arabicPeriod"/>
              <a:tabLst>
                <a:tab pos="1186180" algn="l"/>
              </a:tabLst>
            </a:pP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Итерация.</a:t>
            </a:r>
            <a:endParaRPr sz="1700">
              <a:latin typeface="Trebuchet MS"/>
              <a:cs typeface="Trebuchet MS"/>
            </a:endParaRPr>
          </a:p>
          <a:p>
            <a:pPr marL="1186180" indent="-725170">
              <a:lnSpc>
                <a:spcPct val="100000"/>
              </a:lnSpc>
              <a:spcBef>
                <a:spcPts val="1739"/>
              </a:spcBef>
              <a:buClr>
                <a:srgbClr val="C3250C"/>
              </a:buClr>
              <a:buSzPct val="129411"/>
              <a:buAutoNum type="arabicPeriod"/>
              <a:tabLst>
                <a:tab pos="1186180" algn="l"/>
              </a:tabLst>
            </a:pP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Pickling.</a:t>
            </a:r>
            <a:endParaRPr sz="1700">
              <a:latin typeface="Trebuchet MS"/>
              <a:cs typeface="Trebuchet MS"/>
            </a:endParaRPr>
          </a:p>
          <a:p>
            <a:pPr marL="1186180" indent="-725170">
              <a:lnSpc>
                <a:spcPct val="100000"/>
              </a:lnSpc>
              <a:spcBef>
                <a:spcPts val="1745"/>
              </a:spcBef>
              <a:buClr>
                <a:srgbClr val="C3250C"/>
              </a:buClr>
              <a:buSzPct val="129411"/>
              <a:buAutoNum type="arabicPeriod"/>
              <a:tabLst>
                <a:tab pos="1186180" algn="l"/>
              </a:tabLst>
            </a:pP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Работа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с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файловой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системой.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7067" y="534923"/>
            <a:ext cx="579119" cy="304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9003" y="136397"/>
            <a:ext cx="18478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3050" spc="1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endParaRPr sz="305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1344" y="296290"/>
            <a:ext cx="5167630" cy="305435"/>
            <a:chOff x="901344" y="296290"/>
            <a:chExt cx="5167630" cy="3054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1344" y="311403"/>
              <a:ext cx="952855" cy="2901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0047" y="492886"/>
              <a:ext cx="53593" cy="5372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0707" y="296290"/>
              <a:ext cx="2740914" cy="3053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88687" y="311403"/>
              <a:ext cx="1080262" cy="29019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58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Практически</a:t>
            </a:r>
            <a:r>
              <a:rPr spc="-20" dirty="0"/>
              <a:t> </a:t>
            </a:r>
            <a:r>
              <a:rPr dirty="0"/>
              <a:t>любой</a:t>
            </a:r>
            <a:r>
              <a:rPr spc="-25" dirty="0"/>
              <a:t> </a:t>
            </a:r>
            <a:r>
              <a:rPr dirty="0"/>
              <a:t>тип</a:t>
            </a:r>
            <a:r>
              <a:rPr spc="-15" dirty="0"/>
              <a:t> </a:t>
            </a:r>
            <a:r>
              <a:rPr dirty="0"/>
              <a:t>объекта</a:t>
            </a:r>
            <a:r>
              <a:rPr spc="-35" dirty="0"/>
              <a:t> </a:t>
            </a:r>
            <a:r>
              <a:rPr dirty="0"/>
              <a:t>может</a:t>
            </a:r>
            <a:r>
              <a:rPr spc="-5" dirty="0"/>
              <a:t> </a:t>
            </a:r>
            <a:r>
              <a:rPr dirty="0"/>
              <a:t>быть</a:t>
            </a:r>
            <a:r>
              <a:rPr spc="-10" dirty="0"/>
              <a:t> </a:t>
            </a:r>
            <a:r>
              <a:rPr dirty="0"/>
              <a:t>сохранен</a:t>
            </a:r>
            <a:r>
              <a:rPr spc="-45" dirty="0"/>
              <a:t> </a:t>
            </a:r>
            <a:r>
              <a:rPr dirty="0"/>
              <a:t>на</a:t>
            </a:r>
            <a:r>
              <a:rPr spc="-30" dirty="0"/>
              <a:t> </a:t>
            </a:r>
            <a:r>
              <a:rPr dirty="0"/>
              <a:t>диске</a:t>
            </a:r>
            <a:r>
              <a:rPr spc="5" dirty="0"/>
              <a:t> </a:t>
            </a:r>
            <a:r>
              <a:rPr spc="-50" dirty="0"/>
              <a:t>в </a:t>
            </a:r>
            <a:r>
              <a:rPr dirty="0"/>
              <a:t>любой</a:t>
            </a:r>
            <a:r>
              <a:rPr spc="-50" dirty="0"/>
              <a:t> </a:t>
            </a:r>
            <a:r>
              <a:rPr dirty="0"/>
              <a:t>момент</a:t>
            </a:r>
            <a:r>
              <a:rPr spc="-30" dirty="0"/>
              <a:t> </a:t>
            </a:r>
            <a:r>
              <a:rPr dirty="0"/>
              <a:t>его</a:t>
            </a:r>
            <a:r>
              <a:rPr spc="-20" dirty="0"/>
              <a:t> </a:t>
            </a:r>
            <a:r>
              <a:rPr dirty="0"/>
              <a:t>жизни,</a:t>
            </a:r>
            <a:r>
              <a:rPr spc="-25" dirty="0"/>
              <a:t> </a:t>
            </a:r>
            <a:r>
              <a:rPr dirty="0"/>
              <a:t>а</a:t>
            </a:r>
            <a:r>
              <a:rPr spc="-30" dirty="0"/>
              <a:t> </a:t>
            </a:r>
            <a:r>
              <a:rPr dirty="0"/>
              <a:t>позже</a:t>
            </a:r>
            <a:r>
              <a:rPr spc="-30" dirty="0"/>
              <a:t> </a:t>
            </a:r>
            <a:r>
              <a:rPr dirty="0"/>
              <a:t>прочитан</a:t>
            </a:r>
            <a:r>
              <a:rPr spc="-60" dirty="0"/>
              <a:t> </a:t>
            </a:r>
            <a:r>
              <a:rPr dirty="0"/>
              <a:t>с</a:t>
            </a:r>
            <a:r>
              <a:rPr spc="-15" dirty="0"/>
              <a:t> </a:t>
            </a:r>
            <a:r>
              <a:rPr dirty="0"/>
              <a:t>диска.</a:t>
            </a:r>
            <a:r>
              <a:rPr spc="-15" dirty="0"/>
              <a:t> </a:t>
            </a:r>
            <a:r>
              <a:rPr dirty="0"/>
              <a:t>Для</a:t>
            </a:r>
            <a:r>
              <a:rPr spc="-20" dirty="0"/>
              <a:t> </a:t>
            </a:r>
            <a:r>
              <a:rPr spc="-10" dirty="0"/>
              <a:t>этого </a:t>
            </a:r>
            <a:r>
              <a:rPr dirty="0"/>
              <a:t>есть</a:t>
            </a:r>
            <a:r>
              <a:rPr spc="-5" dirty="0"/>
              <a:t> </a:t>
            </a:r>
            <a:r>
              <a:rPr dirty="0"/>
              <a:t>модуль</a:t>
            </a:r>
            <a:r>
              <a:rPr spc="-5" dirty="0"/>
              <a:t> </a:t>
            </a:r>
            <a:r>
              <a:rPr spc="-10" dirty="0"/>
              <a:t>pickle: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592023" y="2580513"/>
            <a:ext cx="3493770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8199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import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pickle</a:t>
            </a:r>
            <a:endParaRPr sz="2000">
              <a:latin typeface="Trebuchet MS"/>
              <a:cs typeface="Trebuchet MS"/>
            </a:endParaRPr>
          </a:p>
          <a:p>
            <a:pPr marL="681990">
              <a:lnSpc>
                <a:spcPct val="100000"/>
              </a:lnSpc>
              <a:spcBef>
                <a:spcPts val="1680"/>
              </a:spcBef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t1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[1,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2,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3]</a:t>
            </a:r>
            <a:endParaRPr sz="2000">
              <a:latin typeface="Trebuchet MS"/>
              <a:cs typeface="Trebuchet MS"/>
            </a:endParaRPr>
          </a:p>
          <a:p>
            <a:pPr marL="681990" marR="480059">
              <a:lnSpc>
                <a:spcPct val="170000"/>
              </a:lnSpc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 =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pickle.dumps(t1)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t2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=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pickle.loads(s)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print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(t2)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97180" algn="l"/>
              </a:tabLst>
            </a:pP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#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	t1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t2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два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разных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объекта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7067" y="534923"/>
            <a:ext cx="579119" cy="304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9003" y="136397"/>
            <a:ext cx="18478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3050" spc="1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endParaRPr sz="305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1344" y="296290"/>
            <a:ext cx="5167630" cy="305435"/>
            <a:chOff x="901344" y="296290"/>
            <a:chExt cx="5167630" cy="3054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1344" y="311403"/>
              <a:ext cx="952855" cy="2901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0047" y="492886"/>
              <a:ext cx="53593" cy="5372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0707" y="296290"/>
              <a:ext cx="2740914" cy="3053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88687" y="311403"/>
              <a:ext cx="1080262" cy="29019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94945" indent="-182880">
              <a:lnSpc>
                <a:spcPct val="97600"/>
              </a:lnSpc>
              <a:spcBef>
                <a:spcPts val="175"/>
              </a:spcBef>
            </a:pPr>
            <a:r>
              <a:rPr sz="260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r>
              <a:rPr dirty="0"/>
              <a:t>Модуль</a:t>
            </a:r>
            <a:r>
              <a:rPr spc="5" dirty="0"/>
              <a:t> </a:t>
            </a:r>
            <a:r>
              <a:rPr dirty="0"/>
              <a:t>pickle</a:t>
            </a:r>
            <a:r>
              <a:rPr spc="-10" dirty="0"/>
              <a:t> </a:t>
            </a:r>
            <a:r>
              <a:rPr dirty="0"/>
              <a:t>преобразует объект</a:t>
            </a:r>
            <a:r>
              <a:rPr spc="15" dirty="0"/>
              <a:t> </a:t>
            </a:r>
            <a:r>
              <a:rPr dirty="0"/>
              <a:t>Python,</a:t>
            </a:r>
            <a:r>
              <a:rPr spc="-10" dirty="0"/>
              <a:t> </a:t>
            </a:r>
            <a:r>
              <a:rPr dirty="0"/>
              <a:t>находящийся</a:t>
            </a:r>
            <a:r>
              <a:rPr spc="-10" dirty="0"/>
              <a:t> </a:t>
            </a:r>
            <a:r>
              <a:rPr spc="-50" dirty="0"/>
              <a:t>в </a:t>
            </a:r>
            <a:r>
              <a:rPr dirty="0"/>
              <a:t>оперативной</a:t>
            </a:r>
            <a:r>
              <a:rPr spc="-60" dirty="0"/>
              <a:t> </a:t>
            </a:r>
            <a:r>
              <a:rPr dirty="0"/>
              <a:t>памяти,</a:t>
            </a:r>
            <a:r>
              <a:rPr spc="-25" dirty="0"/>
              <a:t> </a:t>
            </a:r>
            <a:r>
              <a:rPr dirty="0"/>
              <a:t>в</a:t>
            </a:r>
            <a:r>
              <a:rPr spc="-30" dirty="0"/>
              <a:t> </a:t>
            </a:r>
            <a:r>
              <a:rPr dirty="0"/>
              <a:t>последовательность</a:t>
            </a:r>
            <a:r>
              <a:rPr spc="-30" dirty="0"/>
              <a:t> </a:t>
            </a:r>
            <a:r>
              <a:rPr dirty="0"/>
              <a:t>или</a:t>
            </a:r>
            <a:r>
              <a:rPr spc="-25" dirty="0"/>
              <a:t> </a:t>
            </a:r>
            <a:r>
              <a:rPr dirty="0"/>
              <a:t>в</a:t>
            </a:r>
            <a:r>
              <a:rPr spc="-30" dirty="0"/>
              <a:t> </a:t>
            </a:r>
            <a:r>
              <a:rPr dirty="0"/>
              <a:t>строку</a:t>
            </a:r>
            <a:r>
              <a:rPr spc="-15" dirty="0"/>
              <a:t> </a:t>
            </a:r>
            <a:r>
              <a:rPr spc="-10" dirty="0"/>
              <a:t>байтов, </a:t>
            </a:r>
            <a:r>
              <a:rPr dirty="0"/>
              <a:t>которую</a:t>
            </a:r>
            <a:r>
              <a:rPr spc="-10" dirty="0"/>
              <a:t> </a:t>
            </a:r>
            <a:r>
              <a:rPr dirty="0"/>
              <a:t>можно</a:t>
            </a:r>
            <a:r>
              <a:rPr spc="-35" dirty="0"/>
              <a:t> </a:t>
            </a:r>
            <a:r>
              <a:rPr dirty="0"/>
              <a:t>записать</a:t>
            </a:r>
            <a:r>
              <a:rPr spc="-35" dirty="0"/>
              <a:t> </a:t>
            </a:r>
            <a:r>
              <a:rPr dirty="0"/>
              <a:t>в</a:t>
            </a:r>
            <a:r>
              <a:rPr spc="-5" dirty="0"/>
              <a:t> </a:t>
            </a:r>
            <a:r>
              <a:rPr dirty="0"/>
              <a:t>любой</a:t>
            </a:r>
            <a:r>
              <a:rPr spc="-30" dirty="0"/>
              <a:t> </a:t>
            </a:r>
            <a:r>
              <a:rPr dirty="0"/>
              <a:t>объект,</a:t>
            </a:r>
            <a:r>
              <a:rPr spc="-15" dirty="0"/>
              <a:t> </a:t>
            </a:r>
            <a:r>
              <a:rPr dirty="0"/>
              <a:t>подобный</a:t>
            </a:r>
            <a:r>
              <a:rPr spc="-45" dirty="0"/>
              <a:t> </a:t>
            </a:r>
            <a:r>
              <a:rPr spc="-10" dirty="0"/>
              <a:t>файлу.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592023" y="2275713"/>
            <a:ext cx="7998459" cy="304419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94945" marR="5080" indent="-182880">
              <a:lnSpc>
                <a:spcPct val="97600"/>
              </a:lnSpc>
              <a:spcBef>
                <a:spcPts val="175"/>
              </a:spcBef>
              <a:buClr>
                <a:srgbClr val="C3250C"/>
              </a:buClr>
              <a:buSzPct val="130000"/>
              <a:buFont typeface="Georgia"/>
              <a:buChar char="*"/>
              <a:tabLst>
                <a:tab pos="194945" algn="l"/>
              </a:tabLst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Кроме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того,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модуль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pickle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знает,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как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восстановить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оригинальный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объект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в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памяти,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получив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последовательность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байтов,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то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есть</a:t>
            </a:r>
            <a:r>
              <a:rPr sz="2000" spc="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мы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получаем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обратно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тот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же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самый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объект.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3250C"/>
              </a:buClr>
              <a:buFont typeface="Georgia"/>
              <a:buChar char="*"/>
            </a:pPr>
            <a:endParaRPr sz="2900">
              <a:latin typeface="Trebuchet MS"/>
              <a:cs typeface="Trebuchet MS"/>
            </a:endParaRPr>
          </a:p>
          <a:p>
            <a:pPr marL="194945" marR="904875" indent="-182880">
              <a:lnSpc>
                <a:spcPct val="98800"/>
              </a:lnSpc>
              <a:spcBef>
                <a:spcPts val="5"/>
              </a:spcBef>
              <a:buClr>
                <a:srgbClr val="C3250C"/>
              </a:buClr>
              <a:buSzPct val="130000"/>
              <a:buFont typeface="Georgia"/>
              <a:buChar char="*"/>
              <a:tabLst>
                <a:tab pos="194945" algn="l"/>
              </a:tabLst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В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некотором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смысле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модуль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pickle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позволяет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избежать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необходимости</a:t>
            </a:r>
            <a:r>
              <a:rPr sz="20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разрабатывать</a:t>
            </a:r>
            <a:r>
              <a:rPr sz="20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специальные</a:t>
            </a:r>
            <a:r>
              <a:rPr sz="20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форматы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представления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данных</a:t>
            </a:r>
            <a:r>
              <a:rPr sz="20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последовательный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формат,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реализованный</a:t>
            </a:r>
            <a:r>
              <a:rPr sz="20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в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этом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модуле,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достаточно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универсален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и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эффективен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для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большинства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применений.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7067" y="534923"/>
              <a:ext cx="579119" cy="304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1344" y="311404"/>
              <a:ext cx="952855" cy="2901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0047" y="492887"/>
              <a:ext cx="53593" cy="5372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0707" y="296290"/>
              <a:ext cx="2740914" cy="30530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88686" y="311404"/>
              <a:ext cx="1080262" cy="29019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59003" y="136397"/>
            <a:ext cx="7891780" cy="59277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3050" spc="1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endParaRPr sz="3050">
              <a:latin typeface="Georgia"/>
              <a:cs typeface="Georgia"/>
            </a:endParaRPr>
          </a:p>
          <a:p>
            <a:pPr marL="227965" indent="-182245">
              <a:lnSpc>
                <a:spcPct val="100000"/>
              </a:lnSpc>
              <a:spcBef>
                <a:spcPts val="2430"/>
              </a:spcBef>
              <a:buClr>
                <a:srgbClr val="C3250C"/>
              </a:buClr>
              <a:buSzPct val="128947"/>
              <a:buFont typeface="Georgia"/>
              <a:buChar char="*"/>
              <a:tabLst>
                <a:tab pos="227965" algn="l"/>
              </a:tabLst>
            </a:pP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Что</a:t>
            </a:r>
            <a:r>
              <a:rPr sz="19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может</a:t>
            </a:r>
            <a:r>
              <a:rPr sz="19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сохранять</a:t>
            </a:r>
            <a:r>
              <a:rPr sz="19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модуль</a:t>
            </a:r>
            <a:r>
              <a:rPr sz="19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pickle?</a:t>
            </a:r>
            <a:endParaRPr sz="1900">
              <a:latin typeface="Trebuchet MS"/>
              <a:cs typeface="Trebuchet MS"/>
            </a:endParaRPr>
          </a:p>
          <a:p>
            <a:pPr marL="228600" marR="173355" indent="-182880">
              <a:lnSpc>
                <a:spcPct val="124800"/>
              </a:lnSpc>
              <a:spcBef>
                <a:spcPts val="500"/>
              </a:spcBef>
              <a:buClr>
                <a:srgbClr val="C3250C"/>
              </a:buClr>
              <a:buSzPct val="128947"/>
              <a:buFont typeface="Georgia"/>
              <a:buChar char="*"/>
              <a:tabLst>
                <a:tab pos="228600" algn="l"/>
              </a:tabLst>
            </a:pP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Все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встроенные</a:t>
            </a:r>
            <a:r>
              <a:rPr sz="19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типы</a:t>
            </a:r>
            <a:r>
              <a:rPr sz="19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данных</a:t>
            </a:r>
            <a:r>
              <a:rPr sz="19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Python:</a:t>
            </a:r>
            <a:r>
              <a:rPr sz="19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тип</a:t>
            </a:r>
            <a:r>
              <a:rPr sz="19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boolean,</a:t>
            </a:r>
            <a:r>
              <a:rPr sz="19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35" dirty="0">
                <a:solidFill>
                  <a:srgbClr val="404040"/>
                </a:solidFill>
                <a:latin typeface="Trebuchet MS"/>
                <a:cs typeface="Trebuchet MS"/>
              </a:rPr>
              <a:t>Integer,</a:t>
            </a:r>
            <a:r>
              <a:rPr sz="19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числа</a:t>
            </a:r>
            <a:r>
              <a:rPr sz="19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Trebuchet MS"/>
                <a:cs typeface="Trebuchet MS"/>
              </a:rPr>
              <a:t>с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плавающей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точкой,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комплексные</a:t>
            </a:r>
            <a:r>
              <a:rPr sz="19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числа,</a:t>
            </a:r>
            <a:r>
              <a:rPr sz="19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строки,</a:t>
            </a:r>
            <a:r>
              <a:rPr sz="19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объекты</a:t>
            </a:r>
            <a:r>
              <a:rPr sz="19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bytes,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массивы</a:t>
            </a:r>
            <a:r>
              <a:rPr sz="19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байт,</a:t>
            </a:r>
            <a:r>
              <a:rPr sz="19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19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None.</a:t>
            </a:r>
            <a:endParaRPr sz="1900">
              <a:latin typeface="Trebuchet MS"/>
              <a:cs typeface="Trebuchet MS"/>
            </a:endParaRPr>
          </a:p>
          <a:p>
            <a:pPr marL="227965" indent="-182245">
              <a:lnSpc>
                <a:spcPct val="100000"/>
              </a:lnSpc>
              <a:spcBef>
                <a:spcPts val="1335"/>
              </a:spcBef>
              <a:buClr>
                <a:srgbClr val="C3250C"/>
              </a:buClr>
              <a:buSzPct val="128947"/>
              <a:buFont typeface="Georgia"/>
              <a:buChar char="*"/>
              <a:tabLst>
                <a:tab pos="227965" algn="l"/>
              </a:tabLst>
            </a:pP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Списки,</a:t>
            </a:r>
            <a:r>
              <a:rPr sz="19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кортежи,</a:t>
            </a:r>
            <a:r>
              <a:rPr sz="19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словари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19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множества,</a:t>
            </a:r>
            <a:r>
              <a:rPr sz="19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содержащие</a:t>
            </a:r>
            <a:r>
              <a:rPr sz="19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любую</a:t>
            </a:r>
            <a:endParaRPr sz="1900">
              <a:latin typeface="Trebuchet MS"/>
              <a:cs typeface="Trebuchet MS"/>
            </a:endParaRPr>
          </a:p>
          <a:p>
            <a:pPr marL="228600">
              <a:lnSpc>
                <a:spcPct val="100000"/>
              </a:lnSpc>
              <a:spcBef>
                <a:spcPts val="575"/>
              </a:spcBef>
            </a:pP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комбинацию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встроенных</a:t>
            </a:r>
            <a:r>
              <a:rPr sz="19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типов</a:t>
            </a:r>
            <a:r>
              <a:rPr sz="19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данных</a:t>
            </a:r>
            <a:endParaRPr sz="1900">
              <a:latin typeface="Trebuchet MS"/>
              <a:cs typeface="Trebuchet MS"/>
            </a:endParaRPr>
          </a:p>
          <a:p>
            <a:pPr marL="228600" indent="-182880">
              <a:lnSpc>
                <a:spcPct val="127400"/>
              </a:lnSpc>
              <a:spcBef>
                <a:spcPts val="530"/>
              </a:spcBef>
              <a:buClr>
                <a:srgbClr val="C3250C"/>
              </a:buClr>
              <a:buSzPct val="128947"/>
              <a:buFont typeface="Georgia"/>
              <a:buChar char="*"/>
              <a:tabLst>
                <a:tab pos="228600" algn="l"/>
              </a:tabLst>
            </a:pP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Списки,</a:t>
            </a:r>
            <a:r>
              <a:rPr sz="19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кортежи,</a:t>
            </a:r>
            <a:r>
              <a:rPr sz="19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словари</a:t>
            </a:r>
            <a:r>
              <a:rPr sz="19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19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множества,</a:t>
            </a:r>
            <a:r>
              <a:rPr sz="19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содержащие</a:t>
            </a:r>
            <a:r>
              <a:rPr sz="19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любую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комбинацию</a:t>
            </a:r>
            <a:r>
              <a:rPr sz="19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списков,</a:t>
            </a:r>
            <a:r>
              <a:rPr sz="19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кортежей,</a:t>
            </a:r>
            <a:r>
              <a:rPr sz="19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словарей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19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множеств</a:t>
            </a:r>
            <a:r>
              <a:rPr sz="19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содержащий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любую</a:t>
            </a:r>
            <a:r>
              <a:rPr sz="19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комбинацию</a:t>
            </a:r>
            <a:r>
              <a:rPr sz="19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встроенных</a:t>
            </a:r>
            <a:r>
              <a:rPr sz="19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типов</a:t>
            </a:r>
            <a:r>
              <a:rPr sz="19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данных</a:t>
            </a:r>
            <a:r>
              <a:rPr sz="19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(и</a:t>
            </a:r>
            <a:r>
              <a:rPr sz="19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так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далее,</a:t>
            </a:r>
            <a:r>
              <a:rPr sz="19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вплоть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до</a:t>
            </a:r>
            <a:r>
              <a:rPr sz="19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максимального</a:t>
            </a:r>
            <a:r>
              <a:rPr sz="19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уровня</a:t>
            </a:r>
            <a:r>
              <a:rPr sz="19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вложенности,</a:t>
            </a:r>
            <a:r>
              <a:rPr sz="19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который</a:t>
            </a:r>
            <a:r>
              <a:rPr sz="19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поддерживает Python).</a:t>
            </a:r>
            <a:endParaRPr sz="1900">
              <a:latin typeface="Trebuchet MS"/>
              <a:cs typeface="Trebuchet MS"/>
            </a:endParaRPr>
          </a:p>
          <a:p>
            <a:pPr marL="227965" indent="-182245">
              <a:lnSpc>
                <a:spcPct val="100000"/>
              </a:lnSpc>
              <a:spcBef>
                <a:spcPts val="1335"/>
              </a:spcBef>
              <a:buClr>
                <a:srgbClr val="C3250C"/>
              </a:buClr>
              <a:buSzPct val="128947"/>
              <a:buFont typeface="Georgia"/>
              <a:buChar char="*"/>
              <a:tabLst>
                <a:tab pos="227965" algn="l"/>
              </a:tabLst>
            </a:pP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Функции,</a:t>
            </a:r>
            <a:r>
              <a:rPr sz="19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классы</a:t>
            </a:r>
            <a:r>
              <a:rPr sz="19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19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экземпляры</a:t>
            </a:r>
            <a:r>
              <a:rPr sz="19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классов</a:t>
            </a:r>
            <a:r>
              <a:rPr sz="19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(с</a:t>
            </a:r>
            <a:r>
              <a:rPr sz="19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caveats).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7067" y="534923"/>
            <a:ext cx="579119" cy="304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9003" y="136397"/>
            <a:ext cx="18478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3050" spc="1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endParaRPr sz="305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1344" y="296290"/>
            <a:ext cx="5461635" cy="305435"/>
            <a:chOff x="901344" y="296290"/>
            <a:chExt cx="5461635" cy="3054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1344" y="311403"/>
              <a:ext cx="952855" cy="2901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0047" y="492886"/>
              <a:ext cx="53593" cy="5372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0707" y="296290"/>
              <a:ext cx="4261739" cy="30530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04723" y="934338"/>
            <a:ext cx="6718934" cy="4248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C3250C"/>
                </a:solidFill>
                <a:latin typeface="Trebuchet MS"/>
                <a:cs typeface="Trebuchet MS"/>
              </a:rPr>
              <a:t>Примеры</a:t>
            </a:r>
            <a:endParaRPr sz="2000">
              <a:latin typeface="Trebuchet MS"/>
              <a:cs typeface="Trebuchet MS"/>
            </a:endParaRPr>
          </a:p>
          <a:p>
            <a:pPr marL="669290">
              <a:lnSpc>
                <a:spcPct val="100000"/>
              </a:lnSpc>
              <a:spcBef>
                <a:spcPts val="1680"/>
              </a:spcBef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import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os</a:t>
            </a:r>
            <a:endParaRPr sz="2000">
              <a:latin typeface="Trebuchet MS"/>
              <a:cs typeface="Trebuchet MS"/>
            </a:endParaRPr>
          </a:p>
          <a:p>
            <a:pPr marL="669290">
              <a:lnSpc>
                <a:spcPct val="100000"/>
              </a:lnSpc>
              <a:spcBef>
                <a:spcPts val="480"/>
              </a:spcBef>
              <a:tabLst>
                <a:tab pos="2905125" algn="l"/>
              </a:tabLst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cwd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os.getcwd()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	#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C3250C"/>
                </a:solidFill>
                <a:latin typeface="Trebuchet MS"/>
                <a:cs typeface="Trebuchet MS"/>
              </a:rPr>
              <a:t>возвращает</a:t>
            </a:r>
            <a:r>
              <a:rPr sz="2000" b="1" spc="-40" dirty="0">
                <a:solidFill>
                  <a:srgbClr val="C3250C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C3250C"/>
                </a:solidFill>
                <a:latin typeface="Trebuchet MS"/>
                <a:cs typeface="Trebuchet MS"/>
              </a:rPr>
              <a:t>текущий</a:t>
            </a:r>
            <a:r>
              <a:rPr sz="2000" b="1" spc="-20" dirty="0">
                <a:solidFill>
                  <a:srgbClr val="C3250C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C3250C"/>
                </a:solidFill>
                <a:latin typeface="Trebuchet MS"/>
                <a:cs typeface="Trebuchet MS"/>
              </a:rPr>
              <a:t>каталог</a:t>
            </a:r>
            <a:endParaRPr sz="2000">
              <a:latin typeface="Trebuchet MS"/>
              <a:cs typeface="Trebuchet MS"/>
            </a:endParaRPr>
          </a:p>
          <a:p>
            <a:pPr marL="66929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print(cwd)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669290">
              <a:lnSpc>
                <a:spcPct val="100000"/>
              </a:lnSpc>
              <a:spcBef>
                <a:spcPts val="1530"/>
              </a:spcBef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#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C3250C"/>
                </a:solidFill>
                <a:latin typeface="Trebuchet MS"/>
                <a:cs typeface="Trebuchet MS"/>
              </a:rPr>
              <a:t>Проверка</a:t>
            </a:r>
            <a:r>
              <a:rPr sz="2000" b="1" spc="-45" dirty="0">
                <a:solidFill>
                  <a:srgbClr val="C3250C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C3250C"/>
                </a:solidFill>
                <a:latin typeface="Trebuchet MS"/>
                <a:cs typeface="Trebuchet MS"/>
              </a:rPr>
              <a:t>наличия</a:t>
            </a:r>
            <a:r>
              <a:rPr sz="2000" b="1" spc="-25" dirty="0">
                <a:solidFill>
                  <a:srgbClr val="C3250C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C3250C"/>
                </a:solidFill>
                <a:latin typeface="Trebuchet MS"/>
                <a:cs typeface="Trebuchet MS"/>
              </a:rPr>
              <a:t>файла</a:t>
            </a:r>
            <a:r>
              <a:rPr sz="2000" b="1" spc="-15" dirty="0">
                <a:solidFill>
                  <a:srgbClr val="C3250C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C3250C"/>
                </a:solidFill>
                <a:latin typeface="Trebuchet MS"/>
                <a:cs typeface="Trebuchet MS"/>
              </a:rPr>
              <a:t>в</a:t>
            </a:r>
            <a:r>
              <a:rPr sz="2000" b="1" spc="-45" dirty="0">
                <a:solidFill>
                  <a:srgbClr val="C3250C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C3250C"/>
                </a:solidFill>
                <a:latin typeface="Trebuchet MS"/>
                <a:cs typeface="Trebuchet MS"/>
              </a:rPr>
              <a:t>текущем</a:t>
            </a:r>
            <a:r>
              <a:rPr sz="2000" b="1" spc="-15" dirty="0">
                <a:solidFill>
                  <a:srgbClr val="C3250C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C3250C"/>
                </a:solidFill>
                <a:latin typeface="Trebuchet MS"/>
                <a:cs typeface="Trebuchet MS"/>
              </a:rPr>
              <a:t>каталоге:</a:t>
            </a:r>
            <a:endParaRPr sz="2000">
              <a:latin typeface="Trebuchet MS"/>
              <a:cs typeface="Trebuchet MS"/>
            </a:endParaRPr>
          </a:p>
          <a:p>
            <a:pPr marL="66929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os.path.exists('my_file')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rebuchet MS"/>
              <a:cs typeface="Trebuchet MS"/>
            </a:endParaRPr>
          </a:p>
          <a:p>
            <a:pPr marL="66929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#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C3250C"/>
                </a:solidFill>
                <a:latin typeface="Trebuchet MS"/>
                <a:cs typeface="Trebuchet MS"/>
              </a:rPr>
              <a:t>Проверка</a:t>
            </a:r>
            <a:r>
              <a:rPr sz="2000" b="1" spc="-45" dirty="0">
                <a:solidFill>
                  <a:srgbClr val="C3250C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C3250C"/>
                </a:solidFill>
                <a:latin typeface="Trebuchet MS"/>
                <a:cs typeface="Trebuchet MS"/>
              </a:rPr>
              <a:t>наличия</a:t>
            </a:r>
            <a:r>
              <a:rPr sz="2000" b="1" spc="-30" dirty="0">
                <a:solidFill>
                  <a:srgbClr val="C3250C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C3250C"/>
                </a:solidFill>
                <a:latin typeface="Trebuchet MS"/>
                <a:cs typeface="Trebuchet MS"/>
              </a:rPr>
              <a:t>файла</a:t>
            </a:r>
            <a:r>
              <a:rPr sz="2000" b="1" spc="-15" dirty="0">
                <a:solidFill>
                  <a:srgbClr val="C3250C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C3250C"/>
                </a:solidFill>
                <a:latin typeface="Trebuchet MS"/>
                <a:cs typeface="Trebuchet MS"/>
              </a:rPr>
              <a:t>в</a:t>
            </a:r>
            <a:r>
              <a:rPr sz="2000" b="1" spc="-45" dirty="0">
                <a:solidFill>
                  <a:srgbClr val="C3250C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C3250C"/>
                </a:solidFill>
                <a:latin typeface="Trebuchet MS"/>
                <a:cs typeface="Trebuchet MS"/>
              </a:rPr>
              <a:t>текущем</a:t>
            </a:r>
            <a:r>
              <a:rPr sz="2000" b="1" spc="-15" dirty="0">
                <a:solidFill>
                  <a:srgbClr val="C3250C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C3250C"/>
                </a:solidFill>
                <a:latin typeface="Trebuchet MS"/>
                <a:cs typeface="Trebuchet MS"/>
              </a:rPr>
              <a:t>каталоге:</a:t>
            </a:r>
            <a:endParaRPr sz="2000">
              <a:latin typeface="Trebuchet MS"/>
              <a:cs typeface="Trebuchet MS"/>
            </a:endParaRPr>
          </a:p>
          <a:p>
            <a:pPr marL="66929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print(os.listdir(os.getcwd()))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7067" y="534923"/>
              <a:ext cx="579119" cy="304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1283" y="534923"/>
              <a:ext cx="2290572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6952" y="534923"/>
              <a:ext cx="2735579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67628" y="534923"/>
              <a:ext cx="1080516" cy="3048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46303" y="136397"/>
            <a:ext cx="21018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spc="1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endParaRPr sz="3050">
              <a:latin typeface="Georgia"/>
              <a:cs typeface="Georg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01344" y="296290"/>
            <a:ext cx="6139180" cy="305435"/>
            <a:chOff x="901344" y="296290"/>
            <a:chExt cx="6139180" cy="30543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1344" y="311403"/>
              <a:ext cx="952855" cy="2901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00047" y="492886"/>
              <a:ext cx="53593" cy="5372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00707" y="319658"/>
              <a:ext cx="1790954" cy="2819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06342" y="296290"/>
              <a:ext cx="2232279" cy="30530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4477" y="376809"/>
              <a:ext cx="675894" cy="224789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94663" y="1092835"/>
            <a:ext cx="25571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dirty="0">
                <a:solidFill>
                  <a:srgbClr val="001F5F"/>
                </a:solidFill>
                <a:latin typeface="Trebuchet MS"/>
                <a:cs typeface="Trebuchet MS"/>
              </a:rPr>
              <a:t>f</a:t>
            </a:r>
            <a:r>
              <a:rPr sz="1900" b="1" spc="-6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900" b="1" dirty="0">
                <a:solidFill>
                  <a:srgbClr val="001F5F"/>
                </a:solidFill>
                <a:latin typeface="Trebuchet MS"/>
                <a:cs typeface="Trebuchet MS"/>
              </a:rPr>
              <a:t>=</a:t>
            </a:r>
            <a:r>
              <a:rPr sz="1900" b="1" spc="-5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900" b="1" dirty="0">
                <a:solidFill>
                  <a:srgbClr val="001F5F"/>
                </a:solidFill>
                <a:latin typeface="Trebuchet MS"/>
                <a:cs typeface="Trebuchet MS"/>
              </a:rPr>
              <a:t>open('my_file',</a:t>
            </a:r>
            <a:r>
              <a:rPr sz="1900" b="1" spc="-3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900" b="1" spc="-20" dirty="0">
                <a:solidFill>
                  <a:srgbClr val="001F5F"/>
                </a:solidFill>
                <a:latin typeface="Trebuchet MS"/>
                <a:cs typeface="Trebuchet MS"/>
              </a:rPr>
              <a:t>'w')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15" name="object 15"/>
          <p:cNvSpPr txBox="1"/>
          <p:nvPr/>
        </p:nvSpPr>
        <p:spPr>
          <a:xfrm>
            <a:off x="996188" y="1506093"/>
            <a:ext cx="7445375" cy="450532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500" b="1" dirty="0">
                <a:solidFill>
                  <a:srgbClr val="404040"/>
                </a:solidFill>
                <a:latin typeface="Trebuchet MS"/>
                <a:cs typeface="Trebuchet MS"/>
              </a:rPr>
              <a:t>‘r’</a:t>
            </a:r>
            <a:r>
              <a:rPr sz="1500" b="1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—</a:t>
            </a:r>
            <a:r>
              <a:rPr sz="15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открытие</a:t>
            </a:r>
            <a:r>
              <a:rPr sz="15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на</a:t>
            </a:r>
            <a:r>
              <a:rPr sz="15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чтение</a:t>
            </a:r>
            <a:r>
              <a:rPr sz="15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(выступает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значением</a:t>
            </a:r>
            <a:r>
              <a:rPr sz="15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по</a:t>
            </a:r>
            <a:r>
              <a:rPr sz="15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умолчанию).</a:t>
            </a:r>
            <a:endParaRPr sz="1500">
              <a:latin typeface="Trebuchet MS"/>
              <a:cs typeface="Trebuchet MS"/>
            </a:endParaRPr>
          </a:p>
          <a:p>
            <a:pPr marL="12700" marR="453390">
              <a:lnSpc>
                <a:spcPct val="140000"/>
              </a:lnSpc>
            </a:pPr>
            <a:r>
              <a:rPr sz="1500" b="1" dirty="0">
                <a:solidFill>
                  <a:srgbClr val="404040"/>
                </a:solidFill>
                <a:latin typeface="Trebuchet MS"/>
                <a:cs typeface="Trebuchet MS"/>
              </a:rPr>
              <a:t>‘w’</a:t>
            </a:r>
            <a:r>
              <a:rPr sz="1500" b="1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—</a:t>
            </a:r>
            <a:r>
              <a:rPr sz="15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открытие</a:t>
            </a:r>
            <a:r>
              <a:rPr sz="15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на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запись,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содержимое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файла удаляется,</a:t>
            </a:r>
            <a:r>
              <a:rPr sz="15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если файла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с</a:t>
            </a:r>
            <a:r>
              <a:rPr sz="15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таким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именем нет,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то</a:t>
            </a:r>
            <a:r>
              <a:rPr sz="15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он</a:t>
            </a:r>
            <a:r>
              <a:rPr sz="15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автоматически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создается.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00" b="1" dirty="0">
                <a:solidFill>
                  <a:srgbClr val="404040"/>
                </a:solidFill>
                <a:latin typeface="Trebuchet MS"/>
                <a:cs typeface="Trebuchet MS"/>
              </a:rPr>
              <a:t>‘x’</a:t>
            </a:r>
            <a:r>
              <a:rPr sz="1500" b="1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—</a:t>
            </a:r>
            <a:r>
              <a:rPr sz="15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открытие</a:t>
            </a:r>
            <a:r>
              <a:rPr sz="15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на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запись,</a:t>
            </a:r>
            <a:r>
              <a:rPr sz="15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если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файл</a:t>
            </a:r>
            <a:r>
              <a:rPr sz="15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не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существует,</a:t>
            </a:r>
            <a:r>
              <a:rPr sz="15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иначе</a:t>
            </a:r>
            <a:r>
              <a:rPr sz="15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исключение.</a:t>
            </a:r>
            <a:endParaRPr sz="1500">
              <a:latin typeface="Trebuchet MS"/>
              <a:cs typeface="Trebuchet MS"/>
            </a:endParaRPr>
          </a:p>
          <a:p>
            <a:pPr marL="12700" marR="807085">
              <a:lnSpc>
                <a:spcPct val="140000"/>
              </a:lnSpc>
            </a:pPr>
            <a:r>
              <a:rPr sz="1500" b="1" dirty="0">
                <a:solidFill>
                  <a:srgbClr val="404040"/>
                </a:solidFill>
                <a:latin typeface="Trebuchet MS"/>
                <a:cs typeface="Trebuchet MS"/>
              </a:rPr>
              <a:t>‘a’</a:t>
            </a:r>
            <a:r>
              <a:rPr sz="1500" b="1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—</a:t>
            </a:r>
            <a:r>
              <a:rPr sz="15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открытие</a:t>
            </a:r>
            <a:r>
              <a:rPr sz="15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на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дозаписывание,</a:t>
            </a:r>
            <a:r>
              <a:rPr sz="15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информация</a:t>
            </a:r>
            <a:r>
              <a:rPr sz="15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добавляеться</a:t>
            </a:r>
            <a:r>
              <a:rPr sz="15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в</a:t>
            </a:r>
            <a:r>
              <a:rPr sz="15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конец</a:t>
            </a:r>
            <a:r>
              <a:rPr sz="1500" spc="-25" dirty="0">
                <a:solidFill>
                  <a:srgbClr val="404040"/>
                </a:solidFill>
                <a:latin typeface="Trebuchet MS"/>
                <a:cs typeface="Trebuchet MS"/>
              </a:rPr>
              <a:t> уже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существующей</a:t>
            </a:r>
            <a:r>
              <a:rPr sz="15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информации в</a:t>
            </a:r>
            <a:r>
              <a:rPr sz="15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файле.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00" b="1" dirty="0">
                <a:solidFill>
                  <a:srgbClr val="404040"/>
                </a:solidFill>
                <a:latin typeface="Trebuchet MS"/>
                <a:cs typeface="Trebuchet MS"/>
              </a:rPr>
              <a:t>‘b’</a:t>
            </a:r>
            <a:r>
              <a:rPr sz="15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—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открытие</a:t>
            </a:r>
            <a:r>
              <a:rPr sz="15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в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двоичном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 режиме.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00" b="1" dirty="0">
                <a:solidFill>
                  <a:srgbClr val="404040"/>
                </a:solidFill>
                <a:latin typeface="Trebuchet MS"/>
                <a:cs typeface="Trebuchet MS"/>
              </a:rPr>
              <a:t>‘t’</a:t>
            </a:r>
            <a:r>
              <a:rPr sz="15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—</a:t>
            </a:r>
            <a:r>
              <a:rPr sz="15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открытие</a:t>
            </a:r>
            <a:r>
              <a:rPr sz="15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в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текстовом</a:t>
            </a:r>
            <a:r>
              <a:rPr sz="15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режиме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(выступает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значением</a:t>
            </a:r>
            <a:r>
              <a:rPr sz="15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по</a:t>
            </a:r>
            <a:r>
              <a:rPr sz="15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умолчанию).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500" b="1" dirty="0">
                <a:solidFill>
                  <a:srgbClr val="404040"/>
                </a:solidFill>
                <a:latin typeface="Trebuchet MS"/>
                <a:cs typeface="Trebuchet MS"/>
              </a:rPr>
              <a:t>‘+’</a:t>
            </a:r>
            <a:r>
              <a:rPr sz="15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—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открытие</a:t>
            </a:r>
            <a:r>
              <a:rPr sz="15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на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чтение</a:t>
            </a:r>
            <a:r>
              <a:rPr sz="15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запись.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rebuchet MS"/>
              <a:cs typeface="Trebuchet MS"/>
            </a:endParaRPr>
          </a:p>
          <a:p>
            <a:pPr marL="354965" indent="-342265">
              <a:lnSpc>
                <a:spcPts val="2340"/>
              </a:lnSpc>
              <a:buClr>
                <a:srgbClr val="C3250C"/>
              </a:buClr>
              <a:buSzPct val="128125"/>
              <a:buFont typeface="Georgia"/>
              <a:buChar char="*"/>
              <a:tabLst>
                <a:tab pos="354965" algn="l"/>
              </a:tabLst>
            </a:pP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Кроме</a:t>
            </a:r>
            <a:r>
              <a:rPr sz="16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того,</a:t>
            </a:r>
            <a:r>
              <a:rPr sz="16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вышеперечисленные</a:t>
            </a:r>
            <a:r>
              <a:rPr sz="16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режимы</a:t>
            </a:r>
            <a:r>
              <a:rPr sz="16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могут</a:t>
            </a:r>
            <a:r>
              <a:rPr sz="16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быть</a:t>
            </a:r>
            <a:r>
              <a:rPr sz="16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объеденённы.</a:t>
            </a:r>
            <a:endParaRPr sz="1600">
              <a:latin typeface="Trebuchet MS"/>
              <a:cs typeface="Trebuchet MS"/>
            </a:endParaRPr>
          </a:p>
          <a:p>
            <a:pPr marL="354965" indent="-342265">
              <a:lnSpc>
                <a:spcPts val="2220"/>
              </a:lnSpc>
              <a:buClr>
                <a:srgbClr val="C3250C"/>
              </a:buClr>
              <a:buSzPct val="128125"/>
              <a:buFont typeface="Georgia"/>
              <a:buChar char="*"/>
              <a:tabLst>
                <a:tab pos="354965" algn="l"/>
              </a:tabLst>
            </a:pP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По</a:t>
            </a:r>
            <a:r>
              <a:rPr sz="16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умолчанию</a:t>
            </a:r>
            <a:r>
              <a:rPr sz="16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режим</a:t>
            </a:r>
            <a:r>
              <a:rPr sz="16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‘rt’.</a:t>
            </a:r>
            <a:endParaRPr sz="1600">
              <a:latin typeface="Trebuchet MS"/>
              <a:cs typeface="Trebuchet MS"/>
            </a:endParaRPr>
          </a:p>
          <a:p>
            <a:pPr marL="355600" marR="5080" indent="-342900">
              <a:lnSpc>
                <a:spcPct val="78200"/>
              </a:lnSpc>
              <a:spcBef>
                <a:spcPts val="415"/>
              </a:spcBef>
              <a:buClr>
                <a:srgbClr val="C3250C"/>
              </a:buClr>
              <a:buSzPct val="128125"/>
              <a:buFont typeface="Georgia"/>
              <a:buChar char="*"/>
              <a:tabLst>
                <a:tab pos="355600" algn="l"/>
              </a:tabLst>
            </a:pP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Если</a:t>
            </a:r>
            <a:r>
              <a:rPr sz="16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вы</a:t>
            </a:r>
            <a:r>
              <a:rPr sz="16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хотите</a:t>
            </a:r>
            <a:r>
              <a:rPr sz="16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произвести</a:t>
            </a:r>
            <a:r>
              <a:rPr sz="16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чтение</a:t>
            </a:r>
            <a:r>
              <a:rPr sz="16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в</a:t>
            </a:r>
            <a:r>
              <a:rPr sz="16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двоичном</a:t>
            </a:r>
            <a:r>
              <a:rPr sz="16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режиме,</a:t>
            </a:r>
            <a:r>
              <a:rPr sz="16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то</a:t>
            </a:r>
            <a:r>
              <a:rPr sz="16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укажите</a:t>
            </a:r>
            <a:r>
              <a:rPr sz="16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‘rb’.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Еще</a:t>
            </a:r>
            <a:r>
              <a:rPr sz="16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существует</a:t>
            </a:r>
            <a:r>
              <a:rPr sz="1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аргумент</a:t>
            </a:r>
            <a:r>
              <a:rPr sz="16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404040"/>
                </a:solidFill>
                <a:latin typeface="Trebuchet MS"/>
                <a:cs typeface="Trebuchet MS"/>
              </a:rPr>
              <a:t>encoding</a:t>
            </a:r>
            <a:r>
              <a:rPr sz="16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—</a:t>
            </a:r>
            <a:r>
              <a:rPr sz="16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он</a:t>
            </a:r>
            <a:r>
              <a:rPr sz="1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задает</a:t>
            </a:r>
            <a:r>
              <a:rPr sz="1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кодировку</a:t>
            </a:r>
            <a:r>
              <a:rPr sz="16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16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используется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только</a:t>
            </a:r>
            <a:r>
              <a:rPr sz="1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в</a:t>
            </a:r>
            <a:r>
              <a:rPr sz="16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текстовом</a:t>
            </a:r>
            <a:r>
              <a:rPr sz="1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режиме</a:t>
            </a:r>
            <a:r>
              <a:rPr sz="16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чтения</a:t>
            </a:r>
            <a:r>
              <a:rPr sz="16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файла.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7067" y="534923"/>
              <a:ext cx="579119" cy="304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1283" y="534923"/>
              <a:ext cx="2290572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6952" y="534923"/>
              <a:ext cx="2735579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67628" y="534923"/>
              <a:ext cx="1080516" cy="3048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46303" y="136397"/>
            <a:ext cx="21018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spc="1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endParaRPr sz="3050">
              <a:latin typeface="Georgia"/>
              <a:cs typeface="Georg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01344" y="296290"/>
            <a:ext cx="6139180" cy="305435"/>
            <a:chOff x="901344" y="296290"/>
            <a:chExt cx="6139180" cy="30543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1344" y="311403"/>
              <a:ext cx="952855" cy="2901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00047" y="492886"/>
              <a:ext cx="53593" cy="5372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00707" y="319658"/>
              <a:ext cx="1790954" cy="2819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06342" y="296290"/>
              <a:ext cx="2232279" cy="30530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4477" y="376809"/>
              <a:ext cx="675894" cy="22478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94663" y="934338"/>
            <a:ext cx="39096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3250C"/>
                </a:solidFill>
                <a:latin typeface="Trebuchet MS"/>
                <a:cs typeface="Trebuchet MS"/>
              </a:rPr>
              <a:t>Пример.</a:t>
            </a:r>
            <a:r>
              <a:rPr sz="2000" b="1" spc="-50" dirty="0">
                <a:solidFill>
                  <a:srgbClr val="C3250C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C3250C"/>
                </a:solidFill>
                <a:latin typeface="Trebuchet MS"/>
                <a:cs typeface="Trebuchet MS"/>
              </a:rPr>
              <a:t>Прочитать</a:t>
            </a:r>
            <a:r>
              <a:rPr sz="2000" b="1" spc="-50" dirty="0">
                <a:solidFill>
                  <a:srgbClr val="C3250C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C3250C"/>
                </a:solidFill>
                <a:latin typeface="Trebuchet MS"/>
                <a:cs typeface="Trebuchet MS"/>
              </a:rPr>
              <a:t>6</a:t>
            </a:r>
            <a:r>
              <a:rPr sz="2000" b="1" spc="-25" dirty="0">
                <a:solidFill>
                  <a:srgbClr val="C3250C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C3250C"/>
                </a:solidFill>
                <a:latin typeface="Trebuchet MS"/>
                <a:cs typeface="Trebuchet MS"/>
              </a:rPr>
              <a:t>символов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94663" y="1380820"/>
            <a:ext cx="51193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&gt;&gt;&gt;</a:t>
            </a:r>
            <a:r>
              <a:rPr sz="3600" spc="-25" dirty="0"/>
              <a:t> </a:t>
            </a:r>
            <a:r>
              <a:rPr sz="3600" dirty="0"/>
              <a:t>f</a:t>
            </a:r>
            <a:r>
              <a:rPr sz="3600" spc="-25" dirty="0"/>
              <a:t> </a:t>
            </a:r>
            <a:r>
              <a:rPr sz="3600" dirty="0"/>
              <a:t>=</a:t>
            </a:r>
            <a:r>
              <a:rPr sz="3600" spc="-30" dirty="0"/>
              <a:t> </a:t>
            </a:r>
            <a:r>
              <a:rPr sz="3600" dirty="0"/>
              <a:t>open('file.txt',</a:t>
            </a:r>
            <a:r>
              <a:rPr sz="3600" spc="-35" dirty="0"/>
              <a:t> </a:t>
            </a:r>
            <a:r>
              <a:rPr sz="3600" spc="-20" dirty="0"/>
              <a:t>'r')</a:t>
            </a:r>
            <a:endParaRPr sz="3600"/>
          </a:p>
        </p:txBody>
      </p:sp>
      <p:sp>
        <p:nvSpPr>
          <p:cNvPr id="16" name="object 16"/>
          <p:cNvSpPr txBox="1"/>
          <p:nvPr/>
        </p:nvSpPr>
        <p:spPr>
          <a:xfrm>
            <a:off x="994663" y="2077592"/>
            <a:ext cx="40881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  <a:latin typeface="Trebuchet MS"/>
                <a:cs typeface="Trebuchet MS"/>
              </a:rPr>
              <a:t>&gt;&gt;&gt;</a:t>
            </a:r>
            <a:r>
              <a:rPr sz="36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404040"/>
                </a:solidFill>
                <a:latin typeface="Trebuchet MS"/>
                <a:cs typeface="Trebuchet MS"/>
              </a:rPr>
              <a:t>print</a:t>
            </a:r>
            <a:r>
              <a:rPr sz="36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10" dirty="0">
                <a:solidFill>
                  <a:srgbClr val="404040"/>
                </a:solidFill>
                <a:latin typeface="Trebuchet MS"/>
                <a:cs typeface="Trebuchet MS"/>
              </a:rPr>
              <a:t>f.read(12)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4663" y="3067999"/>
            <a:ext cx="7501255" cy="152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" indent="-284480">
              <a:lnSpc>
                <a:spcPts val="2265"/>
              </a:lnSpc>
              <a:buClr>
                <a:srgbClr val="C3250C"/>
              </a:buClr>
              <a:buSzPct val="128125"/>
              <a:buFont typeface="Georgia"/>
              <a:buChar char="*"/>
              <a:tabLst>
                <a:tab pos="297180" algn="l"/>
              </a:tabLst>
            </a:pP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В</a:t>
            </a:r>
            <a:r>
              <a:rPr sz="16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примере</a:t>
            </a:r>
            <a:r>
              <a:rPr sz="16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работает</a:t>
            </a:r>
            <a:r>
              <a:rPr sz="16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метод</a:t>
            </a:r>
            <a:r>
              <a:rPr sz="1600" spc="3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read,</a:t>
            </a:r>
            <a:r>
              <a:rPr sz="16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который</a:t>
            </a:r>
            <a:r>
              <a:rPr sz="16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считывает</a:t>
            </a:r>
            <a:r>
              <a:rPr sz="16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информацию</a:t>
            </a:r>
            <a:r>
              <a:rPr sz="1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с</a:t>
            </a:r>
            <a:r>
              <a:rPr sz="16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файла.</a:t>
            </a:r>
            <a:endParaRPr sz="1600">
              <a:latin typeface="Trebuchet MS"/>
              <a:cs typeface="Trebuchet MS"/>
            </a:endParaRPr>
          </a:p>
          <a:p>
            <a:pPr marL="297180" indent="-284480">
              <a:lnSpc>
                <a:spcPct val="100000"/>
              </a:lnSpc>
              <a:spcBef>
                <a:spcPts val="140"/>
              </a:spcBef>
              <a:buClr>
                <a:srgbClr val="C3250C"/>
              </a:buClr>
              <a:buSzPct val="128125"/>
              <a:buFont typeface="Georgia"/>
              <a:buChar char="*"/>
              <a:tabLst>
                <a:tab pos="297180" algn="l"/>
              </a:tabLst>
            </a:pP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Если</a:t>
            </a:r>
            <a:r>
              <a:rPr sz="1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в</a:t>
            </a:r>
            <a:r>
              <a:rPr sz="1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его</a:t>
            </a:r>
            <a:r>
              <a:rPr sz="16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аргументе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ничего</a:t>
            </a:r>
            <a:r>
              <a:rPr sz="16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не</a:t>
            </a:r>
            <a:r>
              <a:rPr sz="16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указать, то</a:t>
            </a:r>
            <a:r>
              <a:rPr sz="1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он</a:t>
            </a:r>
            <a:r>
              <a:rPr sz="16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выведет</a:t>
            </a:r>
            <a:r>
              <a:rPr sz="16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всю</a:t>
            </a:r>
            <a:r>
              <a:rPr sz="1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информацию.</a:t>
            </a:r>
            <a:endParaRPr sz="1600">
              <a:latin typeface="Trebuchet MS"/>
              <a:cs typeface="Trebuchet MS"/>
            </a:endParaRPr>
          </a:p>
          <a:p>
            <a:pPr marL="297180" indent="-284480">
              <a:lnSpc>
                <a:spcPct val="100000"/>
              </a:lnSpc>
              <a:spcBef>
                <a:spcPts val="145"/>
              </a:spcBef>
              <a:buClr>
                <a:srgbClr val="C3250C"/>
              </a:buClr>
              <a:buSzPct val="128125"/>
              <a:buFont typeface="Georgia"/>
              <a:buChar char="*"/>
              <a:tabLst>
                <a:tab pos="297180" algn="l"/>
              </a:tabLst>
            </a:pP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Но</a:t>
            </a:r>
            <a:r>
              <a:rPr sz="16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можно</a:t>
            </a:r>
            <a:r>
              <a:rPr sz="1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обращаться к</a:t>
            </a:r>
            <a:r>
              <a:rPr sz="16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файлу</a:t>
            </a:r>
            <a:r>
              <a:rPr sz="16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с</a:t>
            </a:r>
            <a:r>
              <a:rPr sz="16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целью</a:t>
            </a:r>
            <a:r>
              <a:rPr sz="16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побитового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 вывода.</a:t>
            </a:r>
            <a:endParaRPr sz="1600">
              <a:latin typeface="Trebuchet MS"/>
              <a:cs typeface="Trebuchet MS"/>
            </a:endParaRPr>
          </a:p>
          <a:p>
            <a:pPr marL="297180" indent="-284480">
              <a:lnSpc>
                <a:spcPts val="2415"/>
              </a:lnSpc>
              <a:spcBef>
                <a:spcPts val="145"/>
              </a:spcBef>
              <a:buClr>
                <a:srgbClr val="C3250C"/>
              </a:buClr>
              <a:buSzPct val="128125"/>
              <a:buFont typeface="Georgia"/>
              <a:buChar char="*"/>
              <a:tabLst>
                <a:tab pos="297180" algn="l"/>
              </a:tabLst>
            </a:pP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Вспоминаем,</a:t>
            </a:r>
            <a:r>
              <a:rPr sz="1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что</a:t>
            </a:r>
            <a:r>
              <a:rPr sz="16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кириллица</a:t>
            </a:r>
            <a:r>
              <a:rPr sz="16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занимает</a:t>
            </a:r>
            <a:r>
              <a:rPr sz="1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по</a:t>
            </a:r>
            <a:r>
              <a:rPr sz="16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16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байта</a:t>
            </a:r>
            <a:r>
              <a:rPr sz="16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на</a:t>
            </a:r>
            <a:r>
              <a:rPr sz="16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символ</a:t>
            </a:r>
            <a:r>
              <a:rPr sz="16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16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выводим</a:t>
            </a:r>
            <a:endParaRPr sz="1600">
              <a:latin typeface="Trebuchet MS"/>
              <a:cs typeface="Trebuchet MS"/>
            </a:endParaRPr>
          </a:p>
          <a:p>
            <a:pPr marL="297180">
              <a:lnSpc>
                <a:spcPts val="1875"/>
              </a:lnSpc>
            </a:pP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первые</a:t>
            </a:r>
            <a:r>
              <a:rPr sz="16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6</a:t>
            </a:r>
            <a:r>
              <a:rPr sz="16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букв.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303" y="136397"/>
            <a:ext cx="21018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spc="1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endParaRPr sz="305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01344" y="296290"/>
            <a:ext cx="6139180" cy="305435"/>
            <a:chOff x="901344" y="296290"/>
            <a:chExt cx="6139180" cy="3054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1344" y="311403"/>
              <a:ext cx="952855" cy="2901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0047" y="492886"/>
              <a:ext cx="53593" cy="5372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0707" y="319658"/>
              <a:ext cx="1790954" cy="2819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6342" y="296290"/>
              <a:ext cx="2232279" cy="3053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64477" y="376809"/>
              <a:ext cx="675894" cy="22478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94663" y="934338"/>
            <a:ext cx="34772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3250C"/>
                </a:solidFill>
                <a:latin typeface="Trebuchet MS"/>
                <a:cs typeface="Trebuchet MS"/>
              </a:rPr>
              <a:t>Пример.</a:t>
            </a:r>
            <a:r>
              <a:rPr sz="2000" b="1" spc="-35" dirty="0">
                <a:solidFill>
                  <a:srgbClr val="C3250C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C3250C"/>
                </a:solidFill>
                <a:latin typeface="Trebuchet MS"/>
                <a:cs typeface="Trebuchet MS"/>
              </a:rPr>
              <a:t>Чтение</a:t>
            </a:r>
            <a:r>
              <a:rPr sz="2000" b="1" spc="-20" dirty="0">
                <a:solidFill>
                  <a:srgbClr val="C3250C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C3250C"/>
                </a:solidFill>
                <a:latin typeface="Trebuchet MS"/>
                <a:cs typeface="Trebuchet MS"/>
              </a:rPr>
              <a:t>по</a:t>
            </a:r>
            <a:r>
              <a:rPr sz="2000" b="1" spc="-40" dirty="0">
                <a:solidFill>
                  <a:srgbClr val="C3250C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C3250C"/>
                </a:solidFill>
                <a:latin typeface="Trebuchet MS"/>
                <a:cs typeface="Trebuchet MS"/>
              </a:rPr>
              <a:t>строкам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94663" y="1232954"/>
            <a:ext cx="4261485" cy="2812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6899"/>
              </a:lnSpc>
              <a:spcBef>
                <a:spcPts val="105"/>
              </a:spcBef>
            </a:pPr>
            <a:r>
              <a:rPr sz="3600" dirty="0"/>
              <a:t>f</a:t>
            </a:r>
            <a:r>
              <a:rPr sz="3600" spc="-40" dirty="0"/>
              <a:t> </a:t>
            </a:r>
            <a:r>
              <a:rPr sz="3600" dirty="0"/>
              <a:t>=</a:t>
            </a:r>
            <a:r>
              <a:rPr sz="3600" spc="-30" dirty="0"/>
              <a:t> </a:t>
            </a:r>
            <a:r>
              <a:rPr sz="3600" dirty="0"/>
              <a:t>open('file.txt',</a:t>
            </a:r>
            <a:r>
              <a:rPr sz="3600" spc="-45" dirty="0"/>
              <a:t> </a:t>
            </a:r>
            <a:r>
              <a:rPr sz="3600" spc="-20" dirty="0"/>
              <a:t>'r') </a:t>
            </a:r>
            <a:r>
              <a:rPr sz="3600" dirty="0"/>
              <a:t>for</a:t>
            </a:r>
            <a:r>
              <a:rPr sz="3600" spc="-10" dirty="0"/>
              <a:t> </a:t>
            </a:r>
            <a:r>
              <a:rPr sz="3600" dirty="0"/>
              <a:t>line</a:t>
            </a:r>
            <a:r>
              <a:rPr sz="3600" spc="-10" dirty="0"/>
              <a:t> </a:t>
            </a:r>
            <a:r>
              <a:rPr sz="3600" dirty="0"/>
              <a:t>in</a:t>
            </a:r>
            <a:r>
              <a:rPr sz="3600" spc="-20" dirty="0"/>
              <a:t> </a:t>
            </a:r>
            <a:r>
              <a:rPr sz="3600" spc="-25" dirty="0"/>
              <a:t>f:</a:t>
            </a:r>
            <a:endParaRPr sz="3600"/>
          </a:p>
          <a:p>
            <a:pPr marL="12700" marR="964565" indent="1380490">
              <a:lnSpc>
                <a:spcPct val="126899"/>
              </a:lnSpc>
              <a:spcBef>
                <a:spcPts val="5"/>
              </a:spcBef>
            </a:pPr>
            <a:r>
              <a:rPr sz="3600" dirty="0"/>
              <a:t>print</a:t>
            </a:r>
            <a:r>
              <a:rPr sz="3600" spc="-25" dirty="0"/>
              <a:t> </a:t>
            </a:r>
            <a:r>
              <a:rPr sz="3600" spc="-20" dirty="0"/>
              <a:t>line </a:t>
            </a:r>
            <a:r>
              <a:rPr sz="3600" spc="-10" dirty="0"/>
              <a:t>f.close()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7067" y="534923"/>
            <a:ext cx="2717292" cy="304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46303" y="136397"/>
            <a:ext cx="21018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spc="1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endParaRPr sz="305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1344" y="296290"/>
            <a:ext cx="3295015" cy="305435"/>
            <a:chOff x="901344" y="296290"/>
            <a:chExt cx="3295015" cy="3054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1344" y="311403"/>
              <a:ext cx="952855" cy="2901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0047" y="296290"/>
              <a:ext cx="2296160" cy="30530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94663" y="934338"/>
            <a:ext cx="7468870" cy="5094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3250C"/>
                </a:solidFill>
                <a:latin typeface="Trebuchet MS"/>
                <a:cs typeface="Trebuchet MS"/>
              </a:rPr>
              <a:t>Пример.</a:t>
            </a:r>
            <a:r>
              <a:rPr sz="2000" b="1" spc="-35" dirty="0">
                <a:solidFill>
                  <a:srgbClr val="C3250C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C3250C"/>
                </a:solidFill>
                <a:latin typeface="Trebuchet MS"/>
                <a:cs typeface="Trebuchet MS"/>
              </a:rPr>
              <a:t>Запись</a:t>
            </a:r>
            <a:r>
              <a:rPr sz="2000" b="1" spc="-40" dirty="0">
                <a:solidFill>
                  <a:srgbClr val="C3250C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C3250C"/>
                </a:solidFill>
                <a:latin typeface="Trebuchet MS"/>
                <a:cs typeface="Trebuchet MS"/>
              </a:rPr>
              <a:t>в</a:t>
            </a:r>
            <a:r>
              <a:rPr sz="2000" b="1" spc="-35" dirty="0">
                <a:solidFill>
                  <a:srgbClr val="C3250C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C3250C"/>
                </a:solidFill>
                <a:latin typeface="Trebuchet MS"/>
                <a:cs typeface="Trebuchet MS"/>
              </a:rPr>
              <a:t>файл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Trebuchet MS"/>
              <a:cs typeface="Trebuchet MS"/>
            </a:endParaRPr>
          </a:p>
          <a:p>
            <a:pPr marL="12700" marR="3049270">
              <a:lnSpc>
                <a:spcPct val="132500"/>
              </a:lnSpc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open('file.txt',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'w')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f.write('string1n')</a:t>
            </a:r>
            <a:r>
              <a:rPr sz="20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#n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перенос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строки f.write('sting2')</a:t>
            </a:r>
            <a:endParaRPr sz="2000">
              <a:latin typeface="Trebuchet MS"/>
              <a:cs typeface="Trebuchet MS"/>
            </a:endParaRPr>
          </a:p>
          <a:p>
            <a:pPr marL="12700" marR="1891030">
              <a:lnSpc>
                <a:spcPct val="132500"/>
              </a:lnSpc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f.close()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#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Проверяем, записались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ли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значения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open('file.txt',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'r')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print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f.read()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f.close()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297180" indent="-284480">
              <a:lnSpc>
                <a:spcPts val="3060"/>
              </a:lnSpc>
              <a:buClr>
                <a:srgbClr val="C3250C"/>
              </a:buClr>
              <a:buSzPct val="130000"/>
              <a:buFont typeface="Georgia"/>
              <a:buChar char="*"/>
              <a:tabLst>
                <a:tab pos="297180" algn="l"/>
              </a:tabLst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Открываем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файл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в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режиме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запись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‘w’,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при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этом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все</a:t>
            </a:r>
            <a:endParaRPr sz="2000">
              <a:latin typeface="Trebuchet MS"/>
              <a:cs typeface="Trebuchet MS"/>
            </a:endParaRPr>
          </a:p>
          <a:p>
            <a:pPr marL="297180">
              <a:lnSpc>
                <a:spcPts val="2340"/>
              </a:lnSpc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содержимое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файла</a:t>
            </a:r>
            <a:r>
              <a:rPr sz="20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удалиться.</a:t>
            </a:r>
            <a:endParaRPr sz="2000">
              <a:latin typeface="Trebuchet MS"/>
              <a:cs typeface="Trebuchet MS"/>
            </a:endParaRPr>
          </a:p>
          <a:p>
            <a:pPr marL="297180" indent="-284480">
              <a:lnSpc>
                <a:spcPct val="100000"/>
              </a:lnSpc>
              <a:spcBef>
                <a:spcPts val="185"/>
              </a:spcBef>
              <a:buClr>
                <a:srgbClr val="C3250C"/>
              </a:buClr>
              <a:buSzPct val="130000"/>
              <a:buFont typeface="Georgia"/>
              <a:buChar char="*"/>
              <a:tabLst>
                <a:tab pos="297180" algn="l"/>
              </a:tabLst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Записываем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в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него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слово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‘string’</a:t>
            </a:r>
            <a:r>
              <a:rPr sz="20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с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помощью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метода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Trebuchet MS"/>
                <a:cs typeface="Trebuchet MS"/>
              </a:rPr>
              <a:t>write()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7067" y="534923"/>
            <a:ext cx="2717292" cy="304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46303" y="136397"/>
            <a:ext cx="21018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spc="1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endParaRPr sz="305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1344" y="296290"/>
            <a:ext cx="3295015" cy="305435"/>
            <a:chOff x="901344" y="296290"/>
            <a:chExt cx="3295015" cy="3054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1344" y="311403"/>
              <a:ext cx="952855" cy="2901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0047" y="296290"/>
              <a:ext cx="2296160" cy="30530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4663" y="934338"/>
            <a:ext cx="32340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C3250C"/>
                </a:solidFill>
                <a:latin typeface="Trebuchet MS"/>
                <a:cs typeface="Trebuchet MS"/>
              </a:rPr>
              <a:t>Пример.</a:t>
            </a:r>
            <a:r>
              <a:rPr b="1" spc="-30" dirty="0">
                <a:solidFill>
                  <a:srgbClr val="C3250C"/>
                </a:solidFill>
                <a:latin typeface="Trebuchet MS"/>
                <a:cs typeface="Trebuchet MS"/>
              </a:rPr>
              <a:t> </a:t>
            </a:r>
            <a:r>
              <a:rPr b="1" dirty="0">
                <a:solidFill>
                  <a:srgbClr val="C3250C"/>
                </a:solidFill>
                <a:latin typeface="Trebuchet MS"/>
                <a:cs typeface="Trebuchet MS"/>
              </a:rPr>
              <a:t>Дозапись</a:t>
            </a:r>
            <a:r>
              <a:rPr b="1" spc="-40" dirty="0">
                <a:solidFill>
                  <a:srgbClr val="C3250C"/>
                </a:solidFill>
                <a:latin typeface="Trebuchet MS"/>
                <a:cs typeface="Trebuchet MS"/>
              </a:rPr>
              <a:t> </a:t>
            </a:r>
            <a:r>
              <a:rPr b="1" dirty="0">
                <a:solidFill>
                  <a:srgbClr val="C3250C"/>
                </a:solidFill>
                <a:latin typeface="Trebuchet MS"/>
                <a:cs typeface="Trebuchet MS"/>
              </a:rPr>
              <a:t>в</a:t>
            </a:r>
            <a:r>
              <a:rPr b="1" spc="-30" dirty="0">
                <a:solidFill>
                  <a:srgbClr val="C3250C"/>
                </a:solidFill>
                <a:latin typeface="Trebuchet MS"/>
                <a:cs typeface="Trebuchet MS"/>
              </a:rPr>
              <a:t> </a:t>
            </a:r>
            <a:r>
              <a:rPr b="1" spc="-20" dirty="0">
                <a:solidFill>
                  <a:srgbClr val="C3250C"/>
                </a:solidFill>
                <a:latin typeface="Trebuchet MS"/>
                <a:cs typeface="Trebuchet MS"/>
              </a:rPr>
              <a:t>файл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994663" y="1643862"/>
            <a:ext cx="5582920" cy="285369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open('file.txt',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‘a')</a:t>
            </a:r>
            <a:endParaRPr sz="2000">
              <a:latin typeface="Trebuchet MS"/>
              <a:cs typeface="Trebuchet MS"/>
            </a:endParaRPr>
          </a:p>
          <a:p>
            <a:pPr marL="12700" marR="1313815">
              <a:lnSpc>
                <a:spcPct val="132500"/>
              </a:lnSpc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f.write('Hello,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')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#n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перенос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строки f.write('World!')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32500"/>
              </a:lnSpc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f.close()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#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Проверяем, записались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ли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значения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open('file.txt',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'r')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print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f.read()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f.close()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7067" y="534923"/>
              <a:ext cx="3086100" cy="304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1344" y="311404"/>
              <a:ext cx="952855" cy="2901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0047" y="296290"/>
              <a:ext cx="2677667" cy="30530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46303" y="136397"/>
            <a:ext cx="3565525" cy="26238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spc="1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endParaRPr sz="30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Georgia"/>
              <a:cs typeface="Georgia"/>
            </a:endParaRPr>
          </a:p>
          <a:p>
            <a:pPr marL="461009">
              <a:lnSpc>
                <a:spcPct val="100000"/>
              </a:lnSpc>
            </a:pP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f</a:t>
            </a:r>
            <a:r>
              <a:rPr sz="2400" b="1" spc="-1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=</a:t>
            </a:r>
            <a:r>
              <a:rPr sz="2400" b="1" spc="-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open('my_file', </a:t>
            </a:r>
            <a:r>
              <a:rPr sz="2400" b="1" spc="-20" dirty="0">
                <a:solidFill>
                  <a:srgbClr val="001F5F"/>
                </a:solidFill>
                <a:latin typeface="Trebuchet MS"/>
                <a:cs typeface="Trebuchet MS"/>
              </a:rPr>
              <a:t>'r')</a:t>
            </a:r>
            <a:endParaRPr sz="2400">
              <a:latin typeface="Trebuchet MS"/>
              <a:cs typeface="Trebuchet MS"/>
            </a:endParaRPr>
          </a:p>
          <a:p>
            <a:pPr marL="461009" marR="1083310">
              <a:lnSpc>
                <a:spcPct val="180400"/>
              </a:lnSpc>
              <a:spcBef>
                <a:spcPts val="5"/>
              </a:spcBef>
            </a:pPr>
            <a:r>
              <a:rPr sz="2400" b="1" spc="-10" dirty="0">
                <a:solidFill>
                  <a:srgbClr val="001F5F"/>
                </a:solidFill>
                <a:latin typeface="Trebuchet MS"/>
                <a:cs typeface="Trebuchet MS"/>
              </a:rPr>
              <a:t>print(f.read()) f.close()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7067" y="534923"/>
            <a:ext cx="3846576" cy="304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46303" y="136397"/>
            <a:ext cx="21018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spc="1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endParaRPr sz="305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1344" y="296290"/>
            <a:ext cx="4424680" cy="305435"/>
            <a:chOff x="901344" y="296290"/>
            <a:chExt cx="4424680" cy="3054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1344" y="311403"/>
              <a:ext cx="952855" cy="2901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0047" y="296290"/>
              <a:ext cx="3425443" cy="30530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94663" y="878793"/>
            <a:ext cx="7548245" cy="149669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По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умолчанию</a:t>
            </a:r>
            <a:r>
              <a:rPr sz="20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метод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read()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читает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данные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последовательно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по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порядку,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от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начала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и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до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конца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файла.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Для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произвольного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доступа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к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файлу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есть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функция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seek: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592023" y="3187446"/>
            <a:ext cx="6836409" cy="253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81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seek(offset[,</a:t>
            </a:r>
            <a:r>
              <a:rPr sz="2400" b="1" spc="-6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Trebuchet MS"/>
                <a:cs typeface="Trebuchet MS"/>
              </a:rPr>
              <a:t>whence])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265000"/>
              </a:lnSpc>
              <a:spcBef>
                <a:spcPts val="1745"/>
              </a:spcBef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offset</a:t>
            </a:r>
            <a:r>
              <a:rPr sz="20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смещение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в байтах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относительно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начала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файла;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whence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по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умолчанию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равен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нулю,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указывает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на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то,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что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смещение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берется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относительно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начала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файла.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1530</Words>
  <Application>Microsoft Office PowerPoint</Application>
  <PresentationFormat>Экран (4:3)</PresentationFormat>
  <Paragraphs>197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6" baseType="lpstr">
      <vt:lpstr>Georgia</vt:lpstr>
      <vt:lpstr>Trebuchet MS</vt:lpstr>
      <vt:lpstr>Office Theme</vt:lpstr>
      <vt:lpstr>Презентация PowerPoint</vt:lpstr>
      <vt:lpstr>Презентация PowerPoint</vt:lpstr>
      <vt:lpstr>f = open('my_file', 'w')</vt:lpstr>
      <vt:lpstr>&gt;&gt;&gt; f = open('file.txt', 'r')</vt:lpstr>
      <vt:lpstr>f = open('file.txt', 'r') for line in f: print line f.close()</vt:lpstr>
      <vt:lpstr>Презентация PowerPoint</vt:lpstr>
      <vt:lpstr>Пример. Дозапись в файл</vt:lpstr>
      <vt:lpstr>Презентация PowerPoint</vt:lpstr>
      <vt:lpstr>Презентация PowerPoint</vt:lpstr>
      <vt:lpstr>Презентация PowerPoint</vt:lpstr>
      <vt:lpstr>file.readline() - прочитать одну строку.</vt:lpstr>
      <vt:lpstr>f = open(r'my_file')</vt:lpstr>
      <vt:lpstr>*Для закрытия файла есть метод close(). Обычно файл закрывается сам после того, как вы выходите из программы, но файлы нужно закрывать вручную по нескольким причинам.</vt:lpstr>
      <vt:lpstr>*Для закрытия файла есть метод close(). Обычно файл закрывается сам после того, как вы выходите из программы, но файлы нужно закрывать вручную по нескольким причинам.</vt:lpstr>
      <vt:lpstr>Презентация PowerPoint</vt:lpstr>
      <vt:lpstr>Презентация PowerPoint</vt:lpstr>
      <vt:lpstr>Презентация PowerPoint</vt:lpstr>
      <vt:lpstr>Пример. Файл в роли итератора</vt:lpstr>
      <vt:lpstr>Презентация PowerPoint</vt:lpstr>
      <vt:lpstr>Практически любой тип объекта может быть сохранен на диске в любой момент его жизни, а позже прочитан с диска. Для этого есть модуль pickle:</vt:lpstr>
      <vt:lpstr>*Модуль pickle преобразует объект Python, находящийся в оперативной памяти, в последовательность или в строку байтов, которую можно записать в любой объект, подобный файлу.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M.K.</dc:creator>
  <cp:lastModifiedBy>Nekruz Sadriddinzoda</cp:lastModifiedBy>
  <cp:revision>1</cp:revision>
  <dcterms:created xsi:type="dcterms:W3CDTF">2023-10-09T10:05:11Z</dcterms:created>
  <dcterms:modified xsi:type="dcterms:W3CDTF">2023-10-09T10:10:29Z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2023-10-09T00:00:00Z</vt:filetime>
  </property>
  <property fmtid="{D5CDD505-2E9C-101B-9397-08002B2CF9AE}" pid="5" name="Producer">
    <vt:lpwstr>Microsoft® PowerPoint® 2010</vt:lpwstr>
  </property>
</Properties>
</file>