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8902E1-00D8-40E8-B8A4-A51F3ED0ED69}" v="116" dt="2025-05-01T19:53:21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Στυλ κύριου υπότιτλου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20/5/2025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568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20/5/2025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16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20/5/2025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852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20/5/2025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586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20/5/2025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94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20/5/2025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105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20/5/2025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038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20/5/2025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791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20/5/2025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584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20/5/2025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947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20/5/2025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315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6F0F3-3C53-41BC-8FFD-0BFB6DD91672}" type="datetimeFigureOut">
              <a:rPr lang="el-GR" smtClean="0"/>
              <a:t>20/5/2025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170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ression_(physical)" TargetMode="External"/><Relationship Id="rId2" Type="http://schemas.openxmlformats.org/officeDocument/2006/relationships/hyperlink" Target="https://en.wikipedia.org/wiki/Structur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ensegrity#cite_note-FOOTNOTEG%C3%B3mez-J%C3%A1uregui201019-1" TargetMode="External"/><Relationship Id="rId5" Type="http://schemas.openxmlformats.org/officeDocument/2006/relationships/hyperlink" Target="https://en.wikipedia.org/wiki/Prestressed_structure" TargetMode="External"/><Relationship Id="rId4" Type="http://schemas.openxmlformats.org/officeDocument/2006/relationships/hyperlink" Target="https://en.wikipedia.org/wiki/Tension_(mechanics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urilpa_Bridg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risban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SA_Institute_for_Advanced_Concepts#2012_NIAC_Project_Selections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ASA_Am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F1E74-16B2-E7B9-FDE3-0DA5BCA5D3A9}"/>
              </a:ext>
            </a:extLst>
          </p:cNvPr>
          <p:cNvSpPr txBox="1"/>
          <p:nvPr/>
        </p:nvSpPr>
        <p:spPr>
          <a:xfrm>
            <a:off x="7165943" y="352540"/>
            <a:ext cx="4936434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400" b="1" dirty="0">
                <a:solidFill>
                  <a:srgbClr val="1F1F1F"/>
                </a:solidFill>
                <a:ea typeface="+mn-lt"/>
                <a:cs typeface="+mn-lt"/>
              </a:rPr>
              <a:t>Η </a:t>
            </a:r>
            <a:r>
              <a:rPr lang="el-GR" sz="2400" b="1" err="1">
                <a:solidFill>
                  <a:srgbClr val="1F1F1F"/>
                </a:solidFill>
                <a:ea typeface="+mn-lt"/>
                <a:cs typeface="+mn-lt"/>
              </a:rPr>
              <a:t>εφελκυστική</a:t>
            </a:r>
            <a:r>
              <a:rPr lang="el-GR" sz="2400" b="1" dirty="0">
                <a:solidFill>
                  <a:srgbClr val="1F1F1F"/>
                </a:solidFill>
                <a:ea typeface="+mn-lt"/>
                <a:cs typeface="+mn-lt"/>
              </a:rPr>
              <a:t> ακεραιότητα</a:t>
            </a:r>
            <a:r>
              <a:rPr lang="el-GR" sz="2400" dirty="0">
                <a:solidFill>
                  <a:srgbClr val="1F1F1F"/>
                </a:solidFill>
                <a:ea typeface="+mn-lt"/>
                <a:cs typeface="+mn-lt"/>
              </a:rPr>
              <a:t> , </a:t>
            </a:r>
            <a:r>
              <a:rPr lang="el-GR" sz="2400" b="1" dirty="0">
                <a:solidFill>
                  <a:srgbClr val="1F1F1F"/>
                </a:solidFill>
                <a:ea typeface="+mn-lt"/>
                <a:cs typeface="+mn-lt"/>
              </a:rPr>
              <a:t>η </a:t>
            </a:r>
            <a:r>
              <a:rPr lang="el-GR" sz="2400" b="1" err="1">
                <a:solidFill>
                  <a:srgbClr val="1F1F1F"/>
                </a:solidFill>
                <a:ea typeface="+mn-lt"/>
                <a:cs typeface="+mn-lt"/>
              </a:rPr>
              <a:t>εφελκυστική</a:t>
            </a:r>
            <a:r>
              <a:rPr lang="el-GR" sz="2400" b="1" dirty="0">
                <a:solidFill>
                  <a:srgbClr val="1F1F1F"/>
                </a:solidFill>
                <a:ea typeface="+mn-lt"/>
                <a:cs typeface="+mn-lt"/>
              </a:rPr>
              <a:t> ακεραιότητα</a:t>
            </a:r>
            <a:r>
              <a:rPr lang="el-GR" sz="2400" dirty="0">
                <a:solidFill>
                  <a:srgbClr val="1F1F1F"/>
                </a:solidFill>
                <a:ea typeface="+mn-lt"/>
                <a:cs typeface="+mn-lt"/>
              </a:rPr>
              <a:t> ή </a:t>
            </a:r>
            <a:r>
              <a:rPr lang="el-GR" sz="2400" b="1" dirty="0">
                <a:solidFill>
                  <a:srgbClr val="1F1F1F"/>
                </a:solidFill>
                <a:ea typeface="+mn-lt"/>
                <a:cs typeface="+mn-lt"/>
              </a:rPr>
              <a:t>η πλωτή συμπίεση</a:t>
            </a:r>
            <a:r>
              <a:rPr lang="el-GR" sz="2400" dirty="0">
                <a:solidFill>
                  <a:srgbClr val="1F1F1F"/>
                </a:solidFill>
                <a:ea typeface="+mn-lt"/>
                <a:cs typeface="+mn-lt"/>
              </a:rPr>
              <a:t> είναι μια </a:t>
            </a:r>
            <a:r>
              <a:rPr lang="el-GR" sz="2400" dirty="0">
                <a:solidFill>
                  <a:srgbClr val="1F1F1F"/>
                </a:solidFill>
                <a:ea typeface="+mn-lt"/>
                <a:cs typeface="+mn-lt"/>
                <a:hlinkClick r:id="rId2"/>
              </a:rPr>
              <a:t>δομική</a:t>
            </a:r>
            <a:r>
              <a:rPr lang="el-GR" sz="2400" dirty="0">
                <a:solidFill>
                  <a:srgbClr val="1F1F1F"/>
                </a:solidFill>
                <a:ea typeface="+mn-lt"/>
                <a:cs typeface="+mn-lt"/>
              </a:rPr>
              <a:t> αρχή που βασίζεται σε ένα σύστημα μεμονωμένων στοιχείων υπό </a:t>
            </a:r>
            <a:r>
              <a:rPr lang="el-GR" sz="2400" dirty="0">
                <a:solidFill>
                  <a:srgbClr val="1F1F1F"/>
                </a:solidFill>
                <a:ea typeface="+mn-lt"/>
                <a:cs typeface="+mn-lt"/>
                <a:hlinkClick r:id="rId3"/>
              </a:rPr>
              <a:t>συμπίεση</a:t>
            </a:r>
            <a:r>
              <a:rPr lang="el-GR" sz="2400" dirty="0">
                <a:solidFill>
                  <a:srgbClr val="1F1F1F"/>
                </a:solidFill>
                <a:ea typeface="+mn-lt"/>
                <a:cs typeface="+mn-lt"/>
              </a:rPr>
              <a:t> μέσα σε ένα δίκτυο συνεχούς </a:t>
            </a:r>
            <a:r>
              <a:rPr lang="el-GR" sz="2400" dirty="0">
                <a:solidFill>
                  <a:srgbClr val="1F1F1F"/>
                </a:solidFill>
                <a:ea typeface="+mn-lt"/>
                <a:cs typeface="+mn-lt"/>
                <a:hlinkClick r:id="rId4"/>
              </a:rPr>
              <a:t>τάσης</a:t>
            </a:r>
            <a:r>
              <a:rPr lang="el-GR" sz="2400" dirty="0">
                <a:solidFill>
                  <a:srgbClr val="1F1F1F"/>
                </a:solidFill>
                <a:ea typeface="+mn-lt"/>
                <a:cs typeface="+mn-lt"/>
              </a:rPr>
              <a:t> και διατεταγμένων κατά τέτοιο τρόπο ώστε τα συμπιεσμένα μέλη (συνήθως ράβδοι ή αντηρίδες) να μην αγγίζουν μεταξύ τους, ενώ τα </a:t>
            </a:r>
            <a:r>
              <a:rPr lang="el-GR" sz="2400" dirty="0">
                <a:solidFill>
                  <a:srgbClr val="1F1F1F"/>
                </a:solidFill>
                <a:ea typeface="+mn-lt"/>
                <a:cs typeface="+mn-lt"/>
                <a:hlinkClick r:id="rId5"/>
              </a:rPr>
              <a:t>προεντεταμένα</a:t>
            </a:r>
            <a:r>
              <a:rPr lang="el-GR" sz="2400" dirty="0">
                <a:solidFill>
                  <a:srgbClr val="1F1F1F"/>
                </a:solidFill>
                <a:ea typeface="+mn-lt"/>
                <a:cs typeface="+mn-lt"/>
              </a:rPr>
              <a:t> τεντωμένα μέλη (συνήθως καλώδια ή τένοντες) οριοθετούν το σύστημα χωρικά. </a:t>
            </a:r>
            <a:r>
              <a:rPr lang="el-GR" sz="2400" baseline="30000" dirty="0">
                <a:solidFill>
                  <a:srgbClr val="1F1F1F"/>
                </a:solidFill>
                <a:ea typeface="+mn-lt"/>
                <a:cs typeface="+mn-lt"/>
                <a:hlinkClick r:id="rId6"/>
              </a:rPr>
              <a:t>[ 1 ]</a:t>
            </a:r>
            <a:endParaRPr lang="el-GR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6D2FE-115B-BCB8-B42C-4DD40CD4E65C}"/>
              </a:ext>
            </a:extLst>
          </p:cNvPr>
          <p:cNvSpPr txBox="1"/>
          <p:nvPr/>
        </p:nvSpPr>
        <p:spPr>
          <a:xfrm>
            <a:off x="4671" y="-4673"/>
            <a:ext cx="6272695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400" b="1" err="1">
                <a:solidFill>
                  <a:srgbClr val="202122"/>
                </a:solidFill>
                <a:ea typeface="+mn-lt"/>
                <a:cs typeface="+mn-lt"/>
              </a:rPr>
              <a:t>Tensegrity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, </a:t>
            </a:r>
            <a:r>
              <a:rPr lang="el-GR" sz="2400" b="1" err="1">
                <a:solidFill>
                  <a:srgbClr val="202122"/>
                </a:solidFill>
                <a:ea typeface="+mn-lt"/>
                <a:cs typeface="+mn-lt"/>
              </a:rPr>
              <a:t>tensional</a:t>
            </a:r>
            <a:r>
              <a:rPr lang="el-GR" sz="2400" b="1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b="1" err="1">
                <a:solidFill>
                  <a:srgbClr val="202122"/>
                </a:solidFill>
                <a:ea typeface="+mn-lt"/>
                <a:cs typeface="+mn-lt"/>
              </a:rPr>
              <a:t>integrity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 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or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 </a:t>
            </a:r>
            <a:r>
              <a:rPr lang="el-GR" sz="2400" b="1" err="1">
                <a:solidFill>
                  <a:srgbClr val="202122"/>
                </a:solidFill>
                <a:ea typeface="+mn-lt"/>
                <a:cs typeface="+mn-lt"/>
              </a:rPr>
              <a:t>floating</a:t>
            </a:r>
            <a:r>
              <a:rPr lang="el-GR" sz="2400" b="1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b="1" err="1">
                <a:solidFill>
                  <a:srgbClr val="202122"/>
                </a:solidFill>
                <a:ea typeface="+mn-lt"/>
                <a:cs typeface="+mn-lt"/>
              </a:rPr>
              <a:t>compression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 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is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a </a:t>
            </a:r>
            <a:r>
              <a:rPr lang="el-GR" sz="2400" dirty="0">
                <a:solidFill>
                  <a:srgbClr val="3366CC"/>
                </a:solidFill>
                <a:ea typeface="+mn-lt"/>
                <a:cs typeface="+mn-lt"/>
                <a:hlinkClick r:id="rId2"/>
              </a:rPr>
              <a:t>structural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 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principle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based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on a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system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of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isolated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components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under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 </a:t>
            </a:r>
            <a:r>
              <a:rPr lang="el-GR" sz="2400" dirty="0">
                <a:solidFill>
                  <a:srgbClr val="3366CC"/>
                </a:solidFill>
                <a:ea typeface="+mn-lt"/>
                <a:cs typeface="+mn-lt"/>
                <a:hlinkClick r:id="rId3"/>
              </a:rPr>
              <a:t>compression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 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inside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a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network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of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continuous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 </a:t>
            </a:r>
            <a:r>
              <a:rPr lang="el-GR" sz="2400" dirty="0">
                <a:solidFill>
                  <a:srgbClr val="3366CC"/>
                </a:solidFill>
                <a:ea typeface="+mn-lt"/>
                <a:cs typeface="+mn-lt"/>
                <a:hlinkClick r:id="rId4"/>
              </a:rPr>
              <a:t>tension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, and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arranged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in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such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a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way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that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the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compressed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members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(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usually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bars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or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struts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)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do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not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touch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each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other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while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the </a:t>
            </a:r>
            <a:r>
              <a:rPr lang="el-GR" sz="2400" dirty="0">
                <a:solidFill>
                  <a:srgbClr val="3366CC"/>
                </a:solidFill>
                <a:ea typeface="+mn-lt"/>
                <a:cs typeface="+mn-lt"/>
                <a:hlinkClick r:id="rId5"/>
              </a:rPr>
              <a:t>prestressed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 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tensioned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members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(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usually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cables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or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tendons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)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delineate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the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system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spatially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.</a:t>
            </a:r>
            <a:r>
              <a:rPr lang="el-GR" sz="2400" baseline="30000" dirty="0">
                <a:solidFill>
                  <a:srgbClr val="3366CC"/>
                </a:solidFill>
                <a:ea typeface="+mn-lt"/>
                <a:cs typeface="+mn-lt"/>
                <a:hlinkClick r:id="rId6"/>
              </a:rPr>
              <a:t>[1]</a:t>
            </a:r>
            <a:endParaRPr lang="el-GR" sz="2400"/>
          </a:p>
          <a:p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Tensegrity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structures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are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found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in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both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nature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and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human-made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objects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: in the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human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body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, the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bones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are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held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in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compression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while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the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connective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tissues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are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held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in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tension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, and the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same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principles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have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been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applied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to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furniture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and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architectural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design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 and </a:t>
            </a:r>
            <a:r>
              <a:rPr lang="el-GR" sz="2400" err="1">
                <a:solidFill>
                  <a:srgbClr val="202122"/>
                </a:solidFill>
                <a:ea typeface="+mn-lt"/>
                <a:cs typeface="+mn-lt"/>
              </a:rPr>
              <a:t>beyond</a:t>
            </a:r>
            <a:r>
              <a:rPr lang="el-GR" sz="2400" dirty="0">
                <a:solidFill>
                  <a:srgbClr val="202122"/>
                </a:solidFill>
                <a:ea typeface="+mn-lt"/>
                <a:cs typeface="+mn-lt"/>
              </a:rPr>
              <a:t>.</a:t>
            </a:r>
            <a:endParaRPr lang="el-GR" sz="2400"/>
          </a:p>
          <a:p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08488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CA84D586-11AA-651A-21B7-DB3E973AC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66" y="0"/>
            <a:ext cx="9742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36574228-A171-A573-185B-C02107849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752475"/>
            <a:ext cx="98107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0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832B3753-A43C-6FBB-08D6-AC9E5CFBE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800100"/>
            <a:ext cx="9220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8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786733B6-8CFE-A373-30B9-EC359ECC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61" y="2077"/>
            <a:ext cx="8057416" cy="68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1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απροσδιόριστος">
            <a:extLst>
              <a:ext uri="{FF2B5EF4-FFF2-40B4-BE49-F238E27FC236}">
                <a16:creationId xmlns:a16="http://schemas.microsoft.com/office/drawing/2014/main" id="{C6672767-4D4F-E2DD-0511-11F90D8CF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16" y="1551"/>
            <a:ext cx="11682043" cy="59561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79652B-920A-67B8-03D4-7872F491C630}"/>
              </a:ext>
            </a:extLst>
          </p:cNvPr>
          <p:cNvSpPr txBox="1"/>
          <p:nvPr/>
        </p:nvSpPr>
        <p:spPr>
          <a:xfrm>
            <a:off x="519043" y="6162260"/>
            <a:ext cx="105796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000" dirty="0">
                <a:ea typeface="+mn-lt"/>
                <a:cs typeface="+mn-lt"/>
              </a:rPr>
              <a:t>Η μεγαλύτερη γέφυρα </a:t>
            </a:r>
            <a:r>
              <a:rPr lang="el-GR" sz="2000" err="1">
                <a:ea typeface="+mn-lt"/>
                <a:cs typeface="+mn-lt"/>
              </a:rPr>
              <a:t>tensegrity</a:t>
            </a:r>
            <a:r>
              <a:rPr lang="el-GR" sz="2000" dirty="0">
                <a:ea typeface="+mn-lt"/>
                <a:cs typeface="+mn-lt"/>
              </a:rPr>
              <a:t> στον κόσμο, </a:t>
            </a:r>
            <a:r>
              <a:rPr lang="el-GR" sz="2000" dirty="0">
                <a:ea typeface="+mn-lt"/>
                <a:cs typeface="+mn-lt"/>
                <a:hlinkClick r:id="rId3"/>
              </a:rPr>
              <a:t>η γέφυρα Kurilpa</a:t>
            </a:r>
            <a:r>
              <a:rPr lang="el-GR" sz="2000" dirty="0">
                <a:ea typeface="+mn-lt"/>
                <a:cs typeface="+mn-lt"/>
              </a:rPr>
              <a:t> - </a:t>
            </a:r>
            <a:r>
              <a:rPr lang="el-GR" sz="2000" dirty="0">
                <a:ea typeface="+mn-lt"/>
                <a:cs typeface="+mn-lt"/>
                <a:hlinkClick r:id="rId4"/>
              </a:rPr>
              <a:t>Μπρίσμπεϊν</a:t>
            </a:r>
            <a:endParaRPr lang="el-GR" sz="2000"/>
          </a:p>
        </p:txBody>
      </p:sp>
    </p:spTree>
    <p:extLst>
      <p:ext uri="{BB962C8B-B14F-4D97-AF65-F5344CB8AC3E}">
        <p14:creationId xmlns:p14="http://schemas.microsoft.com/office/powerpoint/2010/main" val="121924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απροσδιόριστος">
            <a:extLst>
              <a:ext uri="{FF2B5EF4-FFF2-40B4-BE49-F238E27FC236}">
                <a16:creationId xmlns:a16="http://schemas.microsoft.com/office/drawing/2014/main" id="{7528F502-C44A-771F-F35C-429E1F19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17" y="83226"/>
            <a:ext cx="10402274" cy="5480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58955-9BA1-884D-7E43-F7615AD45335}"/>
              </a:ext>
            </a:extLst>
          </p:cNvPr>
          <p:cNvSpPr txBox="1"/>
          <p:nvPr/>
        </p:nvSpPr>
        <p:spPr>
          <a:xfrm>
            <a:off x="706782" y="5654260"/>
            <a:ext cx="1045817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>
                <a:ea typeface="+mn-lt"/>
                <a:cs typeface="+mn-lt"/>
                <a:hlinkClick r:id="rId3"/>
              </a:rPr>
              <a:t>ο Super Ball Bot</a:t>
            </a:r>
            <a:r>
              <a:rPr lang="el-GR" dirty="0">
                <a:ea typeface="+mn-lt"/>
                <a:cs typeface="+mn-lt"/>
              </a:rPr>
              <a:t> της </a:t>
            </a:r>
            <a:r>
              <a:rPr lang="el-GR" dirty="0">
                <a:ea typeface="+mn-lt"/>
                <a:cs typeface="+mn-lt"/>
                <a:hlinkClick r:id="rId4"/>
              </a:rPr>
              <a:t>NASA</a:t>
            </a:r>
            <a:r>
              <a:rPr lang="el-GR" dirty="0">
                <a:ea typeface="+mn-lt"/>
                <a:cs typeface="+mn-lt"/>
              </a:rPr>
              <a:t> είναι ένα πρώιμο πρωτότυπο που προσγειώνεται σε έναν άλλο πλανήτη χωρίς αερόσακο και στη συνέχεια μπορεί να κινηθεί για εξερεύνηση. Η δομή </a:t>
            </a:r>
            <a:r>
              <a:rPr lang="el-GR" err="1">
                <a:ea typeface="+mn-lt"/>
                <a:cs typeface="+mn-lt"/>
              </a:rPr>
              <a:t>tensegrity</a:t>
            </a:r>
            <a:r>
              <a:rPr lang="el-GR" dirty="0">
                <a:ea typeface="+mn-lt"/>
                <a:cs typeface="+mn-lt"/>
              </a:rPr>
              <a:t> παρέχει δομική συμμόρφωση απορροφώντας τις δυνάμεις πρόσκρουσης κατά την προσγείωση και η κίνηση εφαρμόζεται με την αλλαγή του μήκους των καλωδίων, 2014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3013950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Ευρεία οθόνη</PresentationFormat>
  <Paragraphs>0</Paragraphs>
  <Slides>7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8" baseType="lpstr">
      <vt:lpstr>Θέμα του Office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60</cp:revision>
  <dcterms:created xsi:type="dcterms:W3CDTF">2025-05-01T19:35:01Z</dcterms:created>
  <dcterms:modified xsi:type="dcterms:W3CDTF">2025-05-20T09:38:04Z</dcterms:modified>
</cp:coreProperties>
</file>