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71" r:id="rId13"/>
    <p:sldId id="270" r:id="rId14"/>
    <p:sldId id="269" r:id="rId15"/>
    <p:sldId id="266" r:id="rId16"/>
    <p:sldId id="267" r:id="rId17"/>
    <p:sldId id="272" r:id="rId18"/>
    <p:sldId id="273" r:id="rId19"/>
    <p:sldId id="274" r:id="rId20"/>
    <p:sldId id="275" r:id="rId21"/>
    <p:sldId id="281" r:id="rId22"/>
    <p:sldId id="276" r:id="rId23"/>
    <p:sldId id="282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06943-370F-4AB2-ACCA-4B3F1A905E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4CAF6D-D510-4611-98EE-CF1D39FE3476}">
      <dgm:prSet custT="1"/>
      <dgm:spPr/>
      <dgm:t>
        <a:bodyPr/>
        <a:lstStyle/>
        <a:p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JVM (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Virtual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Machine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) - виртуальная машина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 - основная часть исполняющей системы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, так называемой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Runtime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Environment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 (JRE). Виртуальная машина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 исполняет байт-код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, предварительно созданный из исходного текста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-программы компилятором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 (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javac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). JVM обеспечивает </a:t>
          </a:r>
          <a:r>
            <a:rPr lang="ru-RU" sz="1800" dirty="0" err="1">
              <a:solidFill>
                <a:schemeClr val="tx1"/>
              </a:solidFill>
              <a:latin typeface="Century Gothic" panose="020B0502020202020204" pitchFamily="34" charset="0"/>
            </a:rPr>
            <a:t>платформо</a:t>
          </a:r>
          <a:r>
            <a:rPr lang="ru-RU" sz="1800" dirty="0">
              <a:solidFill>
                <a:schemeClr val="tx1"/>
              </a:solidFill>
              <a:latin typeface="Century Gothic" panose="020B0502020202020204" pitchFamily="34" charset="0"/>
            </a:rPr>
            <a:t>-независимый способ выполнения кода. Программисты могут писать код не задумываясь как и где он будет выполняться.</a:t>
          </a:r>
          <a:endParaRPr lang="en-U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6FACD6A-C5AD-4553-BF03-4C92A4EC0F7E}" type="parTrans" cxnId="{1C59ACFA-C9B8-4B88-9CD8-933600F063C5}">
      <dgm:prSet/>
      <dgm:spPr/>
      <dgm:t>
        <a:bodyPr/>
        <a:lstStyle/>
        <a:p>
          <a:endParaRPr lang="en-US"/>
        </a:p>
      </dgm:t>
    </dgm:pt>
    <dgm:pt modelId="{E214310D-F148-4C04-8F0F-87B3862BB34A}" type="sibTrans" cxnId="{1C59ACFA-C9B8-4B88-9CD8-933600F063C5}">
      <dgm:prSet/>
      <dgm:spPr/>
      <dgm:t>
        <a:bodyPr/>
        <a:lstStyle/>
        <a:p>
          <a:endParaRPr lang="en-US"/>
        </a:p>
      </dgm:t>
    </dgm:pt>
    <dgm:pt modelId="{CE7004E8-9C6F-40CB-8CB3-EACB0BCCB2BC}">
      <dgm:prSet custT="1"/>
      <dgm:spPr/>
      <dgm:t>
        <a:bodyPr/>
        <a:lstStyle/>
        <a:p>
          <a:r>
            <a:rPr lang="ru-RU" sz="1800" dirty="0">
              <a:latin typeface="Century Gothic" panose="020B0502020202020204" pitchFamily="34" charset="0"/>
            </a:rPr>
            <a:t>Тот факт, что программа на </a:t>
          </a:r>
          <a:r>
            <a:rPr lang="en-US" sz="1800" dirty="0">
              <a:latin typeface="Century Gothic" panose="020B0502020202020204" pitchFamily="34" charset="0"/>
            </a:rPr>
            <a:t>Java </a:t>
          </a:r>
          <a:r>
            <a:rPr lang="ru-RU" sz="1800" dirty="0">
              <a:latin typeface="Century Gothic" panose="020B0502020202020204" pitchFamily="34" charset="0"/>
            </a:rPr>
            <a:t>выполняется на </a:t>
          </a:r>
          <a:r>
            <a:rPr lang="en-US" sz="1800" dirty="0">
              <a:latin typeface="Century Gothic" panose="020B0502020202020204" pitchFamily="34" charset="0"/>
            </a:rPr>
            <a:t>JVM, </a:t>
          </a:r>
          <a:r>
            <a:rPr lang="ru-RU" sz="1800" dirty="0">
              <a:latin typeface="Century Gothic" panose="020B0502020202020204" pitchFamily="34" charset="0"/>
            </a:rPr>
            <a:t>способствует кроссплатформенности программы, а также повышению её безопасности. </a:t>
          </a:r>
          <a:r>
            <a:rPr lang="en-US" sz="1800" dirty="0">
              <a:latin typeface="Century Gothic" panose="020B0502020202020204" pitchFamily="34" charset="0"/>
            </a:rPr>
            <a:t>JVM </a:t>
          </a:r>
          <a:r>
            <a:rPr lang="ru-RU" sz="1800" dirty="0">
              <a:latin typeface="Century Gothic" panose="020B0502020202020204" pitchFamily="34" charset="0"/>
            </a:rPr>
            <a:t>управляет выполнением программы и создает ограниченную исполняющую среду для программы.</a:t>
          </a:r>
          <a:endParaRPr lang="en-US" sz="1800" dirty="0">
            <a:latin typeface="Century Gothic" panose="020B0502020202020204" pitchFamily="34" charset="0"/>
          </a:endParaRPr>
        </a:p>
      </dgm:t>
    </dgm:pt>
    <dgm:pt modelId="{2595D814-E3DF-47C5-860D-1D64D08CDF26}" type="parTrans" cxnId="{96088D33-14D8-40D8-89E0-32066DA56871}">
      <dgm:prSet/>
      <dgm:spPr/>
      <dgm:t>
        <a:bodyPr/>
        <a:lstStyle/>
        <a:p>
          <a:endParaRPr lang="en-US"/>
        </a:p>
      </dgm:t>
    </dgm:pt>
    <dgm:pt modelId="{A9A8EAD7-0A5B-44A0-86F3-2D4279EF69CF}" type="sibTrans" cxnId="{96088D33-14D8-40D8-89E0-32066DA56871}">
      <dgm:prSet/>
      <dgm:spPr/>
      <dgm:t>
        <a:bodyPr/>
        <a:lstStyle/>
        <a:p>
          <a:endParaRPr lang="en-US"/>
        </a:p>
      </dgm:t>
    </dgm:pt>
    <dgm:pt modelId="{AD93B571-FFCF-4A6A-B33E-17400923AFAC}" type="pres">
      <dgm:prSet presAssocID="{5CA06943-370F-4AB2-ACCA-4B3F1A905E1A}" presName="root" presStyleCnt="0">
        <dgm:presLayoutVars>
          <dgm:dir/>
          <dgm:resizeHandles val="exact"/>
        </dgm:presLayoutVars>
      </dgm:prSet>
      <dgm:spPr/>
    </dgm:pt>
    <dgm:pt modelId="{EA095B7E-F43F-4B26-B14D-E7D79DF5DD3D}" type="pres">
      <dgm:prSet presAssocID="{384CAF6D-D510-4611-98EE-CF1D39FE3476}" presName="compNode" presStyleCnt="0"/>
      <dgm:spPr/>
    </dgm:pt>
    <dgm:pt modelId="{624D1EFB-D326-4937-A4BE-9E0E115D2D75}" type="pres">
      <dgm:prSet presAssocID="{384CAF6D-D510-4611-98EE-CF1D39FE3476}" presName="bgRect" presStyleLbl="bgShp" presStyleIdx="0" presStyleCnt="2" custScaleX="97450" custScaleY="207318" custLinFactNeighborX="621" custLinFactNeighborY="-10464"/>
      <dgm:spPr>
        <a:solidFill>
          <a:schemeClr val="accent4">
            <a:lumMod val="60000"/>
            <a:lumOff val="40000"/>
          </a:schemeClr>
        </a:solidFill>
      </dgm:spPr>
    </dgm:pt>
    <dgm:pt modelId="{60EC6346-C90E-4F15-B6C9-B96E27EBA57A}" type="pres">
      <dgm:prSet presAssocID="{384CAF6D-D510-4611-98EE-CF1D39FE34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0CD29C69-25F8-40FE-9650-E391D6E58864}" type="pres">
      <dgm:prSet presAssocID="{384CAF6D-D510-4611-98EE-CF1D39FE3476}" presName="spaceRect" presStyleCnt="0"/>
      <dgm:spPr/>
    </dgm:pt>
    <dgm:pt modelId="{7B6FD1FD-02F9-4F31-984D-1D6CA07E70E5}" type="pres">
      <dgm:prSet presAssocID="{384CAF6D-D510-4611-98EE-CF1D39FE3476}" presName="parTx" presStyleLbl="revTx" presStyleIdx="0" presStyleCnt="2" custLinFactNeighborX="-566" custLinFactNeighborY="-25246">
        <dgm:presLayoutVars>
          <dgm:chMax val="0"/>
          <dgm:chPref val="0"/>
        </dgm:presLayoutVars>
      </dgm:prSet>
      <dgm:spPr/>
    </dgm:pt>
    <dgm:pt modelId="{A48205F8-4320-40C1-8E6D-C5089A06D7BA}" type="pres">
      <dgm:prSet presAssocID="{E214310D-F148-4C04-8F0F-87B3862BB34A}" presName="sibTrans" presStyleCnt="0"/>
      <dgm:spPr/>
    </dgm:pt>
    <dgm:pt modelId="{E5E278E3-48E7-4134-ACA7-E295227E535E}" type="pres">
      <dgm:prSet presAssocID="{CE7004E8-9C6F-40CB-8CB3-EACB0BCCB2BC}" presName="compNode" presStyleCnt="0"/>
      <dgm:spPr/>
    </dgm:pt>
    <dgm:pt modelId="{E97FACDB-089F-4853-A452-B56C81E301C9}" type="pres">
      <dgm:prSet presAssocID="{CE7004E8-9C6F-40CB-8CB3-EACB0BCCB2BC}" presName="bgRect" presStyleLbl="bgShp" presStyleIdx="1" presStyleCnt="2" custLinFactNeighborY="-5100"/>
      <dgm:spPr/>
    </dgm:pt>
    <dgm:pt modelId="{CF0C0B1A-194D-4F87-B72A-3B2CB2BA9DFB}" type="pres">
      <dgm:prSet presAssocID="{CE7004E8-9C6F-40CB-8CB3-EACB0BCCB2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Танец"/>
        </a:ext>
      </dgm:extLst>
    </dgm:pt>
    <dgm:pt modelId="{DD8C6F09-92A7-4749-9D49-EF4F8AC8820B}" type="pres">
      <dgm:prSet presAssocID="{CE7004E8-9C6F-40CB-8CB3-EACB0BCCB2BC}" presName="spaceRect" presStyleCnt="0"/>
      <dgm:spPr/>
    </dgm:pt>
    <dgm:pt modelId="{A7DA9277-0C44-4FDF-9EDF-F928C9D41B10}" type="pres">
      <dgm:prSet presAssocID="{CE7004E8-9C6F-40CB-8CB3-EACB0BCCB2BC}" presName="parTx" presStyleLbl="revTx" presStyleIdx="1" presStyleCnt="2" custLinFactNeighborX="484" custLinFactNeighborY="-16588">
        <dgm:presLayoutVars>
          <dgm:chMax val="0"/>
          <dgm:chPref val="0"/>
        </dgm:presLayoutVars>
      </dgm:prSet>
      <dgm:spPr/>
    </dgm:pt>
  </dgm:ptLst>
  <dgm:cxnLst>
    <dgm:cxn modelId="{96088D33-14D8-40D8-89E0-32066DA56871}" srcId="{5CA06943-370F-4AB2-ACCA-4B3F1A905E1A}" destId="{CE7004E8-9C6F-40CB-8CB3-EACB0BCCB2BC}" srcOrd="1" destOrd="0" parTransId="{2595D814-E3DF-47C5-860D-1D64D08CDF26}" sibTransId="{A9A8EAD7-0A5B-44A0-86F3-2D4279EF69CF}"/>
    <dgm:cxn modelId="{771C5071-488B-4797-AA52-5247D4E29F51}" type="presOf" srcId="{5CA06943-370F-4AB2-ACCA-4B3F1A905E1A}" destId="{AD93B571-FFCF-4A6A-B33E-17400923AFAC}" srcOrd="0" destOrd="0" presId="urn:microsoft.com/office/officeart/2018/2/layout/IconVerticalSolidList"/>
    <dgm:cxn modelId="{03118B90-3F31-4301-B808-418EDC172347}" type="presOf" srcId="{384CAF6D-D510-4611-98EE-CF1D39FE3476}" destId="{7B6FD1FD-02F9-4F31-984D-1D6CA07E70E5}" srcOrd="0" destOrd="0" presId="urn:microsoft.com/office/officeart/2018/2/layout/IconVerticalSolidList"/>
    <dgm:cxn modelId="{A32C13DA-2DD7-4550-A589-534AC01369F0}" type="presOf" srcId="{CE7004E8-9C6F-40CB-8CB3-EACB0BCCB2BC}" destId="{A7DA9277-0C44-4FDF-9EDF-F928C9D41B10}" srcOrd="0" destOrd="0" presId="urn:microsoft.com/office/officeart/2018/2/layout/IconVerticalSolidList"/>
    <dgm:cxn modelId="{1C59ACFA-C9B8-4B88-9CD8-933600F063C5}" srcId="{5CA06943-370F-4AB2-ACCA-4B3F1A905E1A}" destId="{384CAF6D-D510-4611-98EE-CF1D39FE3476}" srcOrd="0" destOrd="0" parTransId="{86FACD6A-C5AD-4553-BF03-4C92A4EC0F7E}" sibTransId="{E214310D-F148-4C04-8F0F-87B3862BB34A}"/>
    <dgm:cxn modelId="{188766BA-3760-4D70-A3D7-B342B87763C0}" type="presParOf" srcId="{AD93B571-FFCF-4A6A-B33E-17400923AFAC}" destId="{EA095B7E-F43F-4B26-B14D-E7D79DF5DD3D}" srcOrd="0" destOrd="0" presId="urn:microsoft.com/office/officeart/2018/2/layout/IconVerticalSolidList"/>
    <dgm:cxn modelId="{F90BAA8D-638F-4D50-89CA-C19D436901F5}" type="presParOf" srcId="{EA095B7E-F43F-4B26-B14D-E7D79DF5DD3D}" destId="{624D1EFB-D326-4937-A4BE-9E0E115D2D75}" srcOrd="0" destOrd="0" presId="urn:microsoft.com/office/officeart/2018/2/layout/IconVerticalSolidList"/>
    <dgm:cxn modelId="{E91E816A-9C48-439F-9407-39396EA336C0}" type="presParOf" srcId="{EA095B7E-F43F-4B26-B14D-E7D79DF5DD3D}" destId="{60EC6346-C90E-4F15-B6C9-B96E27EBA57A}" srcOrd="1" destOrd="0" presId="urn:microsoft.com/office/officeart/2018/2/layout/IconVerticalSolidList"/>
    <dgm:cxn modelId="{D20A3681-89AE-40E8-9F0C-57D63DED5595}" type="presParOf" srcId="{EA095B7E-F43F-4B26-B14D-E7D79DF5DD3D}" destId="{0CD29C69-25F8-40FE-9650-E391D6E58864}" srcOrd="2" destOrd="0" presId="urn:microsoft.com/office/officeart/2018/2/layout/IconVerticalSolidList"/>
    <dgm:cxn modelId="{613EBB72-7CFD-4012-857D-CA3572366BE9}" type="presParOf" srcId="{EA095B7E-F43F-4B26-B14D-E7D79DF5DD3D}" destId="{7B6FD1FD-02F9-4F31-984D-1D6CA07E70E5}" srcOrd="3" destOrd="0" presId="urn:microsoft.com/office/officeart/2018/2/layout/IconVerticalSolidList"/>
    <dgm:cxn modelId="{241F9896-49E6-46A7-BC60-DEC36799F600}" type="presParOf" srcId="{AD93B571-FFCF-4A6A-B33E-17400923AFAC}" destId="{A48205F8-4320-40C1-8E6D-C5089A06D7BA}" srcOrd="1" destOrd="0" presId="urn:microsoft.com/office/officeart/2018/2/layout/IconVerticalSolidList"/>
    <dgm:cxn modelId="{ADDDC580-669F-465F-B2A6-A5B65B5D4A10}" type="presParOf" srcId="{AD93B571-FFCF-4A6A-B33E-17400923AFAC}" destId="{E5E278E3-48E7-4134-ACA7-E295227E535E}" srcOrd="2" destOrd="0" presId="urn:microsoft.com/office/officeart/2018/2/layout/IconVerticalSolidList"/>
    <dgm:cxn modelId="{0652BD58-4AC9-4D18-BD75-C16634F29307}" type="presParOf" srcId="{E5E278E3-48E7-4134-ACA7-E295227E535E}" destId="{E97FACDB-089F-4853-A452-B56C81E301C9}" srcOrd="0" destOrd="0" presId="urn:microsoft.com/office/officeart/2018/2/layout/IconVerticalSolidList"/>
    <dgm:cxn modelId="{7AADB956-FF54-4C1D-84E7-06BB13A44FB0}" type="presParOf" srcId="{E5E278E3-48E7-4134-ACA7-E295227E535E}" destId="{CF0C0B1A-194D-4F87-B72A-3B2CB2BA9DFB}" srcOrd="1" destOrd="0" presId="urn:microsoft.com/office/officeart/2018/2/layout/IconVerticalSolidList"/>
    <dgm:cxn modelId="{83144CDD-77A6-49A5-AA23-79CF5F05464F}" type="presParOf" srcId="{E5E278E3-48E7-4134-ACA7-E295227E535E}" destId="{DD8C6F09-92A7-4749-9D49-EF4F8AC8820B}" srcOrd="2" destOrd="0" presId="urn:microsoft.com/office/officeart/2018/2/layout/IconVerticalSolidList"/>
    <dgm:cxn modelId="{9B3E07CC-A6A2-4203-BDD9-F91AE27F9AE5}" type="presParOf" srcId="{E5E278E3-48E7-4134-ACA7-E295227E535E}" destId="{A7DA9277-0C44-4FDF-9EDF-F928C9D41B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D1EFB-D326-4937-A4BE-9E0E115D2D75}">
      <dsp:nvSpPr>
        <dsp:cNvPr id="0" name=""/>
        <dsp:cNvSpPr/>
      </dsp:nvSpPr>
      <dsp:spPr>
        <a:xfrm>
          <a:off x="68125" y="320542"/>
          <a:ext cx="10690539" cy="262004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C6346-C90E-4F15-B6C9-B96E27EBA57A}">
      <dsp:nvSpPr>
        <dsp:cNvPr id="0" name=""/>
        <dsp:cNvSpPr/>
      </dsp:nvSpPr>
      <dsp:spPr>
        <a:xfrm>
          <a:off x="242421" y="1415265"/>
          <a:ext cx="695078" cy="69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D1FD-02F9-4F31-984D-1D6CA07E70E5}">
      <dsp:nvSpPr>
        <dsp:cNvPr id="0" name=""/>
        <dsp:cNvSpPr/>
      </dsp:nvSpPr>
      <dsp:spPr>
        <a:xfrm>
          <a:off x="1265690" y="702161"/>
          <a:ext cx="9558689" cy="169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737" tIns="179737" rIns="179737" bIns="1797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JVM (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Virtual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Machine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) - виртуальная машина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- основная часть исполняющей системы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, так называемой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Runtime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Environment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(JRE). Виртуальная машина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исполняет байт-код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, предварительно созданный из исходного текста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-программы компилятором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Java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(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javac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). JVM обеспечивает </a:t>
          </a:r>
          <a:r>
            <a:rPr lang="ru-RU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платформо</a:t>
          </a:r>
          <a:r>
            <a:rPr lang="ru-RU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-независимый способ выполнения кода. Программисты могут писать код не задумываясь как и где он будет выполняться.</a:t>
          </a:r>
          <a:endParaRPr lang="en-U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265690" y="702161"/>
        <a:ext cx="9558689" cy="1698305"/>
      </dsp:txXfrm>
    </dsp:sp>
    <dsp:sp modelId="{E97FACDB-089F-4853-A452-B56C81E301C9}">
      <dsp:nvSpPr>
        <dsp:cNvPr id="0" name=""/>
        <dsp:cNvSpPr/>
      </dsp:nvSpPr>
      <dsp:spPr>
        <a:xfrm>
          <a:off x="0" y="3317154"/>
          <a:ext cx="11257344" cy="12637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C0B1A-194D-4F87-B72A-3B2CB2BA9DFB}">
      <dsp:nvSpPr>
        <dsp:cNvPr id="0" name=""/>
        <dsp:cNvSpPr/>
      </dsp:nvSpPr>
      <dsp:spPr>
        <a:xfrm>
          <a:off x="382292" y="3665957"/>
          <a:ext cx="695078" cy="69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A9277-0C44-4FDF-9EDF-F928C9D41B10}">
      <dsp:nvSpPr>
        <dsp:cNvPr id="0" name=""/>
        <dsp:cNvSpPr/>
      </dsp:nvSpPr>
      <dsp:spPr>
        <a:xfrm>
          <a:off x="1505928" y="3099892"/>
          <a:ext cx="9558689" cy="169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737" tIns="179737" rIns="179737" bIns="1797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entury Gothic" panose="020B0502020202020204" pitchFamily="34" charset="0"/>
            </a:rPr>
            <a:t>Тот факт, что программа на </a:t>
          </a:r>
          <a:r>
            <a:rPr lang="en-US" sz="1800" kern="1200" dirty="0">
              <a:latin typeface="Century Gothic" panose="020B0502020202020204" pitchFamily="34" charset="0"/>
            </a:rPr>
            <a:t>Java </a:t>
          </a:r>
          <a:r>
            <a:rPr lang="ru-RU" sz="1800" kern="1200" dirty="0">
              <a:latin typeface="Century Gothic" panose="020B0502020202020204" pitchFamily="34" charset="0"/>
            </a:rPr>
            <a:t>выполняется на </a:t>
          </a:r>
          <a:r>
            <a:rPr lang="en-US" sz="1800" kern="1200" dirty="0">
              <a:latin typeface="Century Gothic" panose="020B0502020202020204" pitchFamily="34" charset="0"/>
            </a:rPr>
            <a:t>JVM, </a:t>
          </a:r>
          <a:r>
            <a:rPr lang="ru-RU" sz="1800" kern="1200" dirty="0">
              <a:latin typeface="Century Gothic" panose="020B0502020202020204" pitchFamily="34" charset="0"/>
            </a:rPr>
            <a:t>способствует кроссплатформенности программы, а также повышению её безопасности. </a:t>
          </a:r>
          <a:r>
            <a:rPr lang="en-US" sz="1800" kern="1200" dirty="0">
              <a:latin typeface="Century Gothic" panose="020B0502020202020204" pitchFamily="34" charset="0"/>
            </a:rPr>
            <a:t>JVM </a:t>
          </a:r>
          <a:r>
            <a:rPr lang="ru-RU" sz="1800" kern="1200" dirty="0">
              <a:latin typeface="Century Gothic" panose="020B0502020202020204" pitchFamily="34" charset="0"/>
            </a:rPr>
            <a:t>управляет выполнением программы и создает ограниченную исполняющую среду для программы.</a:t>
          </a:r>
          <a:endParaRPr lang="en-US" sz="1800" kern="1200" dirty="0">
            <a:latin typeface="Century Gothic" panose="020B0502020202020204" pitchFamily="34" charset="0"/>
          </a:endParaRPr>
        </a:p>
      </dsp:txBody>
      <dsp:txXfrm>
        <a:off x="1505928" y="3099892"/>
        <a:ext cx="9558689" cy="169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0B762-8C54-8546-8A34-BBBD1231A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E16A9-E412-3E44-99DC-056BBBEF2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8E45C1-DA56-8A48-9F2E-DD417C30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783AC7-0473-F04E-A6F9-6BE2F044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DAE18-A633-3A4D-B185-4B144EAD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16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A580E-D384-914A-9957-EE66CB27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43FDF3-774A-3B4B-ADB2-6B21899A3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EB038-8950-B44B-893C-D541CD84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2F4A26-128F-6145-AC49-11A8923C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D2D5D-83D3-F34B-A34C-BEA18EAF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9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2DF29C-E164-7A40-BD6D-6464F07CA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890467-C2E2-404B-97CE-78648DDA9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BB3D6-DF7E-6147-AE0A-97B8DF3F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7FD09-09CA-654A-8335-8F0BDD30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2BC95-D72C-8D4B-99E6-620EBB11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9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ADA55-9D5F-6040-8861-123569AD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29033-755A-7341-B406-5905BED5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12F5B-616F-CB42-AFFD-3ADDB7BD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54C4B-A82E-2243-8347-9A0168F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A1792-1567-5545-8819-6766C761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5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6CDA1-5DD0-8E4B-8B56-01CC6271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8A478-C6E7-8346-865D-0335D684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1B963C-3C9B-1047-B5EE-30126DB8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4F7EA-57FF-3F4C-A2B7-E8846C0F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8C1F2-A623-B640-A7E4-C9CA565F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2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56311-FC4A-1741-B162-09FBB424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5AC9B-E7F1-C645-BDDA-255C935B9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74D8E7-1863-FE43-B8C7-C83418BB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EE52C6-8C81-6D44-B30A-DF3643DF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6B52C6-21D9-5F40-848F-E44991BC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98F3C-70FB-0548-9849-5E6528AA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68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4E18E-C56D-9B4A-B59B-85F651CB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94805-75B9-6141-9D12-48D8BD29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625802-E9A2-934C-A697-E72CD775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269413-02ED-C44B-A7E0-C181C536C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09C664-1428-6D42-B46E-3756247FD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7C61A6-C323-8E42-92A7-B01B8CB3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C8C045-894A-6E49-8EEF-9C4B5C2E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D9C68C-5B1B-E243-A36F-7D9EA53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7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D8A3A-7E01-8D41-B9C6-3E5414A7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C64758-68E7-F149-AE8D-68BB873D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795A30-2587-8247-95DD-9B77F829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474952-7881-8E46-BDA1-D578330B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53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2EA3E6-702B-FA47-8CEB-3A9962E3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FF0FE-A155-E249-945E-6F5238AD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E8F38-7A32-D847-8DC5-61374CBF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9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2591E-75C8-CB48-AA91-14833555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B53C6-EDB7-9D49-9BBD-852FE21E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61518F-94CE-EF40-9D7E-FF93B4B52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4B715C-2B21-EB49-A82A-C255715A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FC2E8-D351-184D-821B-6F9396E8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70FA0-3651-F248-B1DC-5C7B9D73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72864-C02D-7A47-BE98-2621C0BD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8EC946-C7BE-D546-B80F-68396E04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0FBCDB-FC4B-1448-BB3B-573FD11D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E3B7EA-A7AA-5049-A85B-B7F2E91F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87F956-807C-2442-BA1D-74C1D253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5F90-B51F-B64E-9BA6-FA0EE3AB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3B28-B733-C94B-8722-A79AE5CE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7B2D28-8863-4843-AC80-60DBF3ED3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8C38B-F464-B743-9238-569AD6632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722C-81FD-4186-B3FF-FB09AD3E006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BE603-B3B7-5B44-B126-A32806C19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A30B22-C1FD-2B4C-BD2D-1484DAE4F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DE16-F5A3-49A5-B2A6-8F45183B9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6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167CC-048F-490F-AEFE-EE84EC1E4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solidFill>
                  <a:schemeClr val="tx2"/>
                </a:solidFill>
                <a:latin typeface="Century Gothic" panose="020B0502020202020204" pitchFamily="34" charset="0"/>
              </a:rPr>
              <a:t>Современные технологии программирования. </a:t>
            </a:r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</a:rPr>
              <a:t>Java. </a:t>
            </a:r>
            <a:r>
              <a:rPr lang="ru-RU" sz="4000" dirty="0">
                <a:solidFill>
                  <a:schemeClr val="tx2"/>
                </a:solidFill>
                <a:latin typeface="Century Gothic" panose="020B0502020202020204" pitchFamily="34" charset="0"/>
              </a:rPr>
              <a:t>Основы </a:t>
            </a:r>
            <a:br>
              <a:rPr lang="ru-RU" sz="4000" dirty="0">
                <a:solidFill>
                  <a:schemeClr val="tx2"/>
                </a:solidFill>
              </a:rPr>
            </a:br>
            <a:endParaRPr lang="ru-RU" sz="40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0D0563-5A1A-4C85-813D-DB7C8C1D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2"/>
                </a:solidFill>
                <a:latin typeface="Century Gothic" panose="020B0502020202020204" pitchFamily="34" charset="0"/>
              </a:rPr>
              <a:t>Милованов</a:t>
            </a:r>
            <a:r>
              <a:rPr lang="ru-RU" dirty="0">
                <a:solidFill>
                  <a:schemeClr val="tx2"/>
                </a:solidFill>
                <a:latin typeface="Century Gothic" panose="020B0502020202020204" pitchFamily="34" charset="0"/>
              </a:rPr>
              <a:t> Даниил Михайлович</a:t>
            </a:r>
            <a:endParaRPr lang="en-US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00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EE7D3-29CD-47DD-889E-3D31AB59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Century Gothic" panose="020B0502020202020204" pitchFamily="34" charset="0"/>
              </a:rPr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FFD51-9AF4-4182-BFE5-E5CDEBCF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85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Примитивные типы данных:</a:t>
            </a:r>
          </a:p>
          <a:p>
            <a:pPr lvl="1"/>
            <a:r>
              <a:rPr lang="ru-RU" dirty="0"/>
              <a:t>Целые числа</a:t>
            </a:r>
            <a:r>
              <a:rPr lang="en-US" dirty="0"/>
              <a:t>: byte, short, int, long</a:t>
            </a:r>
            <a:endParaRPr lang="ru-RU" dirty="0"/>
          </a:p>
          <a:p>
            <a:pPr lvl="1"/>
            <a:r>
              <a:rPr lang="ru-RU" dirty="0"/>
              <a:t>Числа с плавающей точкой: </a:t>
            </a:r>
            <a:r>
              <a:rPr lang="en-US" dirty="0"/>
              <a:t>float, double</a:t>
            </a:r>
          </a:p>
          <a:p>
            <a:pPr lvl="1"/>
            <a:r>
              <a:rPr lang="ru-RU" dirty="0"/>
              <a:t>Символы: </a:t>
            </a:r>
            <a:r>
              <a:rPr lang="en-US" dirty="0"/>
              <a:t>char.</a:t>
            </a:r>
          </a:p>
          <a:p>
            <a:pPr lvl="1"/>
            <a:r>
              <a:rPr lang="ru-RU" dirty="0"/>
              <a:t>Логические значения: </a:t>
            </a:r>
            <a:r>
              <a:rPr lang="en-US" dirty="0"/>
              <a:t>Boolean</a:t>
            </a:r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77D6879-1759-0542-9C95-B21141243ED7}"/>
              </a:ext>
            </a:extLst>
          </p:cNvPr>
          <p:cNvSpPr/>
          <p:nvPr/>
        </p:nvSpPr>
        <p:spPr>
          <a:xfrm>
            <a:off x="9744076" y="4500562"/>
            <a:ext cx="3514725" cy="3000375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BC85161-0223-C441-9CA0-FB4989AD0D44}"/>
              </a:ext>
            </a:extLst>
          </p:cNvPr>
          <p:cNvSpPr/>
          <p:nvPr/>
        </p:nvSpPr>
        <p:spPr>
          <a:xfrm>
            <a:off x="9744076" y="4543425"/>
            <a:ext cx="3514725" cy="3000375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9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73B5A-EF11-497B-BAED-9F7587D2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Числовые типы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103D73D9-D782-4F59-BCAD-BAEB8161D5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6324817"/>
                  </p:ext>
                </p:extLst>
              </p:nvPr>
            </p:nvGraphicFramePr>
            <p:xfrm>
              <a:off x="838200" y="2572158"/>
              <a:ext cx="10515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388993744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4155583118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528534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Наименование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Длина в битах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Диапазон значений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14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до </m:t>
                              </m:r>
                              <m:sSup>
                                <m:sSup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331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От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до </m:t>
                              </m:r>
                              <m:sSup>
                                <m:sSup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118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short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От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до </m:t>
                              </m:r>
                              <m:sSup>
                                <m:sSup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0127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byte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От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до </m:t>
                              </m:r>
                              <m:sSup>
                                <m:sSup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929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103D73D9-D782-4F59-BCAD-BAEB8161D5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6324817"/>
                  </p:ext>
                </p:extLst>
              </p:nvPr>
            </p:nvGraphicFramePr>
            <p:xfrm>
              <a:off x="838200" y="2572158"/>
              <a:ext cx="10515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388993744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4155583118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528534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Наименование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Длина в битах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Диапазон значений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14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08197" r="-69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331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04839" r="-696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118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short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309836" r="-69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127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byte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409836" r="-69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9291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419706-86D7-4F6B-B157-418482E4B26D}"/>
              </a:ext>
            </a:extLst>
          </p:cNvPr>
          <p:cNvSpPr txBox="1"/>
          <p:nvPr/>
        </p:nvSpPr>
        <p:spPr>
          <a:xfrm>
            <a:off x="838200" y="2120175"/>
            <a:ext cx="670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Целые числа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53748-7C50-4182-865E-EDBF50B97CB0}"/>
              </a:ext>
            </a:extLst>
          </p:cNvPr>
          <p:cNvSpPr txBox="1"/>
          <p:nvPr/>
        </p:nvSpPr>
        <p:spPr>
          <a:xfrm>
            <a:off x="838200" y="4426358"/>
            <a:ext cx="283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Числа с плавающей точкой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DFF7F5A0-A9B7-48C9-8BDE-86AE7C60B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17190"/>
              </p:ext>
            </p:extLst>
          </p:nvPr>
        </p:nvGraphicFramePr>
        <p:xfrm>
          <a:off x="838203" y="4960993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899374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555831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853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Длина в битах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Диапазон значений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</a:t>
                      </a:r>
                      <a:r>
                        <a:rPr lang="en-US" dirty="0"/>
                        <a:t> 4.9e-324 </a:t>
                      </a:r>
                      <a:r>
                        <a:rPr lang="ru-RU" dirty="0"/>
                        <a:t>до 1</a:t>
                      </a:r>
                      <a:r>
                        <a:rPr lang="en-US" dirty="0"/>
                        <a:t>.8e+308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3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</a:t>
                      </a:r>
                      <a:r>
                        <a:rPr lang="en-US" dirty="0"/>
                        <a:t> 1.4e-045 </a:t>
                      </a:r>
                      <a:r>
                        <a:rPr lang="ru-RU" dirty="0"/>
                        <a:t>до </a:t>
                      </a:r>
                      <a:r>
                        <a:rPr lang="en-US" dirty="0"/>
                        <a:t>3.4e+038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1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1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77227-2A12-4007-82EE-5BB1787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46" y="207963"/>
            <a:ext cx="10515600" cy="1325563"/>
          </a:xfrm>
        </p:spPr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Символы и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FFCBC-686C-44B8-9E4E-1A5448E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17" y="1300163"/>
            <a:ext cx="10832258" cy="519271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В </a:t>
            </a:r>
            <a:r>
              <a:rPr lang="ru-RU" sz="2400" dirty="0">
                <a:solidFill>
                  <a:schemeClr val="tx1"/>
                </a:solidFill>
              </a:rPr>
              <a:t>качестве значения переменная символьного типа получает одиночный символ, заключенный в одинарные кавычки: </a:t>
            </a:r>
            <a:r>
              <a:rPr lang="ru-RU" sz="2400" dirty="0" err="1">
                <a:solidFill>
                  <a:schemeClr val="tx1"/>
                </a:solidFill>
              </a:rPr>
              <a:t>char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ch</a:t>
            </a:r>
            <a:r>
              <a:rPr lang="ru-RU" sz="2400" dirty="0">
                <a:solidFill>
                  <a:schemeClr val="tx1"/>
                </a:solidFill>
              </a:rPr>
              <a:t>='e';. Кроме того, переменной символьного типа также можно присвоить целочисленное значение от 0 до 65535. В этом случае переменная опять же будет хранить символ, а целочисленное значение будет указывать на номер символа в таблице символов </a:t>
            </a:r>
            <a:r>
              <a:rPr lang="ru-RU" sz="2400" dirty="0" err="1">
                <a:solidFill>
                  <a:schemeClr val="tx1"/>
                </a:solidFill>
              </a:rPr>
              <a:t>Unicode</a:t>
            </a:r>
            <a:r>
              <a:rPr lang="ru-RU" sz="2400" dirty="0">
                <a:solidFill>
                  <a:schemeClr val="tx1"/>
                </a:solidFill>
              </a:rPr>
              <a:t> (UTF-16). Например: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char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</a:rPr>
              <a:t>102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 // символ 'f'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System.out.println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Еще одной формой задания символьных переменных является шестнадцатеричная форма: переменная получает значение в шестнадцатеричной форме, которое следует после символов "\u". Например,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='\u0066'; опять же будет хранить символ 'f'.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Символьные переменные не стоит путать со строковыми, 'a' не идентично "a". Строковые переменные представляют объект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который в отличие от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или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не является примитивным типом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Java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...";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BE031E-07C1-4165-A5A3-0EAE643DE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0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EDFA8-C5B9-476A-87EA-D5B72900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7294FC-13DA-4EE9-90BC-25A382CA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Константы объявляются со словом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ru-RU" dirty="0"/>
              <a:t>в начале. Константам передается значение один раз и больше не изменяется в течение работы программы.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LIMIT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(LIMIT);  // 5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LIMIT=57; // так мы уже не можем написать, так как LIMIT - константа</a:t>
            </a:r>
            <a:endParaRPr kumimoji="0" lang="ru-RU" altLang="ru-RU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dirty="0"/>
              <a:t>Начиная с </a:t>
            </a:r>
            <a:r>
              <a:rPr lang="ru-RU" dirty="0" err="1"/>
              <a:t>Java</a:t>
            </a:r>
            <a:r>
              <a:rPr lang="ru-RU" dirty="0"/>
              <a:t> 10 в язык было добавлено ключевое слово </a:t>
            </a:r>
            <a:r>
              <a:rPr lang="ru-RU" b="1" dirty="0" err="1"/>
              <a:t>var</a:t>
            </a:r>
            <a:r>
              <a:rPr lang="ru-RU" dirty="0"/>
              <a:t>, которое также позволяет определять переменную: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  // 10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/>
            <a:r>
              <a:rPr lang="ru-RU" dirty="0"/>
              <a:t>Слово </a:t>
            </a:r>
            <a:r>
              <a:rPr lang="ru-RU" dirty="0" err="1"/>
              <a:t>var</a:t>
            </a:r>
            <a:r>
              <a:rPr lang="ru-RU" dirty="0"/>
              <a:t> ставится вместо типа данных, а сам тип переменной выводится из того значения, которое ей присваивается. Например, переменной x присваивается число 10, значит, переменная будет представлять тип </a:t>
            </a:r>
            <a:r>
              <a:rPr lang="ru-RU" dirty="0" err="1"/>
              <a:t>int</a:t>
            </a:r>
            <a:r>
              <a:rPr lang="ru-RU" dirty="0"/>
              <a:t>. Но если переменная объявляется с помощью </a:t>
            </a:r>
            <a:r>
              <a:rPr lang="ru-RU" dirty="0" err="1"/>
              <a:t>var</a:t>
            </a:r>
            <a:r>
              <a:rPr lang="ru-RU" dirty="0"/>
              <a:t>, то мы обязательно должны инициализировать ее, то есть предоставить ей начальное значение, иначе мы получим ошибку, как, например, в следующем случае: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      // ! Ошибка, переменная не инициализирована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/>
            <a:endParaRPr lang="ru-RU" dirty="0"/>
          </a:p>
          <a:p>
            <a:pPr lvl="1"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06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E72E0-F5C5-4458-98D3-2EE6BF55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2B9A3-88C4-46EA-A803-B1F4F697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Каждая переменная должна быть объявлена до её использования. </a:t>
            </a:r>
          </a:p>
          <a:p>
            <a:pPr algn="just"/>
            <a:r>
              <a:rPr lang="ru-RU" dirty="0"/>
              <a:t>При объявлении также объявляется тип данных переменной, с которым она останется до конца работы программы</a:t>
            </a:r>
          </a:p>
          <a:p>
            <a:pPr marL="914400" lvl="2" indent="0" algn="just">
              <a:buNone/>
            </a:pPr>
            <a:r>
              <a:rPr lang="en-US" dirty="0"/>
              <a:t>int x; </a:t>
            </a:r>
            <a:endParaRPr lang="ru-RU" dirty="0"/>
          </a:p>
          <a:p>
            <a:pPr marL="914400" lvl="2" indent="0" algn="just">
              <a:buNone/>
            </a:pPr>
            <a:r>
              <a:rPr lang="en-US" dirty="0"/>
              <a:t>double f = 0.33; </a:t>
            </a:r>
            <a:endParaRPr lang="ru-RU" dirty="0"/>
          </a:p>
          <a:p>
            <a:pPr marL="914400" lvl="2" indent="0" algn="just">
              <a:buNone/>
            </a:pPr>
            <a:r>
              <a:rPr lang="en-US" dirty="0"/>
              <a:t>char c = ’a’; </a:t>
            </a:r>
            <a:endParaRPr lang="ru-RU" dirty="0"/>
          </a:p>
          <a:p>
            <a:pPr marL="914400" lvl="2" indent="0" algn="just">
              <a:buNone/>
            </a:pPr>
            <a:r>
              <a:rPr lang="en-US" dirty="0"/>
              <a:t>String s = "</a:t>
            </a:r>
            <a:r>
              <a:rPr lang="en-US" dirty="0" err="1"/>
              <a:t>abcd</a:t>
            </a:r>
            <a:r>
              <a:rPr lang="en-US" dirty="0"/>
              <a:t>"; </a:t>
            </a:r>
            <a:endParaRPr lang="ru-RU" dirty="0"/>
          </a:p>
          <a:p>
            <a:pPr marL="914400" lvl="2" indent="0" algn="just">
              <a:buNone/>
            </a:pPr>
            <a:r>
              <a:rPr lang="en-US" dirty="0"/>
              <a:t>x = 55;</a:t>
            </a:r>
            <a:endParaRPr lang="ru-RU" dirty="0"/>
          </a:p>
        </p:txBody>
      </p:sp>
      <p:sp>
        <p:nvSpPr>
          <p:cNvPr id="4" name="Треугольник 3">
            <a:extLst>
              <a:ext uri="{FF2B5EF4-FFF2-40B4-BE49-F238E27FC236}">
                <a16:creationId xmlns:a16="http://schemas.microsoft.com/office/drawing/2014/main" id="{43AF1FCF-C95E-9E4F-9FBC-995C964BD502}"/>
              </a:ext>
            </a:extLst>
          </p:cNvPr>
          <p:cNvSpPr/>
          <p:nvPr/>
        </p:nvSpPr>
        <p:spPr>
          <a:xfrm>
            <a:off x="8870066" y="4253696"/>
            <a:ext cx="3321934" cy="260430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0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70643-7B0C-4516-8D58-77649486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Пример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E60B5-8355-478F-91E5-85C22A7A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8103"/>
            <a:ext cx="9756886" cy="37816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Home {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a;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b;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914400" lvl="2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"1"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pi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 {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914400" lvl="2" indent="0">
              <a:buNone/>
            </a:pP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0026B3"/>
                </a:solidFill>
                <a:effectLst/>
                <a:latin typeface="Menlo"/>
              </a:rPr>
              <a:t>3.14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/>
              <a:t>Программа работает внутри метода </a:t>
            </a:r>
            <a:r>
              <a:rPr lang="en-US" dirty="0"/>
              <a:t>main. </a:t>
            </a:r>
            <a:r>
              <a:rPr lang="ru-RU" dirty="0"/>
              <a:t>Последовательно вызываются все конструкции. В данном классе метод </a:t>
            </a:r>
            <a:r>
              <a:rPr lang="en-US" dirty="0"/>
              <a:t>pi </a:t>
            </a:r>
            <a:r>
              <a:rPr lang="ru-RU" dirty="0"/>
              <a:t>не отрабатывает ни разу.</a:t>
            </a:r>
          </a:p>
        </p:txBody>
      </p:sp>
    </p:spTree>
    <p:extLst>
      <p:ext uri="{BB962C8B-B14F-4D97-AF65-F5344CB8AC3E}">
        <p14:creationId xmlns:p14="http://schemas.microsoft.com/office/powerpoint/2010/main" val="32518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03DE7-D126-4E45-91B3-E00937DE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Вывод на экран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226E1-17AF-4BDA-82E7-4BC4C6D9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System.out.print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 – 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выводит текст на экран. Следующий вывод на экран текста будет начинаться с новой строки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– выводит текст на экран. Следующий вывод текста на экран будет на той же строке.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System – </a:t>
            </a:r>
            <a:r>
              <a:rPr lang="ru-RU" dirty="0">
                <a:solidFill>
                  <a:srgbClr val="000000"/>
                </a:solidFill>
                <a:latin typeface="Menlo"/>
              </a:rPr>
              <a:t>класс, для взаимодействия с операционной системой. Вывод на печать в консоль также является одним из вариантов взаимодействия.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Out – </a:t>
            </a:r>
            <a:r>
              <a:rPr lang="ru-RU" dirty="0">
                <a:solidFill>
                  <a:srgbClr val="000000"/>
                </a:solidFill>
                <a:latin typeface="Menlo"/>
              </a:rPr>
              <a:t>ссылка на поток вывода информации на консоль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/print – </a:t>
            </a:r>
            <a:r>
              <a:rPr lang="ru-RU" dirty="0">
                <a:solidFill>
                  <a:srgbClr val="000000"/>
                </a:solidFill>
                <a:latin typeface="Menlo"/>
              </a:rPr>
              <a:t>метод, для вывода информации на консоль</a:t>
            </a:r>
          </a:p>
          <a:p>
            <a:pPr algn="just"/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55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B41AC-DA00-4909-8FC7-81E11C6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Вывод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ru-RU" b="1" dirty="0">
                <a:latin typeface="Century Gothic" panose="020B0502020202020204" pitchFamily="34" charset="0"/>
              </a:rPr>
              <a:t>на экран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BA53E-C87C-497F-A8AE-D32F1810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Program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main(String[]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x=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y=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x +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"; y="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y);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Консольный вывод программы: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x=5; y=6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211F2D-98DA-4268-B22D-02EBA448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4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3C2DB-6891-4A5C-9070-B1E1BB4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Арифметические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254B6-6AF6-4903-A356-BE321958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Большинство операций в </a:t>
            </a:r>
            <a:r>
              <a:rPr lang="ru-RU" dirty="0" err="1"/>
              <a:t>Java</a:t>
            </a:r>
            <a:r>
              <a:rPr lang="ru-RU" dirty="0"/>
              <a:t> аналогичны тем, которые применяются в других си-подобных языках. Есть унарные операции (выполняются над одним операндом), бинарные - над двумя операндами, а также тернарные - выполняются над тремя операндами. Операндом является переменная или значение (например, число), участвующее в операции. Рассмотрим все виды операций.</a:t>
            </a:r>
            <a:r>
              <a:rPr lang="en-US" dirty="0"/>
              <a:t> </a:t>
            </a:r>
            <a:r>
              <a:rPr lang="ru-RU" dirty="0"/>
              <a:t>В арифметических операциях участвуют числа. В </a:t>
            </a:r>
            <a:r>
              <a:rPr lang="ru-RU" dirty="0" err="1"/>
              <a:t>Java</a:t>
            </a:r>
            <a:r>
              <a:rPr lang="ru-RU" dirty="0"/>
              <a:t> есть бинарные арифметические операции (производятся над двумя операндами) и унарные (выполняются над одним операндом). К бинарным операциям относят следующие: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lvl="1"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50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3C2DB-6891-4A5C-9070-B1E1BB4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Арифметические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254B6-6AF6-4903-A356-BE321958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Сложение</a:t>
            </a:r>
          </a:p>
          <a:p>
            <a:pPr marL="914400" lvl="2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a + b;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17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b;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Вычитание</a:t>
            </a:r>
          </a:p>
          <a:p>
            <a:pPr marL="914400" lvl="2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a - b;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a;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-6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68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97904-474C-4462-91F8-9A471CC1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ru-RU" sz="6600" b="1" dirty="0"/>
              <a:t>Что такое ЯП </a:t>
            </a:r>
            <a:r>
              <a:rPr lang="en-US" sz="6600" b="1" dirty="0"/>
              <a:t>Java?</a:t>
            </a:r>
            <a:endParaRPr lang="ru-RU" sz="6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F81C4-22FE-413B-8CF7-819BE3BC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6003281" cy="3560260"/>
          </a:xfrm>
        </p:spPr>
        <p:txBody>
          <a:bodyPr anchor="ctr">
            <a:normAutofit fontScale="92500"/>
          </a:bodyPr>
          <a:lstStyle/>
          <a:p>
            <a:r>
              <a:rPr lang="ru-RU" sz="2400" dirty="0" err="1">
                <a:latin typeface="Century Gothic" panose="020B0502020202020204" pitchFamily="34" charset="0"/>
              </a:rPr>
              <a:t>Java</a:t>
            </a:r>
            <a:r>
              <a:rPr lang="ru-RU" sz="2400" dirty="0">
                <a:latin typeface="Century Gothic" panose="020B0502020202020204" pitchFamily="34" charset="0"/>
              </a:rPr>
              <a:t>— строго типизированный объектно-ориентированный язык программирования общего назначения. </a:t>
            </a:r>
          </a:p>
          <a:p>
            <a:endParaRPr lang="ru-RU" sz="2400" dirty="0">
              <a:latin typeface="Century Gothic" panose="020B0502020202020204" pitchFamily="34" charset="0"/>
            </a:endParaRPr>
          </a:p>
          <a:p>
            <a:r>
              <a:rPr lang="ru-RU" sz="2400" dirty="0">
                <a:latin typeface="Century Gothic" panose="020B0502020202020204" pitchFamily="34" charset="0"/>
              </a:rPr>
              <a:t>Разработка ведётся сообществом, организованным через </a:t>
            </a:r>
            <a:r>
              <a:rPr lang="ru-RU" sz="2400" dirty="0" err="1">
                <a:latin typeface="Century Gothic" panose="020B0502020202020204" pitchFamily="34" charset="0"/>
              </a:rPr>
              <a:t>Java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Community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Process</a:t>
            </a:r>
            <a:r>
              <a:rPr lang="ru-RU" sz="2400" dirty="0">
                <a:latin typeface="Century Gothic" panose="020B0502020202020204" pitchFamily="34" charset="0"/>
              </a:rPr>
              <a:t>, язык и основные реализующие его технологии распространяются по лицензии GPL. </a:t>
            </a:r>
          </a:p>
        </p:txBody>
      </p:sp>
    </p:spTree>
    <p:extLst>
      <p:ext uri="{BB962C8B-B14F-4D97-AF65-F5344CB8AC3E}">
        <p14:creationId xmlns:p14="http://schemas.microsoft.com/office/powerpoint/2010/main" val="12288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3C2DB-6891-4A5C-9070-B1E1BB4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Арифметические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254B6-6AF6-4903-A356-BE321958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29"/>
            <a:ext cx="10515600" cy="40233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200" dirty="0"/>
              <a:t>Умножение</a:t>
            </a: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a * b;  </a:t>
            </a:r>
            <a:r>
              <a:rPr lang="en-US" sz="2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70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= b *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sz="2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35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Деление</a:t>
            </a: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a / b;  </a:t>
            </a:r>
            <a:r>
              <a:rPr lang="en-US" sz="2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22.5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sz="2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5.0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80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3C2DB-6891-4A5C-9070-B1E1BB4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Арифметические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254B6-6AF6-4903-A356-BE321958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320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3200" dirty="0"/>
              <a:t>При делении стоит учитывать, что если в операции участвуют два целых числа, то результат деления будет округляться до целого числа, даже если результат присваивается переменной </a:t>
            </a:r>
            <a:r>
              <a:rPr lang="ru-RU" sz="3200" dirty="0" err="1"/>
              <a:t>float</a:t>
            </a:r>
            <a:r>
              <a:rPr lang="ru-RU" sz="3200" dirty="0"/>
              <a:t> или </a:t>
            </a:r>
            <a:r>
              <a:rPr lang="ru-RU" sz="3200" dirty="0" err="1"/>
              <a:t>double</a:t>
            </a:r>
            <a:r>
              <a:rPr lang="ru-RU" sz="3200" dirty="0"/>
              <a:t>:</a:t>
            </a: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sz="2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2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sz="2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(k);  </a:t>
            </a:r>
            <a:endParaRPr lang="ru-RU" sz="2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3200" dirty="0"/>
              <a:t>Чтобы результат представлял число с плавающей точкой, один из операндов также должен представлять число с плавающей точкой:</a:t>
            </a:r>
          </a:p>
          <a:p>
            <a:pPr marL="457200" lvl="1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sz="2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2.5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sz="2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(k);</a:t>
            </a:r>
            <a:endParaRPr lang="ru-RU" sz="2600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21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3C2DB-6891-4A5C-9070-B1E1BB4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Арифметические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254B6-6AF6-4903-A356-BE321958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5485"/>
            <a:ext cx="10515600" cy="3651477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Остаток от деления</a:t>
            </a: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a % b;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2 (22 - 4*5 = 2)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lvl="2" algn="just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91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3C2DB-6891-4A5C-9070-B1E1BB4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Арифметические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254B6-6AF6-4903-A356-BE321958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9691"/>
            <a:ext cx="10515600" cy="37472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 (префиксный инкремент) - Предполагает увеличение переменной на единицу, например, z=++y (вначале значение переменной y увеличивается на 1, а затем ее значение присваивается переменной z) </a:t>
            </a: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++a;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 (постфиксный инкремент) - Также представляет увеличение переменной на единицу, например, z=y++ (вначале значение переменной y присваивается переменной z, а потом значение переменной y увеличивается на 1) </a:t>
            </a: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a++;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lvl="2" algn="just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17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3C2DB-6891-4A5C-9070-B1E1BB4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Арифметические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254B6-6AF6-4903-A356-BE321958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28"/>
            <a:ext cx="10515600" cy="374727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-- (префиксный инкремент) - Предполагает уменьшение переменной на единицу, например, z=--y (вначале значение переменной y уменьшается на 1, а затем ее значение присваивается переменной z) </a:t>
            </a: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-- (постфиксный инкремент) - Также представляет уменьшение переменной на единицу, например, z=y-- (вначале значение переменной y присваивается переменной z, а потом значение переменной y уменьшение на 1) </a:t>
            </a: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a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lvl="2" algn="just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486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2B8E-E727-4757-8424-8FC92835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036"/>
            <a:ext cx="10515600" cy="645069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Century Gothic" panose="020B0502020202020204" pitchFamily="34" charset="0"/>
              </a:rPr>
              <a:t>Операции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62EF7-B877-4394-95E6-EDAED551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96614"/>
            <a:ext cx="11515725" cy="436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=    		Просто приравнивает одно значение другому: c=b;</a:t>
            </a:r>
          </a:p>
          <a:p>
            <a:pPr marL="0" indent="0">
              <a:buNone/>
            </a:pPr>
            <a:r>
              <a:rPr lang="ru-RU" sz="2600" dirty="0"/>
              <a:t>+=   		c+=b; (переменной c присваивается результат сложения c и b)</a:t>
            </a:r>
          </a:p>
          <a:p>
            <a:pPr marL="0" indent="0">
              <a:buNone/>
            </a:pPr>
            <a:r>
              <a:rPr lang="ru-RU" sz="2600" dirty="0"/>
              <a:t>-=    		c-=b; (переменной c присваивается результат вычитания b из c)</a:t>
            </a:r>
          </a:p>
          <a:p>
            <a:pPr marL="0" indent="0">
              <a:buNone/>
            </a:pPr>
            <a:r>
              <a:rPr lang="ru-RU" sz="2600" dirty="0"/>
              <a:t>*=    		c*=b; (переменной c присваивается результат произведения c и b)</a:t>
            </a:r>
          </a:p>
          <a:p>
            <a:pPr marL="0" indent="0">
              <a:buNone/>
            </a:pPr>
            <a:r>
              <a:rPr lang="ru-RU" sz="2600" dirty="0"/>
              <a:t>/=		c/=b; (переменной c присваивается результат деления c на b)</a:t>
            </a:r>
          </a:p>
          <a:p>
            <a:pPr marL="0" indent="0">
              <a:buNone/>
            </a:pPr>
            <a:r>
              <a:rPr lang="ru-RU" sz="2600" dirty="0"/>
              <a:t>%= 		c%=b; (переменной c присваивается остаток от деления c на b)</a:t>
            </a:r>
          </a:p>
        </p:txBody>
      </p:sp>
    </p:spTree>
    <p:extLst>
      <p:ext uri="{BB962C8B-B14F-4D97-AF65-F5344CB8AC3E}">
        <p14:creationId xmlns:p14="http://schemas.microsoft.com/office/powerpoint/2010/main" val="2109894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531E3-D8D7-4BA5-A257-69357D08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50923-B1C5-4AC3-A699-956F1B5E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AutoNum type="arabicParenR"/>
            </a:pPr>
            <a:r>
              <a:rPr lang="ru-RU" sz="1600" dirty="0"/>
              <a:t>Выведите на экран текст </a:t>
            </a:r>
            <a:r>
              <a:rPr lang="en-US" sz="1600" dirty="0"/>
              <a:t>Hello World</a:t>
            </a:r>
          </a:p>
          <a:p>
            <a:pPr marL="514350" indent="-514350" algn="just">
              <a:buAutoNum type="arabicParenR"/>
            </a:pPr>
            <a:r>
              <a:rPr lang="ru-RU" sz="1600" dirty="0"/>
              <a:t>Создайте переменную, присвойте ей целочисленное значение. Выведите значение на экран</a:t>
            </a:r>
          </a:p>
          <a:p>
            <a:pPr marL="514350" indent="-514350" algn="just">
              <a:buAutoNum type="arabicParenR"/>
            </a:pPr>
            <a:r>
              <a:rPr lang="ru-RU" sz="1600" dirty="0"/>
              <a:t>Создайте переменную, увеличьте её на единицу несколькими способами и выведите значение на экран.</a:t>
            </a:r>
          </a:p>
          <a:p>
            <a:pPr marL="514350" indent="-514350" algn="just">
              <a:buAutoNum type="arabicParenR"/>
            </a:pPr>
            <a:r>
              <a:rPr lang="ru-RU" sz="1600" dirty="0"/>
              <a:t>Даны две переменные. Поменяйте значения переменных друг с другом двумя способами</a:t>
            </a:r>
          </a:p>
          <a:p>
            <a:pPr marL="514350" indent="-514350" algn="just">
              <a:buAutoNum type="arabicParenR"/>
            </a:pPr>
            <a:r>
              <a:rPr lang="ru-RU" sz="1600" dirty="0"/>
              <a:t>Дано два числа a и b. Найдите гипотенузу треугольника с заданными катетами.</a:t>
            </a:r>
            <a:endParaRPr lang="en-US" sz="1600" dirty="0"/>
          </a:p>
          <a:p>
            <a:pPr marL="514350" indent="-514350" algn="just">
              <a:buAutoNum type="arabicParenR"/>
            </a:pPr>
            <a:r>
              <a:rPr lang="ru-RU" sz="1600" dirty="0"/>
              <a:t>Дано натуральное число. Выведите его последнюю цифру.</a:t>
            </a:r>
            <a:endParaRPr lang="en-US" sz="1600" dirty="0"/>
          </a:p>
          <a:p>
            <a:pPr marL="514350" indent="-514350" algn="just">
              <a:buAutoNum type="arabicParenR"/>
            </a:pPr>
            <a:r>
              <a:rPr lang="ru-RU" sz="1600" dirty="0"/>
              <a:t>Дано неотрицательное целое число. Найдите число десятков в его десятичной записи (то есть вторую справа цифру его десятичной записи).</a:t>
            </a:r>
            <a:endParaRPr lang="en-US" sz="1600" dirty="0"/>
          </a:p>
          <a:p>
            <a:pPr marL="514350" indent="-514350" algn="just">
              <a:buAutoNum type="arabicParenR"/>
            </a:pPr>
            <a:r>
              <a:rPr lang="ru-RU" sz="1600" dirty="0"/>
              <a:t>Дано двузначное число. Найдите число десятков в нем.</a:t>
            </a:r>
          </a:p>
          <a:p>
            <a:pPr marL="514350" indent="-514350" algn="just">
              <a:buAutoNum type="arabicParenR"/>
            </a:pPr>
            <a:r>
              <a:rPr lang="ru-RU" sz="1600" dirty="0"/>
              <a:t>Реализуйте метод, который получает целое число на вход и возвращает разницу между данным числом и 21. Выведите значение на экран с различными целыми числами</a:t>
            </a:r>
          </a:p>
          <a:p>
            <a:pPr marL="514350" indent="-514350" algn="just">
              <a:buAutoNum type="arabicParenR"/>
            </a:pPr>
            <a:r>
              <a:rPr lang="ru-RU" sz="1600" dirty="0"/>
              <a:t>Реализуйте метод, в который передается две целочисленные переменные и возвращает их среднее арифметическое</a:t>
            </a:r>
          </a:p>
          <a:p>
            <a:pPr marL="514350" indent="-514350" algn="just">
              <a:buAutoNum type="arabicParenR"/>
            </a:pPr>
            <a:r>
              <a:rPr lang="ru-RU" sz="1600" dirty="0"/>
              <a:t>Реализуйте метод, в который передается две целочисленные переменные и возвращает их среднее геометрическое</a:t>
            </a:r>
          </a:p>
          <a:p>
            <a:pPr marL="514350" indent="-514350" algn="just">
              <a:buAutoNum type="arabicParenR"/>
            </a:pPr>
            <a:r>
              <a:rPr lang="ru-RU" sz="1600" dirty="0"/>
              <a:t>Реализуйте метод, в который передается 4 числа с плавающей точкой. Первые два числа – координаты </a:t>
            </a:r>
            <a:r>
              <a:rPr lang="en-US" sz="1600" dirty="0"/>
              <a:t>x, y </a:t>
            </a:r>
            <a:r>
              <a:rPr lang="ru-RU" sz="1600" dirty="0"/>
              <a:t>первой точки. Вторые два числа – координаты </a:t>
            </a:r>
            <a:r>
              <a:rPr lang="en-US" sz="1600" dirty="0" err="1"/>
              <a:t>x,y</a:t>
            </a:r>
            <a:r>
              <a:rPr lang="en-US" sz="1600" dirty="0"/>
              <a:t> </a:t>
            </a:r>
            <a:r>
              <a:rPr lang="ru-RU" sz="1600" dirty="0"/>
              <a:t>второй точки. Найти расстояние между двумя точками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12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DB9CA-9C44-4468-8037-48C5DA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Компилятор и интерпретатор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2678E-E28D-498D-8E64-D9FEEFF1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entury Gothic" panose="020B0502020202020204" pitchFamily="34" charset="0"/>
              </a:rPr>
              <a:t>Java – </a:t>
            </a:r>
            <a:r>
              <a:rPr lang="ru-RU" i="1" dirty="0">
                <a:latin typeface="Century Gothic" panose="020B0502020202020204" pitchFamily="34" charset="0"/>
              </a:rPr>
              <a:t>компилируемый</a:t>
            </a:r>
            <a:r>
              <a:rPr lang="ru-RU" dirty="0">
                <a:latin typeface="Century Gothic" panose="020B0502020202020204" pitchFamily="34" charset="0"/>
              </a:rPr>
              <a:t> язык программирования. </a:t>
            </a:r>
          </a:p>
          <a:p>
            <a:pPr marL="457200" lvl="1" indent="0" algn="just">
              <a:buNone/>
            </a:pPr>
            <a:endParaRPr lang="ru-RU" dirty="0">
              <a:latin typeface="Century Gothic" panose="020B0502020202020204" pitchFamily="34" charset="0"/>
            </a:endParaRPr>
          </a:p>
          <a:p>
            <a:pPr marL="457200" lvl="1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Компилятор выдает не исполняемый, а специализированный байт-код – набор инструкций, предназначенный для выполнения в виртуальной машине </a:t>
            </a:r>
            <a:r>
              <a:rPr lang="en-US" dirty="0">
                <a:latin typeface="Century Gothic" panose="020B0502020202020204" pitchFamily="34" charset="0"/>
              </a:rPr>
              <a:t>Java (JVM). </a:t>
            </a:r>
            <a:endParaRPr lang="ru-RU" dirty="0">
              <a:latin typeface="Century Gothic" panose="020B0502020202020204" pitchFamily="34" charset="0"/>
            </a:endParaRPr>
          </a:p>
          <a:p>
            <a:pPr marL="457200" lvl="1" indent="0" algn="just">
              <a:buNone/>
            </a:pPr>
            <a:endParaRPr lang="ru-RU" dirty="0">
              <a:latin typeface="Century Gothic" panose="020B0502020202020204" pitchFamily="34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Century Gothic" panose="020B0502020202020204" pitchFamily="34" charset="0"/>
              </a:rPr>
              <a:t>JVM </a:t>
            </a:r>
            <a:r>
              <a:rPr lang="ru-RU" dirty="0">
                <a:latin typeface="Century Gothic" panose="020B0502020202020204" pitchFamily="34" charset="0"/>
              </a:rPr>
              <a:t>является интерпретатором набора байт-кода. Это делает ПО, написанное на ЯП </a:t>
            </a:r>
            <a:r>
              <a:rPr lang="en-US" dirty="0">
                <a:latin typeface="Century Gothic" panose="020B0502020202020204" pitchFamily="34" charset="0"/>
              </a:rPr>
              <a:t>Java</a:t>
            </a:r>
            <a:r>
              <a:rPr lang="ru-RU" dirty="0">
                <a:latin typeface="Century Gothic" panose="020B0502020202020204" pitchFamily="34" charset="0"/>
              </a:rPr>
              <a:t>,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машинонезависимым</a:t>
            </a:r>
            <a:r>
              <a:rPr lang="ru-RU" dirty="0">
                <a:latin typeface="Century Gothic" panose="020B0502020202020204" pitchFamily="34" charset="0"/>
              </a:rPr>
              <a:t>. Одна и та же программа будет выполняться на разных платформах, машинах, операционных системах. Достаточно только развернуть </a:t>
            </a:r>
            <a:r>
              <a:rPr lang="en-US" dirty="0">
                <a:latin typeface="Century Gothic" panose="020B0502020202020204" pitchFamily="34" charset="0"/>
              </a:rPr>
              <a:t>JVM </a:t>
            </a:r>
            <a:r>
              <a:rPr lang="ru-RU" dirty="0">
                <a:latin typeface="Century Gothic" panose="020B0502020202020204" pitchFamily="34" charset="0"/>
              </a:rPr>
              <a:t>на необходимое устройство.</a:t>
            </a:r>
          </a:p>
          <a:p>
            <a:pPr lvl="1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2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860B6-D9FC-43E7-8EEB-D58C5665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Century Gothic" panose="020B0502020202020204" pitchFamily="34" charset="0"/>
              </a:rPr>
              <a:t>Компилятор и интерпретатор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06C09-BC3D-4CBC-8C95-E8A07747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99" y="1761957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Изначально </a:t>
            </a:r>
            <a:r>
              <a:rPr lang="en-US" dirty="0">
                <a:latin typeface="Century Gothic" panose="020B0502020202020204" pitchFamily="34" charset="0"/>
              </a:rPr>
              <a:t>Java </a:t>
            </a:r>
            <a:r>
              <a:rPr lang="ru-RU" dirty="0">
                <a:latin typeface="Century Gothic" panose="020B0502020202020204" pitchFamily="34" charset="0"/>
              </a:rPr>
              <a:t>был задуман как интерпретируемый язык. Но ничто не мешает оперативно выполнять компиляцию байт кода в </a:t>
            </a:r>
            <a:r>
              <a:rPr lang="ru-RU" dirty="0" err="1">
                <a:latin typeface="Century Gothic" panose="020B0502020202020204" pitchFamily="34" charset="0"/>
              </a:rPr>
              <a:t>машинозависимый</a:t>
            </a:r>
            <a:r>
              <a:rPr lang="ru-RU" dirty="0">
                <a:latin typeface="Century Gothic" panose="020B0502020202020204" pitchFamily="34" charset="0"/>
              </a:rPr>
              <a:t> код. Поэтому появился </a:t>
            </a:r>
            <a:r>
              <a:rPr lang="en-US" dirty="0">
                <a:latin typeface="Century Gothic" panose="020B0502020202020204" pitchFamily="34" charset="0"/>
              </a:rPr>
              <a:t>JIT-</a:t>
            </a:r>
            <a:r>
              <a:rPr lang="ru-RU" dirty="0">
                <a:latin typeface="Century Gothic" panose="020B0502020202020204" pitchFamily="34" charset="0"/>
              </a:rPr>
              <a:t>компилятор (</a:t>
            </a:r>
            <a:r>
              <a:rPr lang="en-US" dirty="0">
                <a:latin typeface="Century Gothic" panose="020B0502020202020204" pitchFamily="34" charset="0"/>
              </a:rPr>
              <a:t>Just-in-time). JIT </a:t>
            </a:r>
            <a:r>
              <a:rPr lang="ru-RU" dirty="0">
                <a:latin typeface="Century Gothic" panose="020B0502020202020204" pitchFamily="34" charset="0"/>
              </a:rPr>
              <a:t>компилирует избранные фрагменты байт-кода в исполняемый код по частям, в реальном времени или по требованию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Century Gothic" panose="020B0502020202020204" pitchFamily="34" charset="0"/>
              </a:rPr>
              <a:t>! Одновременная компиляция </a:t>
            </a:r>
            <a:r>
              <a:rPr lang="en-US" sz="2000" dirty="0">
                <a:latin typeface="Century Gothic" panose="020B0502020202020204" pitchFamily="34" charset="0"/>
              </a:rPr>
              <a:t>Java </a:t>
            </a:r>
            <a:r>
              <a:rPr lang="ru-RU" sz="2000" dirty="0">
                <a:latin typeface="Century Gothic" panose="020B0502020202020204" pitchFamily="34" charset="0"/>
              </a:rPr>
              <a:t>всей программы нецелесообразна. </a:t>
            </a:r>
            <a:r>
              <a:rPr lang="en-US" sz="2000" dirty="0">
                <a:latin typeface="Century Gothic" panose="020B0502020202020204" pitchFamily="34" charset="0"/>
              </a:rPr>
              <a:t>JIT </a:t>
            </a:r>
            <a:r>
              <a:rPr lang="ru-RU" sz="2000" dirty="0">
                <a:latin typeface="Century Gothic" panose="020B0502020202020204" pitchFamily="34" charset="0"/>
              </a:rPr>
              <a:t>и </a:t>
            </a:r>
            <a:r>
              <a:rPr lang="en-US" sz="2000" dirty="0">
                <a:latin typeface="Century Gothic" panose="020B0502020202020204" pitchFamily="34" charset="0"/>
              </a:rPr>
              <a:t>JVM </a:t>
            </a:r>
            <a:r>
              <a:rPr lang="ru-RU" sz="2000" dirty="0">
                <a:latin typeface="Century Gothic" panose="020B0502020202020204" pitchFamily="34" charset="0"/>
              </a:rPr>
              <a:t>сами решают, какие куски программы в данный момент времени необходимо скомпилировать, а какие оставить интерпретатору. К тому же, </a:t>
            </a:r>
            <a:r>
              <a:rPr lang="en-US" sz="2000" dirty="0">
                <a:latin typeface="Century Gothic" panose="020B0502020202020204" pitchFamily="34" charset="0"/>
              </a:rPr>
              <a:t>Java </a:t>
            </a:r>
            <a:r>
              <a:rPr lang="ru-RU" sz="2000" dirty="0">
                <a:latin typeface="Century Gothic" panose="020B0502020202020204" pitchFamily="34" charset="0"/>
              </a:rPr>
              <a:t>выполняет проверки связанные с безопасностью (и некоторый другие) только во время выполнения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7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E0544-7EBB-44AC-B99A-1902C3CF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JVM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5FBF170-B693-4206-9A03-9D2B26EF1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199661"/>
              </p:ext>
            </p:extLst>
          </p:nvPr>
        </p:nvGraphicFramePr>
        <p:xfrm>
          <a:off x="595131" y="1690427"/>
          <a:ext cx="11257344" cy="5532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09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F8F90-5070-4C60-8208-6C2A283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95" y="1230747"/>
            <a:ext cx="3757611" cy="4480726"/>
          </a:xfrm>
        </p:spPr>
        <p:txBody>
          <a:bodyPr>
            <a:normAutofit/>
          </a:bodyPr>
          <a:lstStyle/>
          <a:p>
            <a:pPr algn="r"/>
            <a:r>
              <a:rPr lang="ru-RU" sz="4100" dirty="0">
                <a:latin typeface="Century Gothic" panose="020B0502020202020204" pitchFamily="34" charset="0"/>
              </a:rPr>
              <a:t>Статическая компиляция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3DC9E-8086-4A0C-A4F0-CD673F58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614" y="1647086"/>
            <a:ext cx="5913685" cy="3560260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Начиная с</a:t>
            </a:r>
            <a:r>
              <a:rPr lang="en-US" sz="2400" dirty="0"/>
              <a:t> JDK 9 </a:t>
            </a:r>
            <a:r>
              <a:rPr lang="ru-RU" sz="2400" dirty="0"/>
              <a:t>у </a:t>
            </a:r>
            <a:r>
              <a:rPr lang="en-US" sz="2400" dirty="0"/>
              <a:t>Java </a:t>
            </a:r>
            <a:r>
              <a:rPr lang="ru-RU" sz="2400" dirty="0"/>
              <a:t>появилась статическая компиляция, которая поддерживается лишь на некоторых платформах. Соответственно, при статической компиляции, программа может выполняться только на той платформе, на которой он был скомпилирован.</a:t>
            </a:r>
          </a:p>
        </p:txBody>
      </p:sp>
    </p:spTree>
    <p:extLst>
      <p:ext uri="{BB962C8B-B14F-4D97-AF65-F5344CB8AC3E}">
        <p14:creationId xmlns:p14="http://schemas.microsoft.com/office/powerpoint/2010/main" val="27203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реугольник 3">
            <a:extLst>
              <a:ext uri="{FF2B5EF4-FFF2-40B4-BE49-F238E27FC236}">
                <a16:creationId xmlns:a16="http://schemas.microsoft.com/office/drawing/2014/main" id="{C2F25A3B-5D3F-D44B-AB52-6FB074B3953F}"/>
              </a:ext>
            </a:extLst>
          </p:cNvPr>
          <p:cNvSpPr/>
          <p:nvPr/>
        </p:nvSpPr>
        <p:spPr>
          <a:xfrm>
            <a:off x="8870066" y="4253696"/>
            <a:ext cx="3321934" cy="260430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B8675-2D4E-417E-9696-7C44521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Century Gothic" panose="020B0502020202020204" pitchFamily="34" charset="0"/>
              </a:rPr>
              <a:t>JDK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EE44A-0410-4121-AD8B-A6E6DD4F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112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Kit</a:t>
            </a:r>
            <a:r>
              <a:rPr lang="ru-RU" dirty="0"/>
              <a:t> (сокращенно JDK) — бесплатно распространяемый компанией </a:t>
            </a:r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Corp</a:t>
            </a:r>
            <a:r>
              <a:rPr lang="ru-RU" dirty="0"/>
              <a:t>.) комплект разработчика приложений на языке </a:t>
            </a:r>
            <a:r>
              <a:rPr lang="ru-RU" dirty="0" err="1"/>
              <a:t>Java</a:t>
            </a:r>
            <a:r>
              <a:rPr lang="ru-RU" dirty="0"/>
              <a:t>, включающий в себя компилятор </a:t>
            </a:r>
            <a:r>
              <a:rPr lang="ru-RU" dirty="0" err="1"/>
              <a:t>Java</a:t>
            </a:r>
            <a:r>
              <a:rPr lang="ru-RU" dirty="0"/>
              <a:t> (</a:t>
            </a:r>
            <a:r>
              <a:rPr lang="ru-RU" dirty="0" err="1"/>
              <a:t>javac</a:t>
            </a:r>
            <a:r>
              <a:rPr lang="ru-RU" dirty="0"/>
              <a:t>), стандартные библиотеки классов </a:t>
            </a:r>
            <a:r>
              <a:rPr lang="ru-RU" dirty="0" err="1"/>
              <a:t>Java</a:t>
            </a:r>
            <a:r>
              <a:rPr lang="ru-RU" dirty="0"/>
              <a:t>, примеры, документацию, различные утилиты и исполнительную систему </a:t>
            </a:r>
            <a:r>
              <a:rPr lang="ru-RU" dirty="0" err="1"/>
              <a:t>Java</a:t>
            </a:r>
            <a:r>
              <a:rPr lang="ru-RU" dirty="0"/>
              <a:t> (JRE). В состав JDK не входит интегрированная среда разработки на </a:t>
            </a:r>
            <a:r>
              <a:rPr lang="ru-RU" dirty="0" err="1"/>
              <a:t>Java</a:t>
            </a:r>
            <a:r>
              <a:rPr lang="ru-RU" dirty="0"/>
              <a:t>, поэтому разработчик, использующий только JDK, вынужден использовать внешний текстовый редактор и компилировать свои программы, используя утилиты командной строки </a:t>
            </a: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Треугольник 6">
            <a:extLst>
              <a:ext uri="{FF2B5EF4-FFF2-40B4-BE49-F238E27FC236}">
                <a16:creationId xmlns:a16="http://schemas.microsoft.com/office/drawing/2014/main" id="{B0D5C6D7-9650-0F4D-A0EC-53625DC184A6}"/>
              </a:ext>
            </a:extLst>
          </p:cNvPr>
          <p:cNvSpPr/>
          <p:nvPr/>
        </p:nvSpPr>
        <p:spPr>
          <a:xfrm rot="10800000">
            <a:off x="707141" y="0"/>
            <a:ext cx="1888422" cy="132556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78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30380-6822-4286-98FC-6FC20EE8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0"/>
            <a:ext cx="10515600" cy="1325563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ru-RU" b="1" dirty="0">
                <a:latin typeface="Century Gothic" panose="020B0502020202020204" pitchFamily="34" charset="0"/>
              </a:rPr>
              <a:t>Структура кода в </a:t>
            </a:r>
            <a:r>
              <a:rPr lang="en-US" b="1" dirty="0">
                <a:latin typeface="Century Gothic" panose="020B0502020202020204" pitchFamily="34" charset="0"/>
              </a:rPr>
              <a:t>Java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AB3AC-8A66-4E40-AF5E-E415146B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063"/>
            <a:ext cx="10515600" cy="3877900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ru-RU" dirty="0"/>
              <a:t>Файл с исходным кодом (расширение *</a:t>
            </a:r>
            <a:r>
              <a:rPr lang="en-US" dirty="0"/>
              <a:t>.java) </a:t>
            </a:r>
            <a:r>
              <a:rPr lang="ru-RU" dirty="0"/>
              <a:t>содержит определение одного класса. Содержимое класса находится внутри фигурных скобок. </a:t>
            </a:r>
          </a:p>
          <a:p>
            <a:pPr lvl="1" algn="just"/>
            <a:r>
              <a:rPr lang="ru-RU" dirty="0"/>
              <a:t>Класс может иметь один или несколько методов.</a:t>
            </a:r>
          </a:p>
          <a:p>
            <a:pPr lvl="1" algn="just"/>
            <a:r>
              <a:rPr lang="ru-RU" dirty="0"/>
              <a:t>Инструкции для метода должно быть размещены между его фигурными скобками. </a:t>
            </a:r>
          </a:p>
          <a:p>
            <a:pPr marL="0" indent="0" algn="just">
              <a:buNone/>
            </a:pPr>
            <a:r>
              <a:rPr lang="ru-RU" dirty="0"/>
              <a:t>Когда </a:t>
            </a:r>
            <a:r>
              <a:rPr lang="en-US" dirty="0"/>
              <a:t>JVM </a:t>
            </a:r>
            <a:r>
              <a:rPr lang="ru-RU" dirty="0"/>
              <a:t>начинает свою работу, она ищет класс, который ей передают через командную строку командой </a:t>
            </a:r>
            <a:r>
              <a:rPr lang="en-US" dirty="0"/>
              <a:t>java. </a:t>
            </a:r>
            <a:r>
              <a:rPr lang="ru-RU" dirty="0"/>
              <a:t>Затем она </a:t>
            </a:r>
            <a:r>
              <a:rPr lang="ru-RU" dirty="0" err="1"/>
              <a:t>ищзет</a:t>
            </a:r>
            <a:r>
              <a:rPr lang="ru-RU" dirty="0"/>
              <a:t> метод, записанный особым образом, например так:</a:t>
            </a:r>
          </a:p>
          <a:p>
            <a:pPr marL="0" indent="0" algn="just">
              <a:buNone/>
            </a:pPr>
            <a:endParaRPr lang="ru-RU" dirty="0"/>
          </a:p>
          <a:p>
            <a:pPr marL="457200" lvl="1" indent="0" algn="just">
              <a:buNone/>
            </a:pPr>
            <a:r>
              <a:rPr lang="en-US" dirty="0"/>
              <a:t>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457200" lvl="1" indent="0" algn="just">
              <a:buNone/>
            </a:pPr>
            <a:r>
              <a:rPr lang="en-US" dirty="0"/>
              <a:t>	//</a:t>
            </a:r>
            <a:r>
              <a:rPr lang="ru-RU" dirty="0"/>
              <a:t>Здесь размещается ваш код.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}</a:t>
            </a:r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86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30380-6822-4286-98FC-6FC20EE8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90" y="1160143"/>
            <a:ext cx="6941145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ru-RU" sz="4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Структура кода в </a:t>
            </a:r>
            <a:r>
              <a:rPr lang="en-US" sz="4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Java</a:t>
            </a:r>
            <a:endParaRPr lang="ru-RU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A80B686E-66B1-4412-93D5-AE3F61C6D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56AB3AC-8A66-4E40-AF5E-E415146B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</a:rPr>
              <a:t>Далее </a:t>
            </a:r>
            <a:r>
              <a:rPr lang="en-US" sz="2400" dirty="0">
                <a:solidFill>
                  <a:srgbClr val="000000"/>
                </a:solidFill>
              </a:rPr>
              <a:t>JVM </a:t>
            </a:r>
            <a:r>
              <a:rPr lang="ru-RU" sz="2400" dirty="0">
                <a:solidFill>
                  <a:srgbClr val="000000"/>
                </a:solidFill>
              </a:rPr>
              <a:t>выполняет все, что находится между фигурными скобками главного метода. Любая программа на языке </a:t>
            </a:r>
            <a:r>
              <a:rPr lang="en-US" sz="2400" dirty="0">
                <a:solidFill>
                  <a:srgbClr val="000000"/>
                </a:solidFill>
              </a:rPr>
              <a:t>Java </a:t>
            </a:r>
            <a:r>
              <a:rPr lang="ru-RU" sz="2400" dirty="0">
                <a:solidFill>
                  <a:srgbClr val="000000"/>
                </a:solidFill>
              </a:rPr>
              <a:t>содержит по меньшей мере один класс и как минимум один метод </a:t>
            </a:r>
            <a:r>
              <a:rPr lang="en-US" sz="2400" dirty="0">
                <a:solidFill>
                  <a:srgbClr val="000000"/>
                </a:solidFill>
              </a:rPr>
              <a:t>main (</a:t>
            </a:r>
            <a:r>
              <a:rPr lang="ru-RU" sz="2400" dirty="0">
                <a:solidFill>
                  <a:srgbClr val="000000"/>
                </a:solidFill>
              </a:rPr>
              <a:t>один для всего приложения, а не для каждого класса).</a:t>
            </a:r>
          </a:p>
          <a:p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60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2232</Words>
  <Application>Microsoft Office PowerPoint</Application>
  <PresentationFormat>Широкоэкранный</PresentationFormat>
  <Paragraphs>221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Century Gothic</vt:lpstr>
      <vt:lpstr>Consolas</vt:lpstr>
      <vt:lpstr>Menlo</vt:lpstr>
      <vt:lpstr>Verdana</vt:lpstr>
      <vt:lpstr>Тема Office</vt:lpstr>
      <vt:lpstr>Современные технологии программирования. Java. Основы  </vt:lpstr>
      <vt:lpstr>Что такое ЯП Java?</vt:lpstr>
      <vt:lpstr>Компилятор и интерпретатор</vt:lpstr>
      <vt:lpstr>Компилятор и интерпретатор</vt:lpstr>
      <vt:lpstr>JVM</vt:lpstr>
      <vt:lpstr>Статическая компиляция</vt:lpstr>
      <vt:lpstr>JDK</vt:lpstr>
      <vt:lpstr> Структура кода в Java</vt:lpstr>
      <vt:lpstr> Структура кода в Java</vt:lpstr>
      <vt:lpstr>Типы данных</vt:lpstr>
      <vt:lpstr>Числовые типы данных</vt:lpstr>
      <vt:lpstr>Символы и строки</vt:lpstr>
      <vt:lpstr>Переменные</vt:lpstr>
      <vt:lpstr>Переменные</vt:lpstr>
      <vt:lpstr>Пример класса</vt:lpstr>
      <vt:lpstr>Вывод на экран</vt:lpstr>
      <vt:lpstr>Вывод на экран</vt:lpstr>
      <vt:lpstr>Арифметические операции</vt:lpstr>
      <vt:lpstr>Арифметические операции</vt:lpstr>
      <vt:lpstr>Арифметические операции</vt:lpstr>
      <vt:lpstr>Арифметические операции</vt:lpstr>
      <vt:lpstr>Арифметические операции</vt:lpstr>
      <vt:lpstr>Арифметические операции</vt:lpstr>
      <vt:lpstr>Арифметические операции</vt:lpstr>
      <vt:lpstr>Операции присваивания</vt:lpstr>
      <vt:lpstr>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технологии программирования. Java. Основы  </dc:title>
  <dc:creator>Колганова Алина Алексеевна</dc:creator>
  <cp:lastModifiedBy>Милованов Даниил Михайлович</cp:lastModifiedBy>
  <cp:revision>2</cp:revision>
  <dcterms:created xsi:type="dcterms:W3CDTF">2020-08-30T20:04:03Z</dcterms:created>
  <dcterms:modified xsi:type="dcterms:W3CDTF">2020-08-30T21:09:51Z</dcterms:modified>
</cp:coreProperties>
</file>