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328" r:id="rId4"/>
    <p:sldId id="329" r:id="rId5"/>
    <p:sldId id="326" r:id="rId6"/>
    <p:sldId id="278" r:id="rId7"/>
    <p:sldId id="327" r:id="rId8"/>
    <p:sldId id="324" r:id="rId9"/>
    <p:sldId id="325" r:id="rId10"/>
    <p:sldId id="279" r:id="rId11"/>
    <p:sldId id="280" r:id="rId12"/>
    <p:sldId id="277" r:id="rId13"/>
    <p:sldId id="281" r:id="rId14"/>
    <p:sldId id="282" r:id="rId15"/>
    <p:sldId id="283" r:id="rId16"/>
    <p:sldId id="269" r:id="rId17"/>
    <p:sldId id="28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CB0-E6F3-4F79-9D85-431F29FEC04E}" type="datetimeFigureOut">
              <a:rPr lang="ru-RU" smtClean="0"/>
              <a:pPr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F544-A022-4151-95C3-9C514F13AC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portal.ru/java/class/Thread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736"/>
            <a:ext cx="8229600" cy="2571768"/>
          </a:xfrm>
        </p:spPr>
        <p:txBody>
          <a:bodyPr>
            <a:normAutofit/>
          </a:bodyPr>
          <a:lstStyle/>
          <a:p>
            <a:r>
              <a:rPr lang="ru-RU" b="1" dirty="0"/>
              <a:t>Организация потоков в </a:t>
            </a:r>
            <a:r>
              <a:rPr lang="ru-RU" b="1" dirty="0" err="1"/>
              <a:t>Java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400" b="1" dirty="0"/>
              <a:t>Пример создания потока путем расширения класса </a:t>
            </a:r>
            <a:r>
              <a:rPr lang="en-US" sz="2400" b="1" dirty="0"/>
              <a:t>Thread 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 err="1"/>
              <a:t>Incremenator</a:t>
            </a:r>
            <a:r>
              <a:rPr lang="ru-RU" dirty="0"/>
              <a:t> — поток, который каждую секунду прибавляет или вычитает единицу из значения статической переменной </a:t>
            </a:r>
            <a:r>
              <a:rPr lang="ru-RU" dirty="0" err="1"/>
              <a:t>Program.mValue</a:t>
            </a:r>
            <a:r>
              <a:rPr lang="ru-RU" dirty="0"/>
              <a:t>. </a:t>
            </a:r>
            <a:r>
              <a:rPr lang="ru-RU" dirty="0" err="1"/>
              <a:t>Incremenator</a:t>
            </a:r>
            <a:r>
              <a:rPr lang="ru-RU" dirty="0"/>
              <a:t> содержит два закрытых поля – </a:t>
            </a:r>
            <a:r>
              <a:rPr lang="ru-RU" dirty="0" err="1"/>
              <a:t>mIsIncrement</a:t>
            </a:r>
            <a:r>
              <a:rPr lang="ru-RU" dirty="0"/>
              <a:t> и </a:t>
            </a:r>
            <a:r>
              <a:rPr lang="ru-RU" dirty="0" err="1"/>
              <a:t>mFinish</a:t>
            </a:r>
            <a:r>
              <a:rPr lang="ru-RU" dirty="0"/>
              <a:t>. То, какое действие выполняется, определяется булевой переменной </a:t>
            </a:r>
            <a:r>
              <a:rPr lang="ru-RU" dirty="0" err="1"/>
              <a:t>mIsIncrement</a:t>
            </a:r>
            <a:r>
              <a:rPr lang="ru-RU" dirty="0"/>
              <a:t> — если оно равно </a:t>
            </a:r>
            <a:r>
              <a:rPr lang="ru-RU" dirty="0" err="1"/>
              <a:t>true</a:t>
            </a:r>
            <a:r>
              <a:rPr lang="ru-RU" dirty="0"/>
              <a:t>, то выполняется прибавление единицы, иначе — вычитание. Завершение потока происходит, когда значение </a:t>
            </a:r>
            <a:r>
              <a:rPr lang="ru-RU" dirty="0" err="1"/>
              <a:t>mFinish</a:t>
            </a:r>
            <a:r>
              <a:rPr lang="ru-RU" dirty="0"/>
              <a:t> становится равно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Incremenator</a:t>
            </a:r>
            <a:r>
              <a:rPr lang="en-US" dirty="0"/>
              <a:t> </a:t>
            </a:r>
            <a:r>
              <a:rPr lang="en-US" b="1" dirty="0"/>
              <a:t>extends Thread </a:t>
            </a:r>
            <a:r>
              <a:rPr lang="en-US" dirty="0"/>
              <a:t>{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b="1" dirty="0"/>
              <a:t>private volatile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mIsIncrement</a:t>
            </a:r>
            <a:r>
              <a:rPr lang="en-US" b="1" dirty="0"/>
              <a:t> = true; </a:t>
            </a:r>
            <a:endParaRPr lang="ru-RU" b="1" dirty="0"/>
          </a:p>
          <a:p>
            <a:pPr>
              <a:buNone/>
            </a:pPr>
            <a:r>
              <a:rPr lang="ru-RU" dirty="0"/>
              <a:t>	</a:t>
            </a:r>
            <a:r>
              <a:rPr lang="en-US" b="1" dirty="0"/>
              <a:t>private volatile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mFinish</a:t>
            </a:r>
            <a:r>
              <a:rPr lang="en-US" b="1" dirty="0"/>
              <a:t> = false; </a:t>
            </a:r>
            <a:endParaRPr lang="ru-RU" b="1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public void </a:t>
            </a:r>
            <a:r>
              <a:rPr lang="en-US" dirty="0" err="1"/>
              <a:t>changeAction</a:t>
            </a:r>
            <a:r>
              <a:rPr lang="en-US" dirty="0"/>
              <a:t>() //</a:t>
            </a:r>
            <a:r>
              <a:rPr lang="ru-RU" dirty="0"/>
              <a:t>Меняет действие на противоположное </a:t>
            </a:r>
          </a:p>
          <a:p>
            <a:pPr>
              <a:buNone/>
            </a:pPr>
            <a:r>
              <a:rPr lang="ru-RU" dirty="0"/>
              <a:t>		{ </a:t>
            </a:r>
            <a:r>
              <a:rPr lang="en-US" dirty="0" err="1"/>
              <a:t>mIsIncrement</a:t>
            </a:r>
            <a:r>
              <a:rPr lang="en-US" dirty="0"/>
              <a:t> = !</a:t>
            </a:r>
            <a:r>
              <a:rPr lang="en-US" dirty="0" err="1"/>
              <a:t>mIsIncrement</a:t>
            </a:r>
            <a:r>
              <a:rPr lang="en-US" dirty="0"/>
              <a:t>; }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public void finish() //</a:t>
            </a:r>
            <a:r>
              <a:rPr lang="ru-RU" dirty="0"/>
              <a:t>Инициирует завершение потока </a:t>
            </a:r>
          </a:p>
          <a:p>
            <a:pPr>
              <a:buNone/>
            </a:pPr>
            <a:r>
              <a:rPr lang="ru-RU" dirty="0"/>
              <a:t>		{ </a:t>
            </a:r>
            <a:r>
              <a:rPr lang="en-US" dirty="0" err="1"/>
              <a:t>mFinish</a:t>
            </a:r>
            <a:r>
              <a:rPr lang="en-US" dirty="0"/>
              <a:t> = true; }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b="1" dirty="0"/>
              <a:t>public void run() </a:t>
            </a: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</a:t>
            </a:r>
            <a:r>
              <a:rPr lang="en-US" b="1" i="1" dirty="0"/>
              <a:t>this);</a:t>
            </a:r>
            <a:r>
              <a:rPr lang="ru-RU" b="1" i="1" dirty="0"/>
              <a:t> </a:t>
            </a:r>
            <a:r>
              <a:rPr lang="en-GB" b="1" i="1" dirty="0"/>
              <a:t>// </a:t>
            </a:r>
            <a:r>
              <a:rPr lang="ru-RU" b="1" i="1" dirty="0"/>
              <a:t>Вывод имени потока</a:t>
            </a:r>
            <a:endParaRPr lang="en-US" b="1" i="1" dirty="0"/>
          </a:p>
          <a:p>
            <a:pPr>
              <a:buNone/>
            </a:pPr>
            <a:r>
              <a:rPr lang="en-US" dirty="0"/>
              <a:t>    	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</a:t>
            </a:r>
            <a:r>
              <a:rPr lang="ru-RU" i="1" dirty="0"/>
              <a:t>Значение </a:t>
            </a:r>
            <a:r>
              <a:rPr lang="en-US" dirty="0" err="1"/>
              <a:t>Program.mValue</a:t>
            </a:r>
            <a:r>
              <a:rPr lang="en-US" dirty="0"/>
              <a:t> </a:t>
            </a:r>
            <a:r>
              <a:rPr lang="ru-RU" i="1" dirty="0"/>
              <a:t>= ");</a:t>
            </a:r>
            <a:endParaRPr lang="en-US" dirty="0"/>
          </a:p>
          <a:p>
            <a:pPr>
              <a:buNone/>
            </a:pPr>
            <a:r>
              <a:rPr lang="en-US" dirty="0"/>
              <a:t>	do { if(!</a:t>
            </a:r>
            <a:r>
              <a:rPr lang="en-US" dirty="0" err="1"/>
              <a:t>mFinish</a:t>
            </a:r>
            <a:r>
              <a:rPr lang="en-US" dirty="0"/>
              <a:t>) </a:t>
            </a:r>
            <a:r>
              <a:rPr lang="en-US" b="1" dirty="0"/>
              <a:t>//</a:t>
            </a:r>
            <a:r>
              <a:rPr lang="ru-RU" b="1" dirty="0"/>
              <a:t>Проверка на необходимость завершения раз в секунду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{ </a:t>
            </a:r>
            <a:r>
              <a:rPr lang="en-US" dirty="0"/>
              <a:t>if(</a:t>
            </a:r>
            <a:r>
              <a:rPr lang="en-US" dirty="0" err="1"/>
              <a:t>mIsIncrement</a:t>
            </a:r>
            <a:r>
              <a:rPr lang="en-US" dirty="0"/>
              <a:t>) </a:t>
            </a:r>
            <a:r>
              <a:rPr lang="en-US" dirty="0" err="1"/>
              <a:t>Program.mValue</a:t>
            </a:r>
            <a:r>
              <a:rPr lang="en-US" dirty="0"/>
              <a:t>++; //</a:t>
            </a:r>
            <a:r>
              <a:rPr lang="ru-RU" dirty="0"/>
              <a:t>Инкремент </a:t>
            </a:r>
          </a:p>
          <a:p>
            <a:pPr>
              <a:buNone/>
            </a:pPr>
            <a:r>
              <a:rPr lang="en-US" dirty="0"/>
              <a:t>	else </a:t>
            </a:r>
            <a:r>
              <a:rPr lang="en-US" dirty="0" err="1"/>
              <a:t>Program.mValue</a:t>
            </a:r>
            <a:r>
              <a:rPr lang="en-US" dirty="0"/>
              <a:t>--; //</a:t>
            </a:r>
            <a:r>
              <a:rPr lang="ru-RU" dirty="0"/>
              <a:t>Декремент </a:t>
            </a:r>
          </a:p>
          <a:p>
            <a:pPr>
              <a:buNone/>
            </a:pPr>
            <a:r>
              <a:rPr lang="ru-RU" dirty="0"/>
              <a:t>//Вывод текущего значения переменной </a:t>
            </a:r>
            <a:endParaRPr lang="en-US" dirty="0"/>
          </a:p>
          <a:p>
            <a:pPr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Program.mValue</a:t>
            </a:r>
            <a:r>
              <a:rPr lang="en-US" dirty="0"/>
              <a:t> + " "); }</a:t>
            </a:r>
          </a:p>
          <a:p>
            <a:pPr>
              <a:buNone/>
            </a:pPr>
            <a:r>
              <a:rPr lang="en-US" dirty="0"/>
              <a:t>	 else return; //</a:t>
            </a:r>
            <a:r>
              <a:rPr lang="ru-RU" dirty="0"/>
              <a:t>Завершение потока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try{ </a:t>
            </a:r>
            <a:r>
              <a:rPr lang="en-US" dirty="0" err="1"/>
              <a:t>Thread.sleep</a:t>
            </a:r>
            <a:r>
              <a:rPr lang="en-US" dirty="0"/>
              <a:t>(1000); //</a:t>
            </a:r>
            <a:r>
              <a:rPr lang="ru-RU" dirty="0"/>
              <a:t>Приостановка потока на 1 сек. </a:t>
            </a:r>
          </a:p>
          <a:p>
            <a:pPr>
              <a:buNone/>
            </a:pPr>
            <a:r>
              <a:rPr lang="ru-RU" dirty="0"/>
              <a:t>	}</a:t>
            </a:r>
            <a:r>
              <a:rPr lang="en-US" dirty="0"/>
              <a:t>catch(</a:t>
            </a:r>
            <a:r>
              <a:rPr lang="en-US" dirty="0" err="1"/>
              <a:t>InterruptedException</a:t>
            </a:r>
            <a:r>
              <a:rPr lang="en-US" dirty="0"/>
              <a:t> e){} } </a:t>
            </a:r>
            <a:endParaRPr lang="ru-RU" dirty="0"/>
          </a:p>
          <a:p>
            <a:pPr>
              <a:buNone/>
            </a:pPr>
            <a:r>
              <a:rPr lang="en-US" dirty="0"/>
              <a:t>	while(true); </a:t>
            </a:r>
            <a:endParaRPr lang="ru-RU" dirty="0"/>
          </a:p>
          <a:p>
            <a:pPr>
              <a:buNone/>
            </a:pPr>
            <a:r>
              <a:rPr lang="en-US" dirty="0"/>
              <a:t>} }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b="1" dirty="0"/>
              <a:t>Продолжение примера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public class Program {</a:t>
            </a:r>
          </a:p>
          <a:p>
            <a:pPr>
              <a:buNone/>
            </a:pPr>
            <a:r>
              <a:rPr lang="ru-RU" dirty="0"/>
              <a:t> //</a:t>
            </a:r>
            <a:r>
              <a:rPr lang="ru-RU" u="sng" dirty="0" err="1"/>
              <a:t>Переменая</a:t>
            </a:r>
            <a:r>
              <a:rPr lang="ru-RU" u="sng" dirty="0"/>
              <a:t>, которой оперирует </a:t>
            </a:r>
            <a:r>
              <a:rPr lang="ru-RU" u="sng" dirty="0" err="1"/>
              <a:t>инкременатор</a:t>
            </a:r>
            <a:endParaRPr lang="ru-RU" u="sng" dirty="0"/>
          </a:p>
          <a:p>
            <a:pPr>
              <a:buNone/>
            </a:pPr>
            <a:r>
              <a:rPr lang="en-US" dirty="0"/>
              <a:t>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mValue</a:t>
            </a:r>
            <a:r>
              <a:rPr lang="en-US" i="1" dirty="0"/>
              <a:t> = 0;</a:t>
            </a:r>
          </a:p>
          <a:p>
            <a:pPr>
              <a:buNone/>
            </a:pPr>
            <a:r>
              <a:rPr lang="ru-RU" dirty="0"/>
              <a:t>      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Incremenator</a:t>
            </a:r>
            <a:r>
              <a:rPr lang="ru-RU" dirty="0"/>
              <a:t> </a:t>
            </a:r>
            <a:r>
              <a:rPr lang="ru-RU" i="1" dirty="0" err="1"/>
              <a:t>mInc</a:t>
            </a:r>
            <a:r>
              <a:rPr lang="ru-RU" i="1" dirty="0"/>
              <a:t>; // </a:t>
            </a:r>
            <a:r>
              <a:rPr lang="ru-RU" i="1" dirty="0" err="1"/>
              <a:t>Обявление</a:t>
            </a:r>
            <a:r>
              <a:rPr lang="ru-RU" i="1" dirty="0"/>
              <a:t> ссылки  на </a:t>
            </a:r>
            <a:r>
              <a:rPr lang="ru-RU" dirty="0"/>
              <a:t>дочерний поток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{         </a:t>
            </a:r>
            <a:r>
              <a:rPr lang="ru-RU" i="1" dirty="0" err="1"/>
              <a:t>mInc</a:t>
            </a:r>
            <a:r>
              <a:rPr lang="ru-RU" i="1" dirty="0"/>
              <a:t> = </a:t>
            </a:r>
            <a:r>
              <a:rPr lang="ru-RU" i="1" dirty="0" err="1"/>
              <a:t>new</a:t>
            </a:r>
            <a:r>
              <a:rPr lang="ru-RU" i="1" dirty="0"/>
              <a:t> </a:t>
            </a:r>
            <a:r>
              <a:rPr lang="ru-RU" i="1" dirty="0" err="1"/>
              <a:t>Incremenator</a:t>
            </a:r>
            <a:r>
              <a:rPr lang="ru-RU" i="1" dirty="0"/>
              <a:t>();    //</a:t>
            </a:r>
            <a:r>
              <a:rPr lang="ru-RU" dirty="0"/>
              <a:t>Создание дочернего потока</a:t>
            </a:r>
          </a:p>
          <a:p>
            <a:pPr>
              <a:buNone/>
            </a:pPr>
            <a:r>
              <a:rPr lang="ru-RU" dirty="0"/>
              <a:t>        </a:t>
            </a:r>
            <a:r>
              <a:rPr lang="en-US" dirty="0"/>
              <a:t>       </a:t>
            </a:r>
            <a:r>
              <a:rPr lang="en-US" i="1" dirty="0" err="1"/>
              <a:t>mInc.start</a:t>
            </a:r>
            <a:r>
              <a:rPr lang="en-US" i="1" dirty="0"/>
              <a:t>();</a:t>
            </a:r>
            <a:r>
              <a:rPr lang="ru-RU" i="1" dirty="0"/>
              <a:t>  </a:t>
            </a:r>
            <a:r>
              <a:rPr lang="en-US" i="1" dirty="0"/>
              <a:t>//</a:t>
            </a:r>
            <a:r>
              <a:rPr lang="ru-RU" dirty="0"/>
              <a:t>Запуск потока</a:t>
            </a:r>
          </a:p>
          <a:p>
            <a:pPr>
              <a:buNone/>
            </a:pPr>
            <a:r>
              <a:rPr lang="ru-RU" dirty="0"/>
              <a:t>        </a:t>
            </a:r>
          </a:p>
          <a:p>
            <a:pPr>
              <a:buNone/>
            </a:pPr>
            <a:r>
              <a:rPr lang="ru-RU" dirty="0"/>
              <a:t>        //</a:t>
            </a:r>
            <a:r>
              <a:rPr lang="ru-RU" u="sng" dirty="0"/>
              <a:t>Троекратное изменение действия </a:t>
            </a:r>
            <a:r>
              <a:rPr lang="ru-RU" u="sng" dirty="0" err="1"/>
              <a:t>инкременатора</a:t>
            </a:r>
            <a:r>
              <a:rPr lang="ru-RU" u="sng" dirty="0"/>
              <a:t> </a:t>
            </a:r>
            <a:r>
              <a:rPr lang="ru-RU" dirty="0"/>
              <a:t>с </a:t>
            </a:r>
            <a:r>
              <a:rPr lang="ru-RU" u="sng" dirty="0"/>
              <a:t>интервалом в </a:t>
            </a:r>
            <a:r>
              <a:rPr lang="ru-RU" u="sng" dirty="0" err="1"/>
              <a:t>i</a:t>
            </a:r>
            <a:r>
              <a:rPr lang="ru-RU" u="sng" dirty="0"/>
              <a:t>*2 секунд</a:t>
            </a:r>
          </a:p>
          <a:p>
            <a:pPr>
              <a:buNone/>
            </a:pPr>
            <a:r>
              <a:rPr lang="nn-NO" dirty="0"/>
              <a:t>        for(int i = 1; i &lt;= 3; i++)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try{</a:t>
            </a:r>
          </a:p>
          <a:p>
            <a:pPr>
              <a:buNone/>
            </a:pPr>
            <a:r>
              <a:rPr lang="ru-RU" dirty="0"/>
              <a:t>                </a:t>
            </a:r>
            <a:r>
              <a:rPr lang="ru-RU" dirty="0" err="1"/>
              <a:t>Thread.</a:t>
            </a:r>
            <a:r>
              <a:rPr lang="ru-RU" i="1" dirty="0" err="1"/>
              <a:t>sleep</a:t>
            </a:r>
            <a:r>
              <a:rPr lang="ru-RU" i="1" dirty="0"/>
              <a:t>(</a:t>
            </a:r>
            <a:r>
              <a:rPr lang="ru-RU" i="1" dirty="0" err="1"/>
              <a:t>i</a:t>
            </a:r>
            <a:r>
              <a:rPr lang="ru-RU" i="1" dirty="0"/>
              <a:t>*2*1000); //</a:t>
            </a:r>
            <a:r>
              <a:rPr lang="ru-RU" i="1" u="sng" dirty="0"/>
              <a:t>Ожидание в течении </a:t>
            </a:r>
            <a:r>
              <a:rPr lang="ru-RU" i="1" u="sng" dirty="0" err="1"/>
              <a:t>i</a:t>
            </a:r>
            <a:r>
              <a:rPr lang="ru-RU" i="1" u="sng" dirty="0"/>
              <a:t>*2 сек.</a:t>
            </a:r>
          </a:p>
          <a:p>
            <a:pPr>
              <a:buNone/>
            </a:pPr>
            <a:r>
              <a:rPr lang="en-US" dirty="0"/>
              <a:t>            }catch(</a:t>
            </a:r>
            <a:r>
              <a:rPr lang="en-US" dirty="0" err="1"/>
              <a:t>InterruptedException</a:t>
            </a:r>
            <a:r>
              <a:rPr lang="en-US" dirty="0"/>
              <a:t> e){}</a:t>
            </a:r>
          </a:p>
          <a:p>
            <a:pPr>
              <a:buNone/>
            </a:pPr>
            <a:r>
              <a:rPr lang="ru-RU" dirty="0"/>
              <a:t>          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i="1" dirty="0" err="1"/>
              <a:t>mInc.changeAction</a:t>
            </a:r>
            <a:r>
              <a:rPr lang="en-US" i="1" dirty="0"/>
              <a:t>();</a:t>
            </a:r>
            <a:r>
              <a:rPr lang="ru-RU" i="1" dirty="0"/>
              <a:t> </a:t>
            </a:r>
            <a:r>
              <a:rPr lang="en-US" i="1" dirty="0"/>
              <a:t>//</a:t>
            </a:r>
            <a:r>
              <a:rPr lang="ru-RU" i="1" u="sng" dirty="0"/>
              <a:t>Переключение действия через 2, 4 и 6 сек.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            </a:t>
            </a:r>
            <a:r>
              <a:rPr lang="ru-RU" i="1" dirty="0" err="1"/>
              <a:t>mInc.finish</a:t>
            </a:r>
            <a:r>
              <a:rPr lang="ru-RU" i="1" dirty="0"/>
              <a:t>(); //</a:t>
            </a:r>
            <a:r>
              <a:rPr lang="ru-RU" i="1" u="sng" dirty="0"/>
              <a:t>Инициация завершения дочернего потока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00166" y="6143644"/>
            <a:ext cx="96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Thread1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2800" b="1" dirty="0"/>
              <a:t>Завершение работы потоков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Завершить работу потока можно следующими тремя способами:</a:t>
            </a:r>
          </a:p>
          <a:p>
            <a:r>
              <a:rPr lang="ru-RU" dirty="0"/>
              <a:t>Поток завершиться, когда закончит выполнение метода </a:t>
            </a:r>
            <a:r>
              <a:rPr lang="ru-RU" dirty="0" err="1"/>
              <a:t>run</a:t>
            </a:r>
            <a:r>
              <a:rPr lang="ru-RU" dirty="0"/>
              <a:t>().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Поток может создать исключительное состояние или ошибку, которые не удастся перехватить.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Поток поток может вызвать один из </a:t>
            </a:r>
            <a:r>
              <a:rPr lang="ru-RU" dirty="0" err="1"/>
              <a:t>нерекомендуемых</a:t>
            </a:r>
            <a:r>
              <a:rPr lang="ru-RU" dirty="0"/>
              <a:t> методов </a:t>
            </a:r>
            <a:r>
              <a:rPr lang="en-GB" dirty="0"/>
              <a:t>stop() </a:t>
            </a:r>
            <a:r>
              <a:rPr lang="ru-RU" dirty="0"/>
              <a:t>и </a:t>
            </a:r>
            <a:r>
              <a:rPr lang="en-US" dirty="0"/>
              <a:t>destroy()</a:t>
            </a:r>
            <a:r>
              <a:rPr lang="ru-RU" dirty="0"/>
              <a:t> . Понятие «</a:t>
            </a:r>
            <a:r>
              <a:rPr lang="ru-RU" dirty="0" err="1"/>
              <a:t>нерекомендуемые</a:t>
            </a:r>
            <a:r>
              <a:rPr lang="ru-RU" dirty="0"/>
              <a:t>» означает, что эти методы существуют, но их не следует использовать. при принудительной остановке (приостановке) потока совершенно непонятно, что делать с ресурсами. 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dirty="0"/>
              <a:t>Главный поток является последним выполняющимся потоком.</a:t>
            </a:r>
            <a:r>
              <a:rPr lang="ru-RU" dirty="0"/>
              <a:t> Программа завершается, когда главный поток останавливается.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b="1" dirty="0"/>
              <a:t>Прерывание потока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Класс </a:t>
            </a:r>
            <a:r>
              <a:rPr lang="ru-RU" dirty="0" err="1"/>
              <a:t>Thread</a:t>
            </a:r>
            <a:r>
              <a:rPr lang="ru-RU" dirty="0"/>
              <a:t> содержит в себе скрытое булево поле, которое называется флагом прерывания. </a:t>
            </a:r>
          </a:p>
          <a:p>
            <a:pPr>
              <a:buNone/>
            </a:pPr>
            <a:r>
              <a:rPr lang="ru-RU" dirty="0"/>
              <a:t>Установить этот флаг можно вызвав метод </a:t>
            </a:r>
            <a:r>
              <a:rPr lang="ru-RU" dirty="0" err="1"/>
              <a:t>interrupt</a:t>
            </a:r>
            <a:r>
              <a:rPr lang="ru-RU" dirty="0"/>
              <a:t>() потока (посылает уведомление о прерывании). </a:t>
            </a:r>
          </a:p>
          <a:p>
            <a:pPr>
              <a:buNone/>
            </a:pPr>
            <a:r>
              <a:rPr lang="ru-RU" dirty="0"/>
              <a:t>Проверить же, установлен ли этот флаг, можно двумя способами. </a:t>
            </a:r>
          </a:p>
          <a:p>
            <a:pPr>
              <a:buNone/>
            </a:pPr>
            <a:r>
              <a:rPr lang="ru-RU" dirty="0"/>
              <a:t>Первый способ — вызвать метод </a:t>
            </a:r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isInterrupted</a:t>
            </a:r>
            <a:r>
              <a:rPr lang="ru-RU" dirty="0"/>
              <a:t>() объекта потока, он возвращает состояние флага прерывания и оставляет этот флаг нетронутым. </a:t>
            </a:r>
          </a:p>
          <a:p>
            <a:pPr>
              <a:buNone/>
            </a:pPr>
            <a:r>
              <a:rPr lang="ru-RU" dirty="0"/>
              <a:t>Второй способ — вызвать статический метод </a:t>
            </a:r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Thread.interrupted</a:t>
            </a:r>
            <a:r>
              <a:rPr lang="ru-RU" dirty="0"/>
              <a:t>(). </a:t>
            </a:r>
          </a:p>
          <a:p>
            <a:pPr>
              <a:buNone/>
            </a:pPr>
            <a:r>
              <a:rPr lang="ru-RU" dirty="0"/>
              <a:t>Он возвращает состояние флага и сбрасывает его, и его вызов возвращает значение флага прерывания того потока, из которого он был вызван. Поэтому этот метод вызывается только изнутри потока и позволяет потоку проверить своё состояние прерывания.</a:t>
            </a:r>
          </a:p>
          <a:p>
            <a:pPr>
              <a:buNone/>
            </a:pPr>
            <a:r>
              <a:rPr lang="ru-RU" dirty="0"/>
              <a:t>У методов, приостанавливающих выполнение потока, таких как </a:t>
            </a:r>
            <a:r>
              <a:rPr lang="ru-RU" dirty="0" err="1"/>
              <a:t>sleep</a:t>
            </a:r>
            <a:r>
              <a:rPr lang="ru-RU" dirty="0"/>
              <a:t>(), </a:t>
            </a:r>
            <a:r>
              <a:rPr lang="ru-RU" dirty="0" err="1"/>
              <a:t>wait</a:t>
            </a:r>
            <a:r>
              <a:rPr lang="ru-RU" dirty="0"/>
              <a:t>() и </a:t>
            </a:r>
            <a:r>
              <a:rPr lang="ru-RU" dirty="0" err="1"/>
              <a:t>join</a:t>
            </a:r>
            <a:r>
              <a:rPr lang="ru-RU" dirty="0"/>
              <a:t>() есть одна особенность — если во время их выполнения будет вызван метод </a:t>
            </a:r>
            <a:r>
              <a:rPr lang="ru-RU" dirty="0" err="1"/>
              <a:t>interrupt</a:t>
            </a:r>
            <a:r>
              <a:rPr lang="ru-RU" dirty="0"/>
              <a:t>() этого потока, они, не дожидаясь конца времени ожидания, сгенерируют исключение </a:t>
            </a:r>
            <a:r>
              <a:rPr lang="ru-RU" dirty="0" err="1"/>
              <a:t>InterruptedException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Пример прерывания потока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Incremenator</a:t>
            </a:r>
            <a:r>
              <a:rPr lang="en-US" dirty="0"/>
              <a:t> extends Thread { </a:t>
            </a:r>
            <a:endParaRPr lang="ru-RU" dirty="0"/>
          </a:p>
          <a:p>
            <a:pPr>
              <a:buNone/>
            </a:pPr>
            <a:r>
              <a:rPr lang="en-US" dirty="0"/>
              <a:t>private volatile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mIsIncrement</a:t>
            </a:r>
            <a:r>
              <a:rPr lang="en-US" dirty="0"/>
              <a:t> = true; </a:t>
            </a:r>
            <a:endParaRPr lang="ru-RU" dirty="0"/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changeAction</a:t>
            </a:r>
            <a:r>
              <a:rPr lang="en-US" dirty="0"/>
              <a:t>() //</a:t>
            </a:r>
            <a:r>
              <a:rPr lang="ru-RU" dirty="0"/>
              <a:t>Меняет действие на противоположное </a:t>
            </a:r>
          </a:p>
          <a:p>
            <a:pPr>
              <a:buNone/>
            </a:pPr>
            <a:r>
              <a:rPr lang="ru-RU" dirty="0"/>
              <a:t>{ </a:t>
            </a:r>
            <a:r>
              <a:rPr lang="en-US" dirty="0" err="1"/>
              <a:t>mIsIncrement</a:t>
            </a:r>
            <a:r>
              <a:rPr lang="en-US" dirty="0"/>
              <a:t> = !</a:t>
            </a:r>
            <a:r>
              <a:rPr lang="en-US" dirty="0" err="1"/>
              <a:t>mIsIncrement</a:t>
            </a:r>
            <a:r>
              <a:rPr lang="en-US" dirty="0"/>
              <a:t>; } </a:t>
            </a:r>
            <a:endParaRPr lang="ru-RU" dirty="0"/>
          </a:p>
          <a:p>
            <a:pPr>
              <a:buNone/>
            </a:pPr>
            <a:r>
              <a:rPr lang="en-US" dirty="0"/>
              <a:t>public void run() { </a:t>
            </a:r>
            <a:endParaRPr lang="ru-RU" dirty="0"/>
          </a:p>
          <a:p>
            <a:pPr>
              <a:buNone/>
            </a:pPr>
            <a:r>
              <a:rPr lang="en-US" dirty="0"/>
              <a:t>do { if(!</a:t>
            </a:r>
            <a:r>
              <a:rPr lang="en-US" b="1" dirty="0" err="1"/>
              <a:t>Thread.interrupted</a:t>
            </a:r>
            <a:r>
              <a:rPr lang="en-US" dirty="0"/>
              <a:t>()) //</a:t>
            </a:r>
            <a:r>
              <a:rPr lang="ru-RU" dirty="0"/>
              <a:t>Проверка прерывания </a:t>
            </a:r>
          </a:p>
          <a:p>
            <a:pPr>
              <a:buNone/>
            </a:pPr>
            <a:r>
              <a:rPr lang="ru-RU" dirty="0"/>
              <a:t>{ </a:t>
            </a:r>
            <a:r>
              <a:rPr lang="en-US" dirty="0"/>
              <a:t>if(</a:t>
            </a:r>
            <a:r>
              <a:rPr lang="en-US" dirty="0" err="1"/>
              <a:t>mIsIncrement</a:t>
            </a:r>
            <a:r>
              <a:rPr lang="en-US" dirty="0"/>
              <a:t>) </a:t>
            </a:r>
            <a:r>
              <a:rPr lang="en-US" dirty="0" err="1"/>
              <a:t>Program.mValue</a:t>
            </a:r>
            <a:r>
              <a:rPr lang="en-US" dirty="0"/>
              <a:t>++; //</a:t>
            </a:r>
            <a:r>
              <a:rPr lang="ru-RU" dirty="0"/>
              <a:t>Инкремент </a:t>
            </a:r>
          </a:p>
          <a:p>
            <a:pPr>
              <a:buNone/>
            </a:pPr>
            <a:r>
              <a:rPr lang="en-US" dirty="0"/>
              <a:t>else </a:t>
            </a:r>
            <a:r>
              <a:rPr lang="en-US" dirty="0" err="1"/>
              <a:t>Program.mValue</a:t>
            </a:r>
            <a:r>
              <a:rPr lang="en-US" dirty="0"/>
              <a:t>--; //</a:t>
            </a:r>
            <a:r>
              <a:rPr lang="ru-RU" dirty="0"/>
              <a:t>Декремент </a:t>
            </a:r>
          </a:p>
          <a:p>
            <a:pPr>
              <a:buNone/>
            </a:pPr>
            <a:r>
              <a:rPr lang="ru-RU" dirty="0"/>
              <a:t>//Вывод текущего значения переменной </a:t>
            </a:r>
          </a:p>
          <a:p>
            <a:pPr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Program.mValue</a:t>
            </a:r>
            <a:r>
              <a:rPr lang="en-US" dirty="0"/>
              <a:t> + " "); } </a:t>
            </a:r>
            <a:endParaRPr lang="ru-RU" dirty="0"/>
          </a:p>
          <a:p>
            <a:pPr>
              <a:buNone/>
            </a:pPr>
            <a:r>
              <a:rPr lang="en-US" dirty="0"/>
              <a:t>else return; //</a:t>
            </a:r>
            <a:r>
              <a:rPr lang="ru-RU" dirty="0"/>
              <a:t>Завершение потока </a:t>
            </a:r>
          </a:p>
          <a:p>
            <a:pPr>
              <a:buNone/>
            </a:pPr>
            <a:r>
              <a:rPr lang="en-US" dirty="0"/>
              <a:t>try{ </a:t>
            </a:r>
            <a:r>
              <a:rPr lang="en-US" dirty="0" err="1"/>
              <a:t>Thread.sleep</a:t>
            </a:r>
            <a:r>
              <a:rPr lang="en-US" dirty="0"/>
              <a:t>(1000); //</a:t>
            </a:r>
            <a:r>
              <a:rPr lang="ru-RU" dirty="0"/>
              <a:t>Приостановка потока на 1 сек. }</a:t>
            </a:r>
            <a:r>
              <a:rPr lang="en-US" dirty="0"/>
              <a:t>catch(</a:t>
            </a:r>
            <a:r>
              <a:rPr lang="en-US" dirty="0" err="1"/>
              <a:t>InterruptedException</a:t>
            </a:r>
            <a:r>
              <a:rPr lang="en-US" dirty="0"/>
              <a:t> e){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("interrupt");</a:t>
            </a:r>
            <a:endParaRPr lang="ru-RU" dirty="0"/>
          </a:p>
          <a:p>
            <a:pPr>
              <a:buNone/>
            </a:pPr>
            <a:r>
              <a:rPr lang="en-US" dirty="0"/>
              <a:t>return; //</a:t>
            </a:r>
            <a:r>
              <a:rPr lang="ru-RU" dirty="0"/>
              <a:t>Завершение потока после прерывания } } </a:t>
            </a:r>
          </a:p>
          <a:p>
            <a:pPr>
              <a:buNone/>
            </a:pPr>
            <a:r>
              <a:rPr lang="en-US" dirty="0"/>
              <a:t>while(true); } }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Продолжение примера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Program { </a:t>
            </a:r>
            <a:endParaRPr lang="ru-RU" dirty="0"/>
          </a:p>
          <a:p>
            <a:pPr>
              <a:buNone/>
            </a:pPr>
            <a:r>
              <a:rPr lang="en-US" dirty="0"/>
              <a:t>//</a:t>
            </a:r>
            <a:r>
              <a:rPr lang="ru-RU" dirty="0" err="1"/>
              <a:t>Переменая</a:t>
            </a:r>
            <a:r>
              <a:rPr lang="ru-RU" dirty="0"/>
              <a:t>, которой оперирует </a:t>
            </a:r>
            <a:r>
              <a:rPr lang="ru-RU" dirty="0" err="1"/>
              <a:t>инкременатор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mValue</a:t>
            </a:r>
            <a:r>
              <a:rPr lang="en-US" dirty="0"/>
              <a:t> = 0; </a:t>
            </a:r>
            <a:endParaRPr lang="ru-RU" dirty="0"/>
          </a:p>
          <a:p>
            <a:pPr>
              <a:buNone/>
            </a:pPr>
            <a:r>
              <a:rPr lang="en-US" dirty="0"/>
              <a:t>static </a:t>
            </a:r>
            <a:r>
              <a:rPr lang="en-US" dirty="0" err="1"/>
              <a:t>Incremenator</a:t>
            </a:r>
            <a:r>
              <a:rPr lang="en-US" dirty="0"/>
              <a:t> </a:t>
            </a:r>
            <a:r>
              <a:rPr lang="en-US" dirty="0" err="1"/>
              <a:t>mInc</a:t>
            </a:r>
            <a:r>
              <a:rPr lang="en-US" dirty="0"/>
              <a:t>; //</a:t>
            </a:r>
            <a:r>
              <a:rPr lang="ru-RU" dirty="0"/>
              <a:t>Объект побочного потока </a:t>
            </a:r>
          </a:p>
          <a:p>
            <a:pPr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ru-RU" dirty="0"/>
          </a:p>
          <a:p>
            <a:pPr>
              <a:buNone/>
            </a:pPr>
            <a:r>
              <a:rPr lang="en-US" dirty="0" err="1"/>
              <a:t>mInc</a:t>
            </a:r>
            <a:r>
              <a:rPr lang="en-US" dirty="0"/>
              <a:t> = new </a:t>
            </a:r>
            <a:r>
              <a:rPr lang="en-US" dirty="0" err="1"/>
              <a:t>Incremenator</a:t>
            </a:r>
            <a:r>
              <a:rPr lang="en-US" dirty="0"/>
              <a:t>(); //</a:t>
            </a:r>
            <a:r>
              <a:rPr lang="ru-RU" dirty="0"/>
              <a:t>Создание потока </a:t>
            </a:r>
          </a:p>
          <a:p>
            <a:pPr>
              <a:buNone/>
            </a:pP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ru-RU" dirty="0"/>
              <a:t>Значение = "); </a:t>
            </a:r>
          </a:p>
          <a:p>
            <a:pPr>
              <a:buNone/>
            </a:pPr>
            <a:r>
              <a:rPr lang="en-US" dirty="0" err="1"/>
              <a:t>mInc.start</a:t>
            </a:r>
            <a:r>
              <a:rPr lang="en-US" dirty="0"/>
              <a:t>(); //</a:t>
            </a:r>
            <a:r>
              <a:rPr lang="ru-RU" dirty="0"/>
              <a:t>Запуск потока </a:t>
            </a:r>
          </a:p>
          <a:p>
            <a:pPr>
              <a:buNone/>
            </a:pPr>
            <a:r>
              <a:rPr lang="ru-RU" dirty="0"/>
              <a:t>//Троекратное изменение действия </a:t>
            </a:r>
            <a:r>
              <a:rPr lang="ru-RU" dirty="0" err="1"/>
              <a:t>инкременатора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//с интервалом в </a:t>
            </a:r>
            <a:r>
              <a:rPr lang="en-US" dirty="0" err="1"/>
              <a:t>i</a:t>
            </a:r>
            <a:r>
              <a:rPr lang="en-US" dirty="0"/>
              <a:t>*2 </a:t>
            </a:r>
            <a:r>
              <a:rPr lang="ru-RU" dirty="0"/>
              <a:t>секунд 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3; </a:t>
            </a:r>
            <a:r>
              <a:rPr lang="en-US" dirty="0" err="1"/>
              <a:t>i</a:t>
            </a:r>
            <a:r>
              <a:rPr lang="en-US" dirty="0"/>
              <a:t>++) { </a:t>
            </a:r>
            <a:endParaRPr lang="ru-RU" dirty="0"/>
          </a:p>
          <a:p>
            <a:pPr>
              <a:buNone/>
            </a:pPr>
            <a:r>
              <a:rPr lang="en-US" dirty="0"/>
              <a:t>try{ </a:t>
            </a:r>
            <a:r>
              <a:rPr lang="en-US" dirty="0" err="1"/>
              <a:t>Thread.sleep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*2*1000); //</a:t>
            </a:r>
            <a:r>
              <a:rPr lang="ru-RU" dirty="0"/>
              <a:t>Ожидание в течении </a:t>
            </a:r>
            <a:r>
              <a:rPr lang="en-US" dirty="0" err="1"/>
              <a:t>i</a:t>
            </a:r>
            <a:r>
              <a:rPr lang="en-US" dirty="0"/>
              <a:t>*2 </a:t>
            </a:r>
            <a:r>
              <a:rPr lang="ru-RU" dirty="0"/>
              <a:t>сек. }</a:t>
            </a:r>
            <a:r>
              <a:rPr lang="en-US" dirty="0"/>
              <a:t>catch(</a:t>
            </a:r>
            <a:r>
              <a:rPr lang="en-US" dirty="0" err="1"/>
              <a:t>InterruptedException</a:t>
            </a:r>
            <a:r>
              <a:rPr lang="en-US" dirty="0"/>
              <a:t> e){} </a:t>
            </a:r>
            <a:endParaRPr lang="ru-RU" dirty="0"/>
          </a:p>
          <a:p>
            <a:pPr>
              <a:buNone/>
            </a:pPr>
            <a:r>
              <a:rPr lang="en-US" dirty="0" err="1"/>
              <a:t>mInc.changeAction</a:t>
            </a:r>
            <a:r>
              <a:rPr lang="en-US" dirty="0"/>
              <a:t>(); //</a:t>
            </a:r>
            <a:r>
              <a:rPr lang="ru-RU" dirty="0"/>
              <a:t>Переключение действия } </a:t>
            </a:r>
          </a:p>
          <a:p>
            <a:pPr>
              <a:buNone/>
            </a:pPr>
            <a:r>
              <a:rPr lang="en-US" dirty="0" err="1"/>
              <a:t>mInc.</a:t>
            </a:r>
            <a:r>
              <a:rPr lang="en-US" b="1" dirty="0" err="1"/>
              <a:t>interrupt</a:t>
            </a:r>
            <a:r>
              <a:rPr lang="en-US" dirty="0"/>
              <a:t>(); //</a:t>
            </a:r>
            <a:r>
              <a:rPr lang="ru-RU" dirty="0"/>
              <a:t>Прерывание  потока } </a:t>
            </a:r>
          </a:p>
          <a:p>
            <a:pPr>
              <a:buNone/>
            </a:pPr>
            <a:r>
              <a:rPr lang="ru-RU" dirty="0"/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00232" y="6143644"/>
            <a:ext cx="103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b="1" dirty="0"/>
              <a:t>Диспетчеризация потоков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2400" dirty="0"/>
              <a:t>Планировщик определяет, какой поток должен запуститься, основываясь на номер приоритета, назначенный каждому потоку. </a:t>
            </a:r>
          </a:p>
          <a:p>
            <a:pPr>
              <a:buNone/>
            </a:pPr>
            <a:r>
              <a:rPr lang="ru-RU" sz="2400" dirty="0"/>
              <a:t>Приоритет потока может принимать значения от 1 до 10. </a:t>
            </a:r>
          </a:p>
          <a:p>
            <a:pPr>
              <a:buNone/>
            </a:pPr>
            <a:r>
              <a:rPr lang="ru-RU" sz="2400" dirty="0"/>
              <a:t>По умолчанию, значение приоритета для потока является</a:t>
            </a:r>
          </a:p>
          <a:p>
            <a:pPr>
              <a:buNone/>
            </a:pPr>
            <a:r>
              <a:rPr lang="ru-RU" sz="2400" dirty="0"/>
              <a:t> </a:t>
            </a:r>
            <a:r>
              <a:rPr lang="ru-RU" sz="2400" dirty="0" err="1"/>
              <a:t>Thread.NORM_PRIORITY</a:t>
            </a:r>
            <a:r>
              <a:rPr lang="ru-RU" sz="2400" dirty="0"/>
              <a:t>, которому соответствует значение 5. </a:t>
            </a:r>
          </a:p>
          <a:p>
            <a:pPr>
              <a:buNone/>
            </a:pPr>
            <a:r>
              <a:rPr lang="ru-RU" sz="2400" dirty="0"/>
              <a:t>Так же доступны две других </a:t>
            </a:r>
            <a:r>
              <a:rPr lang="ru-RU" sz="2400" dirty="0" err="1"/>
              <a:t>static</a:t>
            </a:r>
            <a:r>
              <a:rPr lang="ru-RU" sz="2400" dirty="0"/>
              <a:t> переменных: </a:t>
            </a:r>
            <a:r>
              <a:rPr lang="ru-RU" sz="2400" dirty="0" err="1"/>
              <a:t>Thread.MIN_PRIORITY</a:t>
            </a:r>
            <a:r>
              <a:rPr lang="ru-RU" sz="2400" dirty="0"/>
              <a:t>, значение 1, и 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ru-RU" sz="2400" dirty="0" err="1"/>
              <a:t>Thread.MAX_PRIORITY</a:t>
            </a:r>
            <a:r>
              <a:rPr lang="ru-RU" sz="2400" dirty="0"/>
              <a:t> значение 10. </a:t>
            </a:r>
          </a:p>
          <a:p>
            <a:pPr>
              <a:buNone/>
            </a:pPr>
            <a:r>
              <a:rPr lang="ru-RU" sz="2400" dirty="0"/>
              <a:t>Метод </a:t>
            </a:r>
            <a:r>
              <a:rPr lang="ru-RU" sz="2400" dirty="0" err="1"/>
              <a:t>getPriority</a:t>
            </a:r>
            <a:r>
              <a:rPr lang="ru-RU" sz="2400" dirty="0"/>
              <a:t>() может использоваться для получения текущего значения приоритета соответствующего потока.</a:t>
            </a:r>
          </a:p>
          <a:p>
            <a:pPr>
              <a:buNone/>
            </a:pPr>
            <a:r>
              <a:rPr lang="ru-RU" sz="2400" dirty="0"/>
              <a:t>Установить приоритет можно методом </a:t>
            </a:r>
          </a:p>
          <a:p>
            <a:pPr>
              <a:buNone/>
            </a:pPr>
            <a:r>
              <a:rPr lang="en-US" sz="2400" dirty="0" err="1"/>
              <a:t>setPriority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newPriority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GB" sz="2400" dirty="0"/>
              <a:t>C</a:t>
            </a:r>
            <a:r>
              <a:rPr lang="ru-RU" sz="2400" dirty="0" err="1"/>
              <a:t>татический</a:t>
            </a:r>
            <a:r>
              <a:rPr lang="ru-RU" sz="2400" dirty="0"/>
              <a:t> метод </a:t>
            </a:r>
            <a:r>
              <a:rPr lang="ru-RU" sz="2400" dirty="0" err="1"/>
              <a:t>Thread.yield</a:t>
            </a:r>
            <a:r>
              <a:rPr lang="ru-RU" sz="2400" dirty="0"/>
              <a:t>() можно использовать для того чтобы принудить планировщик выполнить другой поток, который ожидает своей очереди.</a:t>
            </a: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100" b="1" dirty="0"/>
              <a:t>Приоритеты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864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MyThread</a:t>
            </a:r>
            <a:r>
              <a:rPr lang="en-US" dirty="0"/>
              <a:t> </a:t>
            </a:r>
            <a:r>
              <a:rPr lang="en-US" b="1" dirty="0"/>
              <a:t>implements</a:t>
            </a:r>
            <a:r>
              <a:rPr lang="en-US" dirty="0"/>
              <a:t> </a:t>
            </a:r>
            <a:r>
              <a:rPr lang="en-US" dirty="0" err="1"/>
              <a:t>Runnable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count=0;</a:t>
            </a:r>
            <a:br>
              <a:rPr lang="en-US" dirty="0"/>
            </a:b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prioriti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public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prioriti</a:t>
            </a:r>
            <a:r>
              <a:rPr lang="en-US" dirty="0"/>
              <a:t> ){</a:t>
            </a:r>
            <a:br>
              <a:rPr lang="en-US" dirty="0"/>
            </a:br>
            <a:r>
              <a:rPr lang="en-US" dirty="0" err="1"/>
              <a:t>this.prioriti</a:t>
            </a:r>
            <a:r>
              <a:rPr lang="en-US" dirty="0"/>
              <a:t>=</a:t>
            </a:r>
            <a:r>
              <a:rPr lang="en-US" dirty="0" err="1"/>
              <a:t>prioriti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run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Thread t=</a:t>
            </a:r>
            <a:r>
              <a:rPr lang="en-US" dirty="0" err="1"/>
              <a:t>Thread.</a:t>
            </a:r>
            <a:r>
              <a:rPr lang="en-US" i="1" dirty="0" err="1"/>
              <a:t>currentThread</a:t>
            </a:r>
            <a:r>
              <a:rPr lang="en-US" i="1" dirty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t.getName</a:t>
            </a:r>
            <a:r>
              <a:rPr lang="en-US" i="1" dirty="0"/>
              <a:t>());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t.getPriority</a:t>
            </a:r>
            <a:r>
              <a:rPr lang="en-US" i="1" dirty="0"/>
              <a:t>());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t.setPriority</a:t>
            </a:r>
            <a:r>
              <a:rPr lang="en-US" dirty="0"/>
              <a:t>(</a:t>
            </a:r>
            <a:r>
              <a:rPr lang="en-US" dirty="0" err="1"/>
              <a:t>prioriti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t.getPriority</a:t>
            </a:r>
            <a:r>
              <a:rPr lang="en-US" i="1" dirty="0"/>
              <a:t>()); </a:t>
            </a:r>
            <a:r>
              <a:rPr lang="ru-RU" b="1" dirty="0"/>
              <a:t>	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=0;i&lt;1000000;i++){</a:t>
            </a:r>
            <a:br>
              <a:rPr lang="en-US" dirty="0"/>
            </a:br>
            <a:r>
              <a:rPr lang="en-US" dirty="0"/>
              <a:t>count++;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GB" dirty="0" err="1"/>
              <a:t>ln</a:t>
            </a:r>
            <a:r>
              <a:rPr lang="en-US" dirty="0"/>
              <a:t>(count);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b="1" dirty="0"/>
              <a:t>public class Solution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  <a:br>
              <a:rPr lang="en-US" dirty="0"/>
            </a:br>
            <a:r>
              <a:rPr lang="ru-RU" dirty="0"/>
              <a:t>//</a:t>
            </a:r>
            <a:r>
              <a:rPr lang="ru-RU" u="sng" dirty="0"/>
              <a:t>передаем параметр отвечающий за приоритет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Runnable</a:t>
            </a:r>
            <a:r>
              <a:rPr lang="en-US" dirty="0"/>
              <a:t> r2=new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Thread.</a:t>
            </a:r>
            <a:r>
              <a:rPr lang="en-US" i="1" dirty="0" err="1"/>
              <a:t>MIN_PRIORITY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dirty="0"/>
              <a:t>	Thread p2 = new Thread(r2,"MIN");</a:t>
            </a:r>
          </a:p>
          <a:p>
            <a:pPr>
              <a:buNone/>
            </a:pPr>
            <a:r>
              <a:rPr lang="en-US" dirty="0"/>
              <a:t>	p2.start();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Runnable</a:t>
            </a:r>
            <a:r>
              <a:rPr lang="en-US" dirty="0"/>
              <a:t> r1=new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Thread.</a:t>
            </a:r>
            <a:r>
              <a:rPr lang="en-US" i="1" dirty="0" err="1"/>
              <a:t>MAX_PRIORITY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dirty="0"/>
              <a:t>	Thread p1 = new Thread(r1,"MAX"); </a:t>
            </a:r>
          </a:p>
          <a:p>
            <a:pPr>
              <a:buNone/>
            </a:pPr>
            <a:r>
              <a:rPr lang="en-US" dirty="0"/>
              <a:t>	p1.start(); </a:t>
            </a:r>
            <a:r>
              <a:rPr lang="en-GB" dirty="0"/>
              <a:t>	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ru-RU" dirty="0"/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8860" y="6215082"/>
            <a:ext cx="8728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Thread</a:t>
            </a:r>
            <a:r>
              <a:rPr lang="ru-RU" sz="1600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52457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Процессы и потоки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857233"/>
            <a:ext cx="828680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Процесс — это экземпляр программы, который запускается независимо от остальных, у него есть собственное адресное пространство.</a:t>
            </a:r>
          </a:p>
          <a:p>
            <a:r>
              <a:rPr lang="ru-RU" sz="1600" dirty="0"/>
              <a:t>Поток – это одна из веток процесса. Все потоки разделяют адресное пространство породившего их процесса и имеют доступ к одним данным.</a:t>
            </a:r>
          </a:p>
          <a:p>
            <a:r>
              <a:rPr lang="ru-RU" sz="1600" dirty="0"/>
              <a:t>Один из потоков – </a:t>
            </a:r>
            <a:r>
              <a:rPr lang="ru-RU" sz="1600" b="1" dirty="0"/>
              <a:t>«главный</a:t>
            </a:r>
            <a:r>
              <a:rPr lang="ru-RU" sz="1600" dirty="0"/>
              <a:t>» начинает выполняться первым при запуске Java-программы. Главный поток создается автоматически с именем </a:t>
            </a:r>
            <a:r>
              <a:rPr lang="ru-RU" sz="1600" dirty="0" err="1"/>
              <a:t>main</a:t>
            </a:r>
            <a:r>
              <a:rPr lang="ru-RU" sz="1600" dirty="0"/>
              <a:t> и приоритетом 5 по умолчанию.</a:t>
            </a:r>
          </a:p>
          <a:p>
            <a:r>
              <a:rPr lang="ru-RU" sz="1600" dirty="0"/>
              <a:t>От него порождаются дочерние потоки. </a:t>
            </a:r>
          </a:p>
        </p:txBody>
      </p:sp>
      <p:pic>
        <p:nvPicPr>
          <p:cNvPr id="15362" name="Picture 2" descr="http://www.studfiles.ru/html/2706/832/html_yiaFHvo3z4.hOrh/htmlconvd-vX67Ld_html_m2a9a8aa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5905500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7772400" cy="524576"/>
          </a:xfrm>
        </p:spPr>
        <p:txBody>
          <a:bodyPr>
            <a:normAutofit/>
          </a:bodyPr>
          <a:lstStyle/>
          <a:p>
            <a:r>
              <a:rPr lang="ru-RU" sz="2800" b="1" dirty="0"/>
              <a:t>Классы для работы с потоками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785794"/>
            <a:ext cx="871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 </a:t>
            </a:r>
            <a:r>
              <a:rPr lang="en-US" sz="2400" i="1" dirty="0"/>
              <a:t>Thread</a:t>
            </a:r>
            <a:r>
              <a:rPr lang="en-US" sz="2400" dirty="0"/>
              <a:t> </a:t>
            </a:r>
            <a:r>
              <a:rPr lang="ru-RU" sz="2400" dirty="0"/>
              <a:t>предназначен для создания нового потока.</a:t>
            </a:r>
          </a:p>
          <a:p>
            <a:r>
              <a:rPr lang="ru-RU" sz="2400" dirty="0"/>
              <a:t>Он определяет следующие основные конструкторы :         </a:t>
            </a:r>
          </a:p>
          <a:p>
            <a:r>
              <a:rPr lang="ru-RU" sz="2400" dirty="0"/>
              <a:t>	</a:t>
            </a:r>
            <a:r>
              <a:rPr lang="en-US" sz="2400" dirty="0"/>
              <a:t>Thread()        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Thread(</a:t>
            </a:r>
            <a:r>
              <a:rPr lang="en-US" sz="2400" dirty="0" err="1"/>
              <a:t>Runnable</a:t>
            </a:r>
            <a:r>
              <a:rPr lang="en-US" sz="2400" dirty="0"/>
              <a:t> object)        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Thread(</a:t>
            </a:r>
            <a:r>
              <a:rPr lang="en-US" sz="2400" dirty="0" err="1"/>
              <a:t>Runnable</a:t>
            </a:r>
            <a:r>
              <a:rPr lang="en-US" sz="2400" dirty="0"/>
              <a:t> object,</a:t>
            </a:r>
            <a:r>
              <a:rPr lang="ru-RU" sz="2400" dirty="0"/>
              <a:t> </a:t>
            </a:r>
            <a:r>
              <a:rPr lang="en-US" sz="2400" dirty="0"/>
              <a:t>String name)        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Thread(String name) </a:t>
            </a:r>
            <a:endParaRPr lang="ru-RU" sz="2400" dirty="0"/>
          </a:p>
          <a:p>
            <a:r>
              <a:rPr lang="ru-RU" sz="2400" dirty="0"/>
              <a:t>где </a:t>
            </a:r>
            <a:r>
              <a:rPr lang="en-US" sz="2400" i="1" dirty="0"/>
              <a:t>name</a:t>
            </a:r>
            <a:r>
              <a:rPr lang="en-US" sz="2400" dirty="0"/>
              <a:t> - </a:t>
            </a:r>
            <a:r>
              <a:rPr lang="ru-RU" sz="2400" dirty="0"/>
              <a:t>имя, присваиваемое потоку, </a:t>
            </a:r>
            <a:r>
              <a:rPr lang="en-US" sz="2400" i="1" dirty="0"/>
              <a:t>object</a:t>
            </a:r>
            <a:r>
              <a:rPr lang="en-US" sz="2400" dirty="0"/>
              <a:t> - </a:t>
            </a:r>
            <a:r>
              <a:rPr lang="ru-RU" sz="2400" dirty="0"/>
              <a:t>экземпляр объекта </a:t>
            </a:r>
            <a:r>
              <a:rPr lang="en-US" sz="2400" i="1" dirty="0" err="1"/>
              <a:t>Runnable</a:t>
            </a:r>
            <a:r>
              <a:rPr lang="en-US" sz="2400" dirty="0"/>
              <a:t> . </a:t>
            </a:r>
            <a:endParaRPr lang="ru-RU" sz="2400" dirty="0"/>
          </a:p>
          <a:p>
            <a:r>
              <a:rPr lang="ru-RU" sz="2400" dirty="0"/>
              <a:t>Если имя не присвоено, система сгенерирует уникальное имя в виде </a:t>
            </a:r>
            <a:r>
              <a:rPr lang="en-US" sz="2400" i="1" dirty="0"/>
              <a:t>Thread-N</a:t>
            </a:r>
            <a:r>
              <a:rPr lang="en-US" sz="2400" dirty="0"/>
              <a:t>, </a:t>
            </a:r>
            <a:r>
              <a:rPr lang="ru-RU" sz="2400" dirty="0"/>
              <a:t>где </a:t>
            </a:r>
            <a:r>
              <a:rPr lang="en-US" sz="2400" i="1" dirty="0"/>
              <a:t>N</a:t>
            </a:r>
            <a:r>
              <a:rPr lang="en-US" sz="2400" dirty="0"/>
              <a:t> - </a:t>
            </a:r>
            <a:r>
              <a:rPr lang="ru-RU" sz="2400" dirty="0"/>
              <a:t>целое число.</a:t>
            </a:r>
            <a:r>
              <a:rPr lang="en-US" sz="2400" dirty="0"/>
              <a:t> </a:t>
            </a:r>
            <a:r>
              <a:rPr lang="ru-RU" sz="2400" dirty="0"/>
              <a:t>Для создания потока можно использовать также интерфейс </a:t>
            </a:r>
            <a:r>
              <a:rPr lang="en-US" sz="2400" dirty="0" err="1"/>
              <a:t>Runnable</a:t>
            </a:r>
            <a:endParaRPr lang="ru-RU" sz="2400" dirty="0"/>
          </a:p>
          <a:p>
            <a:r>
              <a:rPr lang="en-US" sz="2400" dirty="0"/>
              <a:t>public interface </a:t>
            </a:r>
            <a:r>
              <a:rPr lang="en-US" sz="2400" dirty="0" err="1"/>
              <a:t>Runnable</a:t>
            </a:r>
            <a:r>
              <a:rPr lang="en-US" sz="2400" dirty="0"/>
              <a:t> { </a:t>
            </a:r>
            <a:br>
              <a:rPr lang="en-US" sz="2400" dirty="0"/>
            </a:br>
            <a:r>
              <a:rPr lang="en-US" sz="2400" dirty="0"/>
              <a:t>public  abstract void run();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  <a:p>
            <a:r>
              <a:rPr lang="en-US" sz="2400" u="sng" dirty="0">
                <a:hlinkClick r:id="rId2"/>
              </a:rPr>
              <a:t>http://www.javaportal.ru/java/class/Thread.html</a:t>
            </a:r>
            <a:r>
              <a:rPr lang="en-US" sz="2400" dirty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7772400" cy="524576"/>
          </a:xfrm>
        </p:spPr>
        <p:txBody>
          <a:bodyPr>
            <a:normAutofit/>
          </a:bodyPr>
          <a:lstStyle/>
          <a:p>
            <a:r>
              <a:rPr lang="ru-RU" sz="2400" b="1" dirty="0"/>
              <a:t>Методы управления потоками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857232"/>
            <a:ext cx="87154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static</a:t>
            </a:r>
            <a:r>
              <a:rPr lang="ru-RU" sz="2400" dirty="0"/>
              <a:t> </a:t>
            </a:r>
            <a:r>
              <a:rPr lang="en-US" sz="2400" dirty="0" err="1"/>
              <a:t>Thread.currentThread</a:t>
            </a:r>
            <a:r>
              <a:rPr lang="en-US" sz="2400" dirty="0"/>
              <a:t>()</a:t>
            </a:r>
            <a:r>
              <a:rPr lang="ru-RU" sz="2400" dirty="0"/>
              <a:t> - получить текущий поток выполнения</a:t>
            </a:r>
          </a:p>
          <a:p>
            <a:r>
              <a:rPr lang="ru-RU" sz="2400" dirty="0" err="1"/>
              <a:t>getName</a:t>
            </a:r>
            <a:r>
              <a:rPr lang="ru-RU" sz="2400" dirty="0"/>
              <a:t>() - получить имя потока </a:t>
            </a:r>
          </a:p>
          <a:p>
            <a:r>
              <a:rPr lang="ru-RU" sz="2400" dirty="0" err="1"/>
              <a:t>getPriority</a:t>
            </a:r>
            <a:r>
              <a:rPr lang="ru-RU" sz="2400" dirty="0"/>
              <a:t>() - получить приоритет потока </a:t>
            </a:r>
          </a:p>
          <a:p>
            <a:r>
              <a:rPr lang="en-US" sz="2400" dirty="0" err="1"/>
              <a:t>getState</a:t>
            </a:r>
            <a:r>
              <a:rPr lang="en-US" sz="2400" dirty="0"/>
              <a:t>()</a:t>
            </a:r>
            <a:r>
              <a:rPr lang="ru-RU" sz="2400" dirty="0"/>
              <a:t> – получить состояние потока</a:t>
            </a:r>
          </a:p>
          <a:p>
            <a:r>
              <a:rPr lang="ru-RU" sz="2400" dirty="0" err="1"/>
              <a:t>isAlive</a:t>
            </a:r>
            <a:r>
              <a:rPr lang="ru-RU" sz="2400" dirty="0"/>
              <a:t>() - определить, выполняется ли поток</a:t>
            </a:r>
          </a:p>
          <a:p>
            <a:r>
              <a:rPr lang="ru-RU" sz="2400" dirty="0"/>
              <a:t> </a:t>
            </a: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start</a:t>
            </a:r>
            <a:r>
              <a:rPr lang="ru-RU" sz="2400" dirty="0"/>
              <a:t>()         - начинает выполнение потока    </a:t>
            </a:r>
          </a:p>
          <a:p>
            <a:r>
              <a:rPr lang="ru-RU" sz="2400" dirty="0" err="1"/>
              <a:t>final</a:t>
            </a:r>
            <a:r>
              <a:rPr lang="ru-RU" sz="2400" dirty="0"/>
              <a:t> </a:t>
            </a: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stop</a:t>
            </a:r>
            <a:r>
              <a:rPr lang="ru-RU" sz="2400" dirty="0"/>
              <a:t>()    - заканчивает выполнение потока    </a:t>
            </a:r>
          </a:p>
          <a:p>
            <a:r>
              <a:rPr lang="ru-RU" sz="2400" dirty="0" err="1"/>
              <a:t>static</a:t>
            </a:r>
            <a:r>
              <a:rPr lang="ru-RU" sz="2400" dirty="0"/>
              <a:t> </a:t>
            </a: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sleep</a:t>
            </a:r>
            <a:r>
              <a:rPr lang="ru-RU" sz="2400" dirty="0"/>
              <a:t>(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msec</a:t>
            </a:r>
            <a:r>
              <a:rPr lang="ru-RU" sz="2400" dirty="0"/>
              <a:t>) - прекращает выполнение потока на указанное количество </a:t>
            </a:r>
            <a:r>
              <a:rPr lang="ru-RU" sz="2400" dirty="0" err="1"/>
              <a:t>млсек</a:t>
            </a:r>
            <a:endParaRPr lang="ru-RU" sz="2400" dirty="0"/>
          </a:p>
          <a:p>
            <a:r>
              <a:rPr lang="ru-RU" sz="2400" dirty="0" err="1"/>
              <a:t>static</a:t>
            </a:r>
            <a:r>
              <a:rPr lang="ru-RU" sz="2400" dirty="0"/>
              <a:t> </a:t>
            </a: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yield</a:t>
            </a:r>
            <a:r>
              <a:rPr lang="ru-RU" sz="2400" dirty="0"/>
              <a:t>()  - приостановка потока, чтобы передать ресурсы процессора другому потоку</a:t>
            </a:r>
          </a:p>
          <a:p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en-US" sz="2400" dirty="0"/>
              <a:t>join()</a:t>
            </a:r>
            <a:r>
              <a:rPr lang="ru-RU" sz="2400" dirty="0"/>
              <a:t> – ожидание завершения потока   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dirty="0"/>
              <a:t>Состояние потока</a:t>
            </a:r>
          </a:p>
        </p:txBody>
      </p:sp>
      <p:sp>
        <p:nvSpPr>
          <p:cNvPr id="4" name="Овал 3"/>
          <p:cNvSpPr/>
          <p:nvPr/>
        </p:nvSpPr>
        <p:spPr>
          <a:xfrm>
            <a:off x="6804248" y="429309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TIMED_WAITING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2492896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RUNNABLE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331640" y="5013176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804248" y="1556792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259632" y="2492896"/>
            <a:ext cx="100811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211960" y="494116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8" idx="6"/>
            <a:endCxn id="5" idx="2"/>
          </p:cNvCxnSpPr>
          <p:nvPr/>
        </p:nvCxnSpPr>
        <p:spPr>
          <a:xfrm>
            <a:off x="2267744" y="2888940"/>
            <a:ext cx="10081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7"/>
          </p:cNvCxnSpPr>
          <p:nvPr/>
        </p:nvCxnSpPr>
        <p:spPr>
          <a:xfrm flipV="1">
            <a:off x="4750960" y="1916832"/>
            <a:ext cx="2053288" cy="6920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4" idx="2"/>
          </p:cNvCxnSpPr>
          <p:nvPr/>
        </p:nvCxnSpPr>
        <p:spPr>
          <a:xfrm>
            <a:off x="4932040" y="3068960"/>
            <a:ext cx="1872208" cy="16201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  <a:endCxn id="9" idx="0"/>
          </p:cNvCxnSpPr>
          <p:nvPr/>
        </p:nvCxnSpPr>
        <p:spPr>
          <a:xfrm>
            <a:off x="4750960" y="3168985"/>
            <a:ext cx="217084" cy="17721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6" idx="0"/>
          </p:cNvCxnSpPr>
          <p:nvPr/>
        </p:nvCxnSpPr>
        <p:spPr>
          <a:xfrm flipH="1">
            <a:off x="2339752" y="3284984"/>
            <a:ext cx="1584176" cy="17281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51520" y="2852936"/>
            <a:ext cx="10081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2420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339752" y="24208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076056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join, wait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827584" y="42210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stop, interrupt,</a:t>
            </a:r>
          </a:p>
          <a:p>
            <a:r>
              <a:rPr lang="ru-RU" dirty="0"/>
              <a:t>Завершение </a:t>
            </a:r>
            <a:r>
              <a:rPr lang="en-US" dirty="0"/>
              <a:t>run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436096" y="4293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yuld</a:t>
            </a:r>
            <a:r>
              <a:rPr lang="en-US" dirty="0"/>
              <a:t>, sleep(t) 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427984" y="58772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Блокирован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5856" y="2132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Выполняется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9087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Ожидает окончания другого потока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92280" y="51571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Ожидает заданное время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87624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Создан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63688" y="58772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Завершен</a:t>
            </a:r>
          </a:p>
        </p:txBody>
      </p:sp>
      <p:cxnSp>
        <p:nvCxnSpPr>
          <p:cNvPr id="45" name="Скругленная соединительная линия 44"/>
          <p:cNvCxnSpPr>
            <a:stCxn id="7" idx="4"/>
            <a:endCxn id="5" idx="6"/>
          </p:cNvCxnSpPr>
          <p:nvPr/>
        </p:nvCxnSpPr>
        <p:spPr>
          <a:xfrm rot="5400000">
            <a:off x="6012160" y="1340768"/>
            <a:ext cx="540060" cy="2556284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4"/>
          <p:cNvCxnSpPr>
            <a:stCxn id="4" idx="7"/>
          </p:cNvCxnSpPr>
          <p:nvPr/>
        </p:nvCxnSpPr>
        <p:spPr>
          <a:xfrm rot="16200000" flipV="1">
            <a:off x="5843435" y="2157566"/>
            <a:ext cx="1412143" cy="3090916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44"/>
          <p:cNvCxnSpPr>
            <a:stCxn id="9" idx="1"/>
            <a:endCxn id="5" idx="4"/>
          </p:cNvCxnSpPr>
          <p:nvPr/>
        </p:nvCxnSpPr>
        <p:spPr>
          <a:xfrm rot="16200000" flipV="1">
            <a:off x="3400591" y="4024346"/>
            <a:ext cx="1772183" cy="293460"/>
          </a:xfrm>
          <a:prstGeom prst="curvedConnector3">
            <a:avLst>
              <a:gd name="adj1" fmla="val -62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12160" y="24208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7380312" y="299695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истечению времени</a:t>
            </a:r>
            <a:r>
              <a:rPr lang="en-US" dirty="0"/>
              <a:t>, </a:t>
            </a:r>
          </a:p>
          <a:p>
            <a:r>
              <a:rPr lang="en-US" dirty="0"/>
              <a:t>resume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3347864" y="43651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b="1" dirty="0"/>
              <a:t>Создание потоков </a:t>
            </a:r>
            <a:r>
              <a:rPr lang="en-US" sz="2800" b="1" dirty="0"/>
              <a:t>Java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/>
              <a:t>Запустить новый поток можно двумя способами:</a:t>
            </a:r>
          </a:p>
          <a:p>
            <a:pPr>
              <a:buNone/>
            </a:pPr>
            <a:r>
              <a:rPr lang="ru-RU" dirty="0"/>
              <a:t>1. Создать потомка класса </a:t>
            </a:r>
            <a:r>
              <a:rPr lang="ru-RU" dirty="0" err="1"/>
              <a:t>Thread</a:t>
            </a:r>
            <a:r>
              <a:rPr lang="ru-RU" dirty="0"/>
              <a:t> и переопределить его метод </a:t>
            </a:r>
            <a:r>
              <a:rPr lang="ru-RU" dirty="0" err="1"/>
              <a:t>run</a:t>
            </a:r>
            <a:r>
              <a:rPr lang="ru-RU" dirty="0"/>
              <a:t>()</a:t>
            </a:r>
          </a:p>
          <a:p>
            <a:pPr>
              <a:buNone/>
            </a:pPr>
            <a:r>
              <a:rPr lang="ru-RU" dirty="0"/>
              <a:t>2. Создать объект класса </a:t>
            </a:r>
            <a:r>
              <a:rPr lang="ru-RU" dirty="0" err="1"/>
              <a:t>Thread</a:t>
            </a:r>
            <a:r>
              <a:rPr lang="ru-RU" dirty="0"/>
              <a:t>, передав ему в конструкторе класс, реализующий интерфейс </a:t>
            </a:r>
            <a:r>
              <a:rPr lang="ru-RU" dirty="0" err="1"/>
              <a:t>Runnable</a:t>
            </a:r>
            <a:r>
              <a:rPr lang="ru-RU" dirty="0"/>
              <a:t>. Этот интерфейс содержит метод </a:t>
            </a:r>
            <a:r>
              <a:rPr lang="ru-RU" dirty="0" err="1"/>
              <a:t>run</a:t>
            </a:r>
            <a:r>
              <a:rPr lang="ru-RU" dirty="0"/>
              <a:t>(), который будет выполняться в новом потоке.</a:t>
            </a:r>
          </a:p>
          <a:p>
            <a:pPr>
              <a:buNone/>
            </a:pPr>
            <a:r>
              <a:rPr lang="ru-RU" dirty="0"/>
              <a:t>//Создание 1-го потока путем расширения класса </a:t>
            </a:r>
            <a:r>
              <a:rPr lang="en-US" dirty="0"/>
              <a:t>Thread    </a:t>
            </a:r>
            <a:endParaRPr lang="ru-RU" dirty="0"/>
          </a:p>
          <a:p>
            <a:pPr>
              <a:buNone/>
            </a:pPr>
            <a:r>
              <a:rPr lang="en-US" dirty="0"/>
              <a:t>class One extends Thread {  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точка входа 1-го потока   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public void run() { 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ru-RU" dirty="0"/>
              <a:t>		</a:t>
            </a:r>
            <a:r>
              <a:rPr lang="en-US" dirty="0"/>
              <a:t>. . . . . . . . . . . . . . . . .    </a:t>
            </a:r>
            <a:endParaRPr lang="ru-RU" dirty="0"/>
          </a:p>
          <a:p>
            <a:pPr>
              <a:buNone/>
            </a:pPr>
            <a:r>
              <a:rPr lang="ru-RU" dirty="0"/>
              <a:t>		выполнение 1-го потока  . . . . . . . . . . . . . . . . .   }  }    </a:t>
            </a:r>
          </a:p>
          <a:p>
            <a:pPr>
              <a:buNone/>
            </a:pPr>
            <a:r>
              <a:rPr lang="ru-RU" dirty="0"/>
              <a:t>//Создание 2-го потока путем реализации интерфейса </a:t>
            </a:r>
            <a:r>
              <a:rPr lang="en-US" dirty="0" err="1"/>
              <a:t>Runnable</a:t>
            </a:r>
            <a:r>
              <a:rPr lang="en-US" dirty="0"/>
              <a:t>   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class Two implements </a:t>
            </a:r>
            <a:r>
              <a:rPr lang="en-US" dirty="0" err="1"/>
              <a:t>Runnable</a:t>
            </a:r>
            <a:r>
              <a:rPr lang="en-US" dirty="0"/>
              <a:t> {  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точка входа 2-го потока   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public void run() {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 . . . . . . . . . . . . . . . . .    </a:t>
            </a:r>
            <a:endParaRPr lang="ru-RU" dirty="0"/>
          </a:p>
          <a:p>
            <a:pPr>
              <a:buNone/>
            </a:pPr>
            <a:r>
              <a:rPr lang="ru-RU" dirty="0"/>
              <a:t>		выполнение 2-го потока  . . . . . . . . . . . . . . . . .   }  }    </a:t>
            </a:r>
          </a:p>
          <a:p>
            <a:pPr>
              <a:buNone/>
            </a:pPr>
            <a:r>
              <a:rPr lang="ru-RU" dirty="0"/>
              <a:t>// запуск программы   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public class </a:t>
            </a:r>
            <a:r>
              <a:rPr lang="en-US" dirty="0" err="1"/>
              <a:t>OneTwo</a:t>
            </a:r>
            <a:r>
              <a:rPr lang="en-US" dirty="0"/>
              <a:t> {   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  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создание экземпляров классов   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One c = new One() ;    </a:t>
            </a:r>
            <a:r>
              <a:rPr lang="en-US" dirty="0" err="1"/>
              <a:t>Runnable</a:t>
            </a:r>
            <a:r>
              <a:rPr lang="en-US" dirty="0"/>
              <a:t> r = new Two() ;   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Thread t = new Thread(r) ; // </a:t>
            </a:r>
            <a:r>
              <a:rPr lang="ru-RU" dirty="0"/>
              <a:t>передача объекта </a:t>
            </a:r>
            <a:r>
              <a:rPr lang="en-US" dirty="0" err="1"/>
              <a:t>Runnable</a:t>
            </a:r>
            <a:r>
              <a:rPr lang="en-US" dirty="0"/>
              <a:t> </a:t>
            </a:r>
            <a:r>
              <a:rPr lang="ru-RU" dirty="0"/>
              <a:t>классу </a:t>
            </a:r>
            <a:r>
              <a:rPr lang="en-US" dirty="0"/>
              <a:t>Thread  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. . . . . . . . . . . . . . . . .  . . . . . . . . . . . . . . . . .  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запуск потоков   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/>
              <a:t>c.start</a:t>
            </a:r>
            <a:r>
              <a:rPr lang="en-US" dirty="0"/>
              <a:t>() ;   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/>
              <a:t>t.start</a:t>
            </a:r>
            <a:r>
              <a:rPr lang="en-US" dirty="0"/>
              <a:t>() ;   </a:t>
            </a:r>
            <a:endParaRPr lang="ru-RU" dirty="0"/>
          </a:p>
          <a:p>
            <a:pPr>
              <a:buNone/>
            </a:pPr>
            <a:r>
              <a:rPr lang="en-US" dirty="0"/>
              <a:t>}  }      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Определение состояния потоков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3576544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b="1" dirty="0"/>
              <a:t>class </a:t>
            </a:r>
            <a:r>
              <a:rPr lang="en-US" sz="1600" b="1" dirty="0" err="1"/>
              <a:t>MyRun</a:t>
            </a:r>
            <a:r>
              <a:rPr lang="en-US" sz="1600" b="1" dirty="0"/>
              <a:t> implements </a:t>
            </a:r>
            <a:r>
              <a:rPr lang="en-US" sz="1600" b="1" dirty="0" err="1"/>
              <a:t>Runnable</a:t>
            </a:r>
            <a:r>
              <a:rPr lang="en-US" sz="1600" b="1" dirty="0"/>
              <a:t> {</a:t>
            </a:r>
          </a:p>
          <a:p>
            <a:pPr>
              <a:buNone/>
            </a:pPr>
            <a:r>
              <a:rPr lang="en-US" sz="1600" dirty="0"/>
              <a:t>Thread t,t1;</a:t>
            </a:r>
          </a:p>
          <a:p>
            <a:pPr>
              <a:buNone/>
            </a:pPr>
            <a:r>
              <a:rPr lang="en-US" sz="1600" b="1" dirty="0"/>
              <a:t>private </a:t>
            </a:r>
            <a:r>
              <a:rPr lang="en-US" sz="1600" b="1" dirty="0" err="1"/>
              <a:t>int</a:t>
            </a:r>
            <a:r>
              <a:rPr lang="en-US" sz="1600" b="1" dirty="0"/>
              <a:t> sec;</a:t>
            </a:r>
          </a:p>
          <a:p>
            <a:pPr>
              <a:buNone/>
            </a:pPr>
            <a:r>
              <a:rPr lang="en-US" sz="1600" dirty="0" err="1"/>
              <a:t>MyRun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sec) {</a:t>
            </a:r>
          </a:p>
          <a:p>
            <a:pPr>
              <a:buNone/>
            </a:pPr>
            <a:r>
              <a:rPr lang="en-US" sz="1600" b="1" dirty="0"/>
              <a:t>this.sec = sec; </a:t>
            </a:r>
          </a:p>
          <a:p>
            <a:pPr>
              <a:buNone/>
            </a:pPr>
            <a:r>
              <a:rPr lang="en-US" sz="1600" dirty="0"/>
              <a:t>// </a:t>
            </a:r>
            <a:r>
              <a:rPr lang="ru-RU" sz="1600" dirty="0"/>
              <a:t>Главный поток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t1=</a:t>
            </a:r>
            <a:r>
              <a:rPr lang="en-US" sz="1600" dirty="0" err="1"/>
              <a:t>Thread.</a:t>
            </a:r>
            <a:r>
              <a:rPr lang="en-US" sz="1600" i="1" dirty="0" err="1"/>
              <a:t>currentThread</a:t>
            </a:r>
            <a:r>
              <a:rPr lang="en-US" sz="1600" i="1" dirty="0"/>
              <a:t>();</a:t>
            </a:r>
          </a:p>
          <a:p>
            <a:pPr>
              <a:buNone/>
            </a:pPr>
            <a:r>
              <a:rPr lang="ru-RU" sz="1600" dirty="0"/>
              <a:t>}</a:t>
            </a:r>
          </a:p>
          <a:p>
            <a:pPr>
              <a:buNone/>
            </a:pPr>
            <a:r>
              <a:rPr lang="en-US" sz="1600" b="1" dirty="0"/>
              <a:t>public void run() {</a:t>
            </a:r>
          </a:p>
          <a:p>
            <a:pPr>
              <a:buNone/>
            </a:pPr>
            <a:r>
              <a:rPr lang="en-GB" sz="1600" dirty="0"/>
              <a:t>// </a:t>
            </a:r>
            <a:r>
              <a:rPr lang="ru-RU" sz="1600" dirty="0"/>
              <a:t>Дочерний поток</a:t>
            </a:r>
          </a:p>
          <a:p>
            <a:pPr>
              <a:buNone/>
            </a:pPr>
            <a:r>
              <a:rPr lang="en-US" sz="1600" dirty="0"/>
              <a:t>t=</a:t>
            </a:r>
            <a:r>
              <a:rPr lang="en-US" sz="1600" dirty="0" err="1"/>
              <a:t>Thread.</a:t>
            </a:r>
            <a:r>
              <a:rPr lang="en-US" sz="1600" i="1" dirty="0" err="1"/>
              <a:t>currentThread</a:t>
            </a:r>
            <a:r>
              <a:rPr lang="en-US" sz="1600" i="1" dirty="0"/>
              <a:t>();</a:t>
            </a:r>
          </a:p>
          <a:p>
            <a:pPr>
              <a:buNone/>
            </a:pPr>
            <a:r>
              <a:rPr lang="nn-NO" sz="1600" b="1" dirty="0"/>
              <a:t>for (int i = 0; i &lt; 1; i++) {</a:t>
            </a:r>
          </a:p>
          <a:p>
            <a:pPr>
              <a:buNone/>
            </a:pPr>
            <a:r>
              <a:rPr lang="en-US" sz="1600" b="1" dirty="0"/>
              <a:t>try {</a:t>
            </a:r>
          </a:p>
          <a:p>
            <a:pPr>
              <a:buNone/>
            </a:pPr>
            <a:r>
              <a:rPr lang="en-US" sz="1600" dirty="0" err="1"/>
              <a:t>System.</a:t>
            </a:r>
            <a:r>
              <a:rPr lang="en-US" sz="1600" i="1" dirty="0" err="1"/>
              <a:t>out.println</a:t>
            </a:r>
            <a:r>
              <a:rPr lang="en-US" sz="1600" i="1" dirty="0"/>
              <a:t>(</a:t>
            </a:r>
            <a:r>
              <a:rPr lang="en-US" sz="1600" i="1" dirty="0" err="1"/>
              <a:t>t.getName</a:t>
            </a:r>
            <a:r>
              <a:rPr lang="en-US" sz="1600" i="1" dirty="0"/>
              <a:t>()+</a:t>
            </a:r>
            <a:r>
              <a:rPr lang="en-US" sz="1600" i="1" dirty="0" err="1"/>
              <a:t>t.getState</a:t>
            </a:r>
            <a:r>
              <a:rPr lang="en-US" sz="1600" i="1" dirty="0"/>
              <a:t>());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err="1"/>
              <a:t>System.</a:t>
            </a:r>
            <a:r>
              <a:rPr lang="en-US" sz="1600" i="1" dirty="0" err="1"/>
              <a:t>out.println</a:t>
            </a:r>
            <a:r>
              <a:rPr lang="en-US" sz="1600" i="1" dirty="0"/>
              <a:t>(t1.getName()+t1.getState());</a:t>
            </a:r>
          </a:p>
          <a:p>
            <a:pPr>
              <a:buNone/>
            </a:pPr>
            <a:r>
              <a:rPr lang="en-US" sz="1600" dirty="0" err="1"/>
              <a:t>Thread.</a:t>
            </a:r>
            <a:r>
              <a:rPr lang="en-US" sz="1600" i="1" dirty="0" err="1"/>
              <a:t>sleep</a:t>
            </a:r>
            <a:r>
              <a:rPr lang="en-US" sz="1600" i="1" dirty="0"/>
              <a:t>(sec);</a:t>
            </a:r>
          </a:p>
          <a:p>
            <a:pPr>
              <a:buNone/>
            </a:pPr>
            <a:r>
              <a:rPr lang="en-US" sz="1600" dirty="0"/>
              <a:t>} </a:t>
            </a:r>
            <a:r>
              <a:rPr lang="en-US" sz="1600" b="1" dirty="0"/>
              <a:t>catch (</a:t>
            </a:r>
            <a:r>
              <a:rPr lang="en-US" sz="1600" b="1" dirty="0" err="1"/>
              <a:t>InterruptedException</a:t>
            </a:r>
            <a:r>
              <a:rPr lang="en-US" sz="1600" b="1" dirty="0"/>
              <a:t> e) {</a:t>
            </a:r>
          </a:p>
          <a:p>
            <a:pPr>
              <a:buNone/>
            </a:pP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ru-RU" sz="1600" dirty="0"/>
              <a:t>}</a:t>
            </a:r>
          </a:p>
          <a:p>
            <a:pPr>
              <a:buNone/>
            </a:pPr>
            <a:r>
              <a:rPr lang="ru-RU" sz="1600" dirty="0"/>
              <a:t>}</a:t>
            </a:r>
          </a:p>
          <a:p>
            <a:pPr>
              <a:buNone/>
            </a:pPr>
            <a:r>
              <a:rPr lang="ru-RU" sz="1600" dirty="0"/>
              <a:t>}</a:t>
            </a:r>
          </a:p>
          <a:p>
            <a:pPr>
              <a:buNone/>
            </a:pPr>
            <a:r>
              <a:rPr lang="ru-RU" sz="1600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43372" y="1379577"/>
            <a:ext cx="46434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MyThread</a:t>
            </a:r>
            <a:r>
              <a:rPr lang="en-US" sz="1400" b="1" dirty="0"/>
              <a:t> {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throws Exception {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Runnable</a:t>
            </a:r>
            <a:r>
              <a:rPr lang="en-US" sz="1400" dirty="0"/>
              <a:t> </a:t>
            </a:r>
            <a:r>
              <a:rPr lang="en-US" sz="1400" dirty="0" err="1"/>
              <a:t>runnable</a:t>
            </a:r>
            <a:r>
              <a:rPr lang="en-US" sz="1400" dirty="0"/>
              <a:t> = new </a:t>
            </a:r>
            <a:r>
              <a:rPr lang="en-US" sz="1400" dirty="0" err="1"/>
              <a:t>MyRun</a:t>
            </a:r>
            <a:r>
              <a:rPr lang="en-US" sz="1400" dirty="0"/>
              <a:t>( 300);</a:t>
            </a:r>
          </a:p>
          <a:p>
            <a:r>
              <a:rPr lang="en-US" sz="1400" dirty="0"/>
              <a:t>        Thread </a:t>
            </a:r>
            <a:r>
              <a:rPr lang="en-US" sz="1400" dirty="0" err="1"/>
              <a:t>thread</a:t>
            </a:r>
            <a:r>
              <a:rPr lang="en-US" sz="1400" dirty="0"/>
              <a:t> = new Thread(</a:t>
            </a:r>
            <a:r>
              <a:rPr lang="en-US" sz="1400" dirty="0" err="1"/>
              <a:t>runnable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Thread t=</a:t>
            </a:r>
            <a:r>
              <a:rPr lang="en-US" sz="1400" dirty="0" err="1"/>
              <a:t>Thread.</a:t>
            </a:r>
            <a:r>
              <a:rPr lang="en-US" sz="1400" i="1" dirty="0" err="1"/>
              <a:t>currentThread</a:t>
            </a:r>
            <a:r>
              <a:rPr lang="en-US" sz="1400" i="1" dirty="0"/>
              <a:t>();</a:t>
            </a:r>
            <a:endParaRPr lang="ru-RU" sz="1400" i="1" dirty="0"/>
          </a:p>
          <a:p>
            <a:r>
              <a:rPr lang="en-US" sz="1400" dirty="0"/>
              <a:t>// </a:t>
            </a:r>
            <a:r>
              <a:rPr lang="ru-RU" sz="1400" dirty="0"/>
              <a:t>Состояние главного потока</a:t>
            </a:r>
            <a:endParaRPr lang="en-US" sz="1400" dirty="0"/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</a:t>
            </a:r>
            <a:r>
              <a:rPr lang="en-US" sz="1400" i="1" dirty="0" err="1"/>
              <a:t>t.getName</a:t>
            </a:r>
            <a:r>
              <a:rPr lang="en-US" sz="1400" i="1" dirty="0"/>
              <a:t>()+</a:t>
            </a:r>
            <a:r>
              <a:rPr lang="en-US" sz="1400" i="1" dirty="0" err="1"/>
              <a:t>t.getState</a:t>
            </a:r>
            <a:r>
              <a:rPr lang="en-US" sz="1400" i="1" dirty="0"/>
              <a:t>());</a:t>
            </a:r>
          </a:p>
          <a:p>
            <a:r>
              <a:rPr lang="en-US" sz="1400" dirty="0"/>
              <a:t>  </a:t>
            </a:r>
            <a:r>
              <a:rPr lang="en-GB" sz="1400" dirty="0"/>
              <a:t>// </a:t>
            </a:r>
            <a:r>
              <a:rPr lang="ru-RU" sz="1400" dirty="0"/>
              <a:t>Состояние дочернего потока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</a:t>
            </a:r>
            <a:r>
              <a:rPr lang="en-US" sz="1400" i="1" dirty="0" err="1"/>
              <a:t>thread.getName</a:t>
            </a:r>
            <a:r>
              <a:rPr lang="en-US" sz="1400" i="1" dirty="0"/>
              <a:t>()+</a:t>
            </a:r>
            <a:r>
              <a:rPr lang="en-US" sz="1400" i="1" dirty="0" err="1"/>
              <a:t>thread.getState</a:t>
            </a:r>
            <a:r>
              <a:rPr lang="en-US" sz="1400" i="1" dirty="0"/>
              <a:t>());</a:t>
            </a:r>
          </a:p>
          <a:p>
            <a:r>
              <a:rPr lang="en-US" sz="1400" dirty="0"/>
              <a:t> </a:t>
            </a:r>
            <a:r>
              <a:rPr lang="en-GB" sz="1400" dirty="0"/>
              <a:t>// </a:t>
            </a:r>
            <a:r>
              <a:rPr lang="ru-RU" sz="1400" dirty="0"/>
              <a:t>Запуск дочернего потока</a:t>
            </a:r>
          </a:p>
          <a:p>
            <a:r>
              <a:rPr lang="en-US" sz="1400" dirty="0" err="1"/>
              <a:t>thread.start</a:t>
            </a:r>
            <a:r>
              <a:rPr lang="en-US" sz="1400" dirty="0"/>
              <a:t>();</a:t>
            </a:r>
            <a:endParaRPr lang="ru-RU" sz="1400" dirty="0"/>
          </a:p>
          <a:p>
            <a:r>
              <a:rPr lang="en-US" sz="1400" dirty="0"/>
              <a:t> </a:t>
            </a:r>
            <a:r>
              <a:rPr lang="en-GB" sz="1400" dirty="0"/>
              <a:t>// </a:t>
            </a:r>
            <a:r>
              <a:rPr lang="ru-RU" sz="1400" dirty="0"/>
              <a:t>Состояние дочернего потока</a:t>
            </a:r>
            <a:endParaRPr lang="en-US" sz="1400" dirty="0"/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</a:t>
            </a:r>
            <a:r>
              <a:rPr lang="en-US" sz="1400" i="1" dirty="0" err="1"/>
              <a:t>thread.getName</a:t>
            </a:r>
            <a:r>
              <a:rPr lang="en-US" sz="1400" i="1" dirty="0"/>
              <a:t>()+</a:t>
            </a:r>
            <a:r>
              <a:rPr lang="en-US" sz="1400" i="1" dirty="0" err="1"/>
              <a:t>thread.getState</a:t>
            </a:r>
            <a:r>
              <a:rPr lang="en-US" sz="1400" i="1" dirty="0"/>
              <a:t>());      </a:t>
            </a:r>
          </a:p>
          <a:p>
            <a:r>
              <a:rPr lang="ru-RU" sz="1400" dirty="0"/>
              <a:t>   </a:t>
            </a:r>
            <a:r>
              <a:rPr lang="nn-NO" sz="1400" dirty="0"/>
              <a:t> for (int i = 0; i &lt; 2; i++) {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ru-RU" sz="1400" i="1" dirty="0"/>
              <a:t>Ожидает-"+</a:t>
            </a:r>
            <a:r>
              <a:rPr lang="en-US" sz="1400" i="1" dirty="0" err="1"/>
              <a:t>t.getName</a:t>
            </a:r>
            <a:r>
              <a:rPr lang="en-US" sz="1400" i="1" dirty="0"/>
              <a:t>());</a:t>
            </a:r>
            <a:r>
              <a:rPr lang="en-US" sz="1400" dirty="0"/>
              <a:t> </a:t>
            </a:r>
            <a:endParaRPr lang="ru-RU" sz="1400" dirty="0"/>
          </a:p>
          <a:p>
            <a:r>
              <a:rPr lang="en-US" sz="1400" dirty="0"/>
              <a:t> </a:t>
            </a:r>
            <a:r>
              <a:rPr lang="en-US" sz="1400" dirty="0" err="1"/>
              <a:t>Thread.</a:t>
            </a:r>
            <a:r>
              <a:rPr lang="en-US" sz="1400" i="1" dirty="0" err="1"/>
              <a:t>sleep</a:t>
            </a:r>
            <a:r>
              <a:rPr lang="en-US" sz="1400" i="1" dirty="0"/>
              <a:t>(100);</a:t>
            </a:r>
            <a:r>
              <a:rPr lang="ru-RU" sz="1400" i="1" dirty="0"/>
              <a:t> </a:t>
            </a:r>
            <a:r>
              <a:rPr lang="en-GB" sz="1400" dirty="0"/>
              <a:t>// </a:t>
            </a:r>
            <a:r>
              <a:rPr lang="ru-RU" sz="1400" dirty="0"/>
              <a:t>Задержка главного потока</a:t>
            </a:r>
            <a:endParaRPr lang="en-US" sz="1400" i="1" dirty="0"/>
          </a:p>
          <a:p>
            <a:r>
              <a:rPr lang="ru-RU" sz="1400" dirty="0"/>
              <a:t>        }       </a:t>
            </a:r>
          </a:p>
          <a:p>
            <a:r>
              <a:rPr lang="en-US" sz="1400" dirty="0" err="1"/>
              <a:t>thread.join</a:t>
            </a:r>
            <a:r>
              <a:rPr lang="en-US" sz="1400" dirty="0"/>
              <a:t>();</a:t>
            </a:r>
            <a:r>
              <a:rPr lang="ru-RU" sz="1400" dirty="0"/>
              <a:t> </a:t>
            </a:r>
            <a:r>
              <a:rPr lang="en-GB" sz="1400" dirty="0"/>
              <a:t>// </a:t>
            </a:r>
            <a:r>
              <a:rPr lang="ru-RU" sz="1400" dirty="0"/>
              <a:t>Ожидание завершения дочернего потока</a:t>
            </a:r>
            <a:endParaRPr lang="en-US" sz="1400" dirty="0"/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</a:t>
            </a:r>
            <a:r>
              <a:rPr lang="en-US" sz="1400" i="1" dirty="0" err="1"/>
              <a:t>thread.getName</a:t>
            </a:r>
            <a:r>
              <a:rPr lang="en-US" sz="1400" i="1" dirty="0"/>
              <a:t>()+</a:t>
            </a:r>
            <a:r>
              <a:rPr lang="en-US" sz="1400" i="1" dirty="0" err="1"/>
              <a:t>thread.getState</a:t>
            </a:r>
            <a:r>
              <a:rPr lang="en-US" sz="1400" i="1" dirty="0"/>
              <a:t>());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</a:t>
            </a:r>
            <a:r>
              <a:rPr lang="en-US" sz="1400" i="1" dirty="0" err="1"/>
              <a:t>t.getName</a:t>
            </a:r>
            <a:r>
              <a:rPr lang="en-US" sz="1400" i="1" dirty="0"/>
              <a:t>()+</a:t>
            </a:r>
            <a:r>
              <a:rPr lang="en-US" sz="1400" i="1" dirty="0" err="1"/>
              <a:t>t.getState</a:t>
            </a:r>
            <a:r>
              <a:rPr lang="en-US" sz="1400" i="1" dirty="0"/>
              <a:t>());</a:t>
            </a:r>
          </a:p>
          <a:p>
            <a:r>
              <a:rPr lang="ru-RU" sz="1400" dirty="0"/>
              <a:t>         }</a:t>
            </a:r>
          </a:p>
          <a:p>
            <a:r>
              <a:rPr lang="ru-RU" sz="1400" dirty="0"/>
              <a:t>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28860" y="6429396"/>
            <a:ext cx="789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Thread4</a:t>
            </a:r>
            <a:endParaRPr lang="ru-RU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Модификатор </a:t>
            </a:r>
            <a:r>
              <a:rPr lang="en-US" b="1" dirty="0"/>
              <a:t>Volatile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Применяется в многопоточных приложениях</a:t>
            </a:r>
          </a:p>
          <a:p>
            <a:r>
              <a:rPr lang="ru-RU" dirty="0"/>
              <a:t>Используется только с переменными </a:t>
            </a:r>
          </a:p>
          <a:p>
            <a:r>
              <a:rPr lang="ru-RU" dirty="0"/>
              <a:t>Может использоваться со </a:t>
            </a:r>
            <a:r>
              <a:rPr lang="ru-RU" dirty="0" err="1"/>
              <a:t>static</a:t>
            </a:r>
            <a:r>
              <a:rPr lang="ru-RU" dirty="0"/>
              <a:t> переменными </a:t>
            </a:r>
          </a:p>
          <a:p>
            <a:r>
              <a:rPr lang="ru-RU" dirty="0"/>
              <a:t>Нет локальных копий</a:t>
            </a:r>
          </a:p>
          <a:p>
            <a:r>
              <a:rPr lang="ru-RU" dirty="0"/>
              <a:t>Не используется с </a:t>
            </a:r>
            <a:r>
              <a:rPr lang="ru-RU" dirty="0" err="1"/>
              <a:t>final</a:t>
            </a:r>
            <a:r>
              <a:rPr lang="ru-RU" dirty="0"/>
              <a:t> переменными</a:t>
            </a:r>
          </a:p>
          <a:p>
            <a:r>
              <a:rPr lang="ru-RU" dirty="0"/>
              <a:t>Значение переменной, объявленной как </a:t>
            </a:r>
            <a:r>
              <a:rPr lang="ru-RU" dirty="0" err="1"/>
              <a:t>volatile</a:t>
            </a:r>
            <a:r>
              <a:rPr lang="ru-RU" dirty="0"/>
              <a:t>, измененное одним потоком, асинхронно меняется и для других потоков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4000" dirty="0"/>
              <a:t>Использование </a:t>
            </a:r>
            <a:r>
              <a:rPr lang="en-US" sz="4000" b="1" dirty="0"/>
              <a:t>Volatile</a:t>
            </a:r>
            <a:br>
              <a:rPr lang="en-US" b="1" dirty="0"/>
            </a:b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InfiniteLoop</a:t>
            </a:r>
            <a:r>
              <a:rPr lang="en-US" sz="1800" dirty="0"/>
              <a:t> implements </a:t>
            </a:r>
            <a:r>
              <a:rPr lang="en-US" sz="1800" dirty="0" err="1"/>
              <a:t>Runnable</a:t>
            </a:r>
            <a:r>
              <a:rPr lang="en-US" sz="1800" dirty="0"/>
              <a:t> {</a:t>
            </a:r>
          </a:p>
          <a:p>
            <a:pPr>
              <a:buNone/>
            </a:pPr>
            <a:r>
              <a:rPr lang="en-US" sz="1800" dirty="0"/>
              <a:t>    private  </a:t>
            </a:r>
            <a:r>
              <a:rPr lang="en-US" sz="1800" dirty="0" err="1"/>
              <a:t>boolean</a:t>
            </a:r>
            <a:r>
              <a:rPr lang="en-US" sz="1800" dirty="0"/>
              <a:t> flag = true;</a:t>
            </a:r>
            <a:endParaRPr lang="ru-RU" sz="1800" dirty="0"/>
          </a:p>
          <a:p>
            <a:pPr>
              <a:buNone/>
            </a:pPr>
            <a:r>
              <a:rPr lang="en-GB" sz="1800" dirty="0"/>
              <a:t>//</a:t>
            </a:r>
            <a:r>
              <a:rPr lang="en-US" sz="1800" dirty="0"/>
              <a:t> private  volatile </a:t>
            </a:r>
            <a:r>
              <a:rPr lang="en-US" sz="1800" dirty="0" err="1"/>
              <a:t>boolean</a:t>
            </a:r>
            <a:r>
              <a:rPr lang="en-US" sz="1800" dirty="0"/>
              <a:t> flag = true;</a:t>
            </a:r>
          </a:p>
          <a:p>
            <a:pPr>
              <a:buNone/>
            </a:pPr>
            <a:r>
              <a:rPr lang="en-US" sz="1800" dirty="0"/>
              <a:t>public void run() {</a:t>
            </a:r>
          </a:p>
          <a:p>
            <a:pPr>
              <a:buNone/>
            </a:pPr>
            <a:r>
              <a:rPr lang="ru-RU" sz="1800" dirty="0"/>
              <a:t>        </a:t>
            </a:r>
            <a:r>
              <a:rPr lang="en-US" sz="1800" dirty="0"/>
              <a:t>        while (flag) {</a:t>
            </a:r>
          </a:p>
          <a:p>
            <a:pPr>
              <a:buNone/>
            </a:pPr>
            <a:r>
              <a:rPr lang="ru-RU" sz="1800" dirty="0"/>
              <a:t>          }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</a:t>
            </a:r>
            <a:r>
              <a:rPr lang="en-US" sz="1800" i="1" dirty="0" err="1"/>
              <a:t>out.println</a:t>
            </a:r>
            <a:r>
              <a:rPr lang="en-US" sz="1800" i="1" dirty="0"/>
              <a:t>("finished");</a:t>
            </a:r>
          </a:p>
          <a:p>
            <a:pPr>
              <a:buNone/>
            </a:pPr>
            <a:r>
              <a:rPr lang="ru-RU" sz="1800" dirty="0"/>
              <a:t>         }</a:t>
            </a:r>
          </a:p>
          <a:p>
            <a:pPr>
              <a:buNone/>
            </a:pPr>
            <a:r>
              <a:rPr lang="ru-RU" sz="1800" dirty="0"/>
              <a:t>    </a:t>
            </a:r>
            <a:r>
              <a:rPr lang="en-US" sz="1800" dirty="0"/>
              <a:t>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>
              <a:buNone/>
            </a:pPr>
            <a:r>
              <a:rPr lang="en-US" sz="1800" dirty="0"/>
              <a:t>            throws </a:t>
            </a:r>
            <a:r>
              <a:rPr lang="en-US" sz="1800" dirty="0" err="1"/>
              <a:t>InterruptedException</a:t>
            </a:r>
            <a:r>
              <a:rPr lang="en-US" sz="1800" dirty="0"/>
              <a:t> {</a:t>
            </a:r>
          </a:p>
          <a:p>
            <a:pPr>
              <a:buNone/>
            </a:pPr>
            <a:r>
              <a:rPr lang="ru-RU" sz="1800" dirty="0"/>
              <a:t>        </a:t>
            </a:r>
            <a:r>
              <a:rPr lang="en-US" sz="1800" dirty="0" err="1"/>
              <a:t>InfiniteLoop</a:t>
            </a:r>
            <a:r>
              <a:rPr lang="en-US" sz="1800" dirty="0"/>
              <a:t> loop = new </a:t>
            </a:r>
            <a:r>
              <a:rPr lang="en-US" sz="1800" dirty="0" err="1"/>
              <a:t>InfiniteLoop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        Thread t = new Thread(loop);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t.start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Thread.</a:t>
            </a:r>
            <a:r>
              <a:rPr lang="en-US" sz="1800" i="1" dirty="0" err="1"/>
              <a:t>sleep</a:t>
            </a:r>
            <a:r>
              <a:rPr lang="en-US" sz="1800" i="1" dirty="0"/>
              <a:t>(</a:t>
            </a:r>
            <a:r>
              <a:rPr lang="ru-RU" sz="1800" i="1" dirty="0"/>
              <a:t>1</a:t>
            </a:r>
            <a:r>
              <a:rPr lang="en-US" sz="1800" i="1" dirty="0"/>
              <a:t>000);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loop.flag</a:t>
            </a:r>
            <a:r>
              <a:rPr lang="en-US" sz="1800" dirty="0"/>
              <a:t> = false;   </a:t>
            </a:r>
          </a:p>
          <a:p>
            <a:pPr>
              <a:buNone/>
            </a:pPr>
            <a:r>
              <a:rPr lang="ru-RU" sz="1800" dirty="0"/>
              <a:t>    }</a:t>
            </a:r>
          </a:p>
          <a:p>
            <a:pPr>
              <a:buNone/>
            </a:pPr>
            <a:r>
              <a:rPr lang="ru-RU" sz="1800" dirty="0"/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6286520"/>
            <a:ext cx="96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Thread</a:t>
            </a:r>
            <a:r>
              <a:rPr lang="ru-RU"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2346</Words>
  <Application>Microsoft Office PowerPoint</Application>
  <PresentationFormat>Экран (4:3)</PresentationFormat>
  <Paragraphs>274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Организация потоков в Java </vt:lpstr>
      <vt:lpstr>Процессы и потоки</vt:lpstr>
      <vt:lpstr>Классы для работы с потоками</vt:lpstr>
      <vt:lpstr>Методы управления потоками</vt:lpstr>
      <vt:lpstr>Состояние потока</vt:lpstr>
      <vt:lpstr>Создание потоков Java</vt:lpstr>
      <vt:lpstr>Определение состояния потоков</vt:lpstr>
      <vt:lpstr> Модификатор Volatile </vt:lpstr>
      <vt:lpstr> Использование Volatile  </vt:lpstr>
      <vt:lpstr>Пример создания потока путем расширения класса Thread </vt:lpstr>
      <vt:lpstr>Продолжение примера</vt:lpstr>
      <vt:lpstr>Завершение работы потоков</vt:lpstr>
      <vt:lpstr>Прерывание потока</vt:lpstr>
      <vt:lpstr>Пример прерывания потока</vt:lpstr>
      <vt:lpstr>Продолжение примера </vt:lpstr>
      <vt:lpstr>Диспетчеризация потоков</vt:lpstr>
      <vt:lpstr>Приоритеты потоков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классы</dc:title>
  <dc:creator>Геннадий Васильевич Разумовский</dc:creator>
  <cp:lastModifiedBy>Милованов Даниил Михайлович</cp:lastModifiedBy>
  <cp:revision>564</cp:revision>
  <dcterms:created xsi:type="dcterms:W3CDTF">2013-09-23T08:28:10Z</dcterms:created>
  <dcterms:modified xsi:type="dcterms:W3CDTF">2022-10-22T05:38:51Z</dcterms:modified>
</cp:coreProperties>
</file>