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31.png" ContentType="image/png"/>
  <Override PartName="/ppt/media/image26.png" ContentType="image/png"/>
  <Override PartName="/ppt/media/image32.png" ContentType="image/png"/>
  <Override PartName="/ppt/media/image25.png" ContentType="image/png"/>
  <Override PartName="/ppt/media/image28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9.png" ContentType="image/png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58C2A3-2B8C-4FEA-9B0D-E0736323E2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5693EE-1A2B-423F-8862-EBA328AFA6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669F21-3046-4608-8C6B-91C5740210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046348-F574-47C7-A83F-4C911E5A33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74B040-AC3A-422E-857D-7219DE62CC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BC2B76-C9AD-487D-B79E-18B5AD4B0F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1F3DEF-D236-484B-9DC2-047F25F341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4F7622-6250-445F-8071-276AC6A0ED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724FC0-2DFE-41ED-83C0-9B639B71CE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CDAD63-D3B0-4A34-8840-2D518E2F1B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84AD56-E504-4375-9FAA-DA7B3DCF97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736BF-EEE1-42E1-9CB8-AA38CA2567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824EFC-1DC6-438E-A97B-B1F0A3020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FF4D35-44A6-42B2-B4AE-6BA0E4CEE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0E0BD1-A752-4C04-A493-AECE04A230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7F74F3-CC96-41D1-B800-DD939EDF51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A9D200-924B-40C8-86EB-056B150367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5CF5CC-9AEA-4BBD-96FA-887EFF1072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C37F50-823B-4EA9-A362-20430C2778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5C66B-11DC-4852-B0ED-F70E76A8F8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1342A-D744-420F-B0EC-59B21AF33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6CDD9B-C09A-406F-BFAD-4D32AB97C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75F2F1-0487-45B8-AA98-A240BCD508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747D82-2964-4718-AB38-CC6F3ABE7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91B35B-E20D-46D6-847C-562DDD599F0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26A26B-8C99-4A6C-AB24-BD307909F36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"/>
          <p:cNvSpPr/>
          <p:nvPr/>
        </p:nvSpPr>
        <p:spPr>
          <a:xfrm>
            <a:off x="2170800" y="2455560"/>
            <a:ext cx="78339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Verdana"/>
                <a:ea typeface="Verdana"/>
              </a:rPr>
              <a:t>Основа </a:t>
            </a:r>
            <a:r>
              <a:rPr b="0" lang="en-US" sz="4400" spc="-1" strike="noStrike">
                <a:solidFill>
                  <a:srgbClr val="000000"/>
                </a:solidFill>
                <a:latin typeface="Verdana"/>
                <a:ea typeface="Verdana"/>
              </a:rPr>
              <a:t>JavaFX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Создание и импорт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2960" y="1368720"/>
            <a:ext cx="10461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 создания файла в его первой строке необходимо ввести декларацию XML: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3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44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5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46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Рисунок 8" descr=""/>
          <p:cNvPicPr/>
          <p:nvPr/>
        </p:nvPicPr>
        <p:blipFill>
          <a:blip r:embed="rId2"/>
          <a:stretch/>
        </p:blipFill>
        <p:spPr>
          <a:xfrm>
            <a:off x="732960" y="2352960"/>
            <a:ext cx="7211160" cy="676080"/>
          </a:xfrm>
          <a:prstGeom prst="rect">
            <a:avLst/>
          </a:prstGeom>
          <a:ln w="0">
            <a:noFill/>
          </a:ln>
        </p:spPr>
      </p:pic>
      <p:sp>
        <p:nvSpPr>
          <p:cNvPr id="149" name="Прямоугольник 10"/>
          <p:cNvSpPr/>
          <p:nvPr/>
        </p:nvSpPr>
        <p:spPr>
          <a:xfrm>
            <a:off x="732960" y="3182760"/>
            <a:ext cx="10461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Прежде чем добавить отдельные компоненты в файл, необходимо убедиться, что они правильно распознаются. Для этого необходимо добавить операторы импорта.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Рисунок 12" descr=""/>
          <p:cNvPicPr/>
          <p:nvPr/>
        </p:nvPicPr>
        <p:blipFill>
          <a:blip r:embed="rId3"/>
          <a:stretch/>
        </p:blipFill>
        <p:spPr>
          <a:xfrm>
            <a:off x="732960" y="4782600"/>
            <a:ext cx="7115760" cy="152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Компоненты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32960" y="1368720"/>
            <a:ext cx="10461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Мы рассмотрим макеты позже, а сейчас давайте просто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воспользуемся простым VBox, который размещает свои дочерние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элементы вертикально друг над другом.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3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54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56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Рисунок 4" descr=""/>
          <p:cNvPicPr/>
          <p:nvPr/>
        </p:nvPicPr>
        <p:blipFill>
          <a:blip r:embed="rId2"/>
          <a:stretch/>
        </p:blipFill>
        <p:spPr>
          <a:xfrm>
            <a:off x="732960" y="2856240"/>
            <a:ext cx="711576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FX Namespace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32960" y="1368720"/>
            <a:ext cx="10461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Существует пара элементов и атрибутов FXML, которые по умолчанию недоступны. Вам нужно добавить пространство имен (Namespace) FXML, чтобы сделать их доступными. Его необходимо добавить к корневому компоненту: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1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62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Рисунок 8" descr=""/>
          <p:cNvPicPr/>
          <p:nvPr/>
        </p:nvPicPr>
        <p:blipFill>
          <a:blip r:embed="rId2"/>
          <a:stretch/>
        </p:blipFill>
        <p:spPr>
          <a:xfrm>
            <a:off x="732960" y="3095640"/>
            <a:ext cx="7192080" cy="1885680"/>
          </a:xfrm>
          <a:prstGeom prst="rect">
            <a:avLst/>
          </a:prstGeom>
          <a:ln w="0">
            <a:noFill/>
          </a:ln>
        </p:spPr>
      </p:pic>
      <p:pic>
        <p:nvPicPr>
          <p:cNvPr id="167" name="Рисунок 9" descr=""/>
          <p:cNvPicPr/>
          <p:nvPr/>
        </p:nvPicPr>
        <p:blipFill>
          <a:blip r:embed="rId3"/>
          <a:stretch/>
        </p:blipFill>
        <p:spPr>
          <a:xfrm>
            <a:off x="732960" y="5310360"/>
            <a:ext cx="7230240" cy="7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Скрипты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9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70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72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2" descr="https://habrastorage.org/r/w1560/webt/kz/ta/nl/kztanlf-j7bz07gxtp5eagcmemk.png"/>
          <p:cNvPicPr/>
          <p:nvPr/>
        </p:nvPicPr>
        <p:blipFill>
          <a:blip r:embed="rId2"/>
          <a:stretch/>
        </p:blipFill>
        <p:spPr>
          <a:xfrm>
            <a:off x="1892160" y="1770120"/>
            <a:ext cx="7895880" cy="42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Контроллер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6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77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8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79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Прямоугольник 2"/>
          <p:cNvSpPr/>
          <p:nvPr/>
        </p:nvSpPr>
        <p:spPr>
          <a:xfrm>
            <a:off x="732960" y="1368720"/>
            <a:ext cx="1046196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Контроллер — это Java класс, который отвечает в приложении за обработку поведения и взаимодействия с пользователем. Таким образом можно вернуть безопасность типов и проверки времени компиляции.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Рисунок 4" descr=""/>
          <p:cNvPicPr/>
          <p:nvPr/>
        </p:nvPicPr>
        <p:blipFill>
          <a:blip r:embed="rId2"/>
          <a:stretch/>
        </p:blipFill>
        <p:spPr>
          <a:xfrm>
            <a:off x="732960" y="3424320"/>
            <a:ext cx="7192080" cy="25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Scene Builder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4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85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6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87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Прямоугольник 2"/>
          <p:cNvSpPr/>
          <p:nvPr/>
        </p:nvSpPr>
        <p:spPr>
          <a:xfrm>
            <a:off x="732960" y="1368720"/>
            <a:ext cx="1046196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Существует официальный инструмент под названием Scene Builder, который поможет вам в создании пользовательского интерфейса. В двух словах, это графический редактор для вашего графического интерфейса.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2" descr="https://habrastorage.org/r/w1560/webt/vu/qy/0p/vuqy0pzwgyblbskqijeygkfxixu.png"/>
          <p:cNvPicPr/>
          <p:nvPr/>
        </p:nvPicPr>
        <p:blipFill>
          <a:blip r:embed="rId2"/>
          <a:stretch/>
        </p:blipFill>
        <p:spPr>
          <a:xfrm>
            <a:off x="3129480" y="2961360"/>
            <a:ext cx="7043760" cy="36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Интеграция с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IntelliJ IDEA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2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93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4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9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2" descr="https://habrastorage.org/r/w1560/webt/z0/cz/va/z0czvaalmf393mck_k0nnmjx4ji.png"/>
          <p:cNvPicPr/>
          <p:nvPr/>
        </p:nvPicPr>
        <p:blipFill>
          <a:blip r:embed="rId2"/>
          <a:stretch/>
        </p:blipFill>
        <p:spPr>
          <a:xfrm>
            <a:off x="1777680" y="1463400"/>
            <a:ext cx="8372160" cy="48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HBox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9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200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02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Прямоугольник 2"/>
          <p:cNvSpPr/>
          <p:nvPr/>
        </p:nvSpPr>
        <p:spPr>
          <a:xfrm>
            <a:off x="732960" y="1222560"/>
            <a:ext cx="10461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Это один из самых простых среди имеющихся макетов. Он просто помещает все предметы по горизонтали в ряд, один за другим, слева направо.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2" descr="https://habrastorage.org/r/w1560/webt/11/w3/fv/11w3fvu-cq4spby5z2ax-qavsjo.png"/>
          <p:cNvPicPr/>
          <p:nvPr/>
        </p:nvPicPr>
        <p:blipFill>
          <a:blip r:embed="rId2"/>
          <a:stretch/>
        </p:blipFill>
        <p:spPr>
          <a:xfrm>
            <a:off x="732960" y="2764440"/>
            <a:ext cx="8419680" cy="2447640"/>
          </a:xfrm>
          <a:prstGeom prst="rect">
            <a:avLst/>
          </a:prstGeom>
          <a:ln w="0">
            <a:noFill/>
          </a:ln>
        </p:spPr>
      </p:pic>
      <p:pic>
        <p:nvPicPr>
          <p:cNvPr id="206" name="Рисунок 4" descr=""/>
          <p:cNvPicPr/>
          <p:nvPr/>
        </p:nvPicPr>
        <p:blipFill>
          <a:blip r:embed="rId3"/>
          <a:stretch/>
        </p:blipFill>
        <p:spPr>
          <a:xfrm>
            <a:off x="4505400" y="4461840"/>
            <a:ext cx="7192080" cy="17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Spacing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8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209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0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1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Прямоугольник 2"/>
          <p:cNvSpPr/>
          <p:nvPr/>
        </p:nvSpPr>
        <p:spPr>
          <a:xfrm>
            <a:off x="732960" y="1368720"/>
            <a:ext cx="104619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Наши элементы теперь аккуратно разложены в ряд, один за другим: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Picture 2" descr="https://habrastorage.org/r/w1560/webt/2e/23/7w/2e237w6zllg5l-q_zfww2s76ojw.png"/>
          <p:cNvPicPr/>
          <p:nvPr/>
        </p:nvPicPr>
        <p:blipFill>
          <a:blip r:embed="rId2"/>
          <a:stretch/>
        </p:blipFill>
        <p:spPr>
          <a:xfrm>
            <a:off x="3961440" y="2695680"/>
            <a:ext cx="3076200" cy="1066320"/>
          </a:xfrm>
          <a:prstGeom prst="rect">
            <a:avLst/>
          </a:prstGeom>
          <a:ln w="0">
            <a:noFill/>
          </a:ln>
        </p:spPr>
      </p:pic>
      <p:pic>
        <p:nvPicPr>
          <p:cNvPr id="215" name="Рисунок 8" descr=""/>
          <p:cNvPicPr/>
          <p:nvPr/>
        </p:nvPicPr>
        <p:blipFill>
          <a:blip r:embed="rId3"/>
          <a:stretch/>
        </p:blipFill>
        <p:spPr>
          <a:xfrm>
            <a:off x="2090880" y="4364280"/>
            <a:ext cx="7153920" cy="11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Padding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7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218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9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20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Прямоугольник 2"/>
          <p:cNvSpPr/>
          <p:nvPr/>
        </p:nvSpPr>
        <p:spPr>
          <a:xfrm>
            <a:off x="682560" y="1169640"/>
            <a:ext cx="10461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Элементы теперь расположены правильно, однако между элементами и самим HBox по-прежнему нет отступов. Может быть полезно добавить Padding (заполнение) в наш HBox: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2" descr="https://habrastorage.org/r/w1560/webt/bd/8u/dx/bd8udxzqocmyjsgfeojequ4or9e.png"/>
          <p:cNvPicPr/>
          <p:nvPr/>
        </p:nvPicPr>
        <p:blipFill>
          <a:blip r:embed="rId2"/>
          <a:stretch/>
        </p:blipFill>
        <p:spPr>
          <a:xfrm>
            <a:off x="732960" y="2723400"/>
            <a:ext cx="8238600" cy="1999800"/>
          </a:xfrm>
          <a:prstGeom prst="rect">
            <a:avLst/>
          </a:prstGeom>
          <a:ln w="0">
            <a:noFill/>
          </a:ln>
        </p:spPr>
      </p:pic>
      <p:pic>
        <p:nvPicPr>
          <p:cNvPr id="224" name="Рисунок 8" descr=""/>
          <p:cNvPicPr/>
          <p:nvPr/>
        </p:nvPicPr>
        <p:blipFill>
          <a:blip r:embed="rId3"/>
          <a:stretch/>
        </p:blipFill>
        <p:spPr>
          <a:xfrm>
            <a:off x="4008960" y="4388760"/>
            <a:ext cx="7134840" cy="17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JavaFX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99840" y="1456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 представляет инструментарий для создания кроссплатформенных графических приложений на платформе Java.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JavaFX можно создавать программы для различных операционных систем: Windows, MacOS, Linux, Android, iOS и для самых различных устройств: десктопы, смартфоны, планшеты, встроенные устройства, ТВ. Приложение на JavaFX будет работать везде, где установлена исполняемая среда Java (JRE).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5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86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7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VBox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6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227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8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29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Прямоугольник 2"/>
          <p:cNvSpPr/>
          <p:nvPr/>
        </p:nvSpPr>
        <p:spPr>
          <a:xfrm>
            <a:off x="682560" y="1169640"/>
            <a:ext cx="10461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VBox очень похож на HBox, но вместо того, чтобы отображать внутренние компоненты по горизонтали друг за другом, он отображает их вертикально в столбец: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Picture 2" descr="https://habrastorage.org/r/w1560/webt/i4/yw/fx/i4ywfxpyrbvupalj74avcphsgws.png"/>
          <p:cNvPicPr/>
          <p:nvPr/>
        </p:nvPicPr>
        <p:blipFill>
          <a:blip r:embed="rId2"/>
          <a:stretch/>
        </p:blipFill>
        <p:spPr>
          <a:xfrm>
            <a:off x="1901880" y="2636280"/>
            <a:ext cx="2766960" cy="3962160"/>
          </a:xfrm>
          <a:prstGeom prst="rect">
            <a:avLst/>
          </a:prstGeom>
          <a:ln w="0">
            <a:noFill/>
          </a:ln>
        </p:spPr>
      </p:pic>
      <p:pic>
        <p:nvPicPr>
          <p:cNvPr id="233" name="Рисунок 4" descr=""/>
          <p:cNvPicPr/>
          <p:nvPr/>
        </p:nvPicPr>
        <p:blipFill>
          <a:blip r:embed="rId3"/>
          <a:stretch/>
        </p:blipFill>
        <p:spPr>
          <a:xfrm>
            <a:off x="5838480" y="3153960"/>
            <a:ext cx="4658040" cy="23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StackPane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5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236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7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38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Прямоугольник 2"/>
          <p:cNvSpPr/>
          <p:nvPr/>
        </p:nvSpPr>
        <p:spPr>
          <a:xfrm>
            <a:off x="682560" y="1169640"/>
            <a:ext cx="1046196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Этот макет полезен для размещения его компонентов друг над другом. Порядок вставки определяет порядок элементов. Это означает, что первый элемент находится внизу, следующий — сверху, и так далее.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2" descr="https://habrastorage.org/r/w1560/webt/5a/cn/fg/5acnfgmfejoyumbcpjnv37br8vk.png"/>
          <p:cNvPicPr/>
          <p:nvPr/>
        </p:nvPicPr>
        <p:blipFill>
          <a:blip r:embed="rId2"/>
          <a:stretch/>
        </p:blipFill>
        <p:spPr>
          <a:xfrm>
            <a:off x="1045080" y="3204360"/>
            <a:ext cx="4689360" cy="3134520"/>
          </a:xfrm>
          <a:prstGeom prst="rect">
            <a:avLst/>
          </a:prstGeom>
          <a:ln w="0">
            <a:noFill/>
          </a:ln>
        </p:spPr>
      </p:pic>
      <p:pic>
        <p:nvPicPr>
          <p:cNvPr id="242" name="Рисунок 8" descr=""/>
          <p:cNvPicPr/>
          <p:nvPr/>
        </p:nvPicPr>
        <p:blipFill>
          <a:blip r:embed="rId3"/>
          <a:stretch/>
        </p:blipFill>
        <p:spPr>
          <a:xfrm>
            <a:off x="7021080" y="3582360"/>
            <a:ext cx="3191040" cy="17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FlowPane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4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245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47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Прямоугольник 2"/>
          <p:cNvSpPr/>
          <p:nvPr/>
        </p:nvSpPr>
        <p:spPr>
          <a:xfrm>
            <a:off x="682560" y="1169640"/>
            <a:ext cx="1046196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горизонтальном режиме элементы отображаются горизонтально, один за другим, как в HBox.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Вертикальный режим очень похож, но (подобно VBox) он отображает элементы вертикально, сверху вниз. Когда места больше нет, он добавляет еще один столбец и продолжает.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Picture 2" descr="https://habrastorage.org/r/w1560/webt/yu/jl/kn/yujlknus95mmiyresuktrddvegi.png"/>
          <p:cNvPicPr/>
          <p:nvPr/>
        </p:nvPicPr>
        <p:blipFill>
          <a:blip r:embed="rId2"/>
          <a:stretch/>
        </p:blipFill>
        <p:spPr>
          <a:xfrm>
            <a:off x="3183840" y="3997800"/>
            <a:ext cx="544932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TilePane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2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253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5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Прямоугольник 2"/>
          <p:cNvSpPr/>
          <p:nvPr/>
        </p:nvSpPr>
        <p:spPr>
          <a:xfrm>
            <a:off x="682560" y="1169640"/>
            <a:ext cx="1046196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Этот макет очень похож на FlowPane. Его способ отображения компонент практически идентичен. Вы все еще можете использовать горизонтальный или вертикальный режим и определять vgap и hgap.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Picture 2" descr="https://habrastorage.org/r/w1560/webt/bp/i2/u9/bpi2u9twp9k23hquwcn8iyh-22s.png"/>
          <p:cNvPicPr/>
          <p:nvPr/>
        </p:nvPicPr>
        <p:blipFill>
          <a:blip r:embed="rId2"/>
          <a:stretch/>
        </p:blipFill>
        <p:spPr>
          <a:xfrm>
            <a:off x="682560" y="3166920"/>
            <a:ext cx="6724440" cy="1761840"/>
          </a:xfrm>
          <a:prstGeom prst="rect">
            <a:avLst/>
          </a:prstGeom>
          <a:ln w="0">
            <a:noFill/>
          </a:ln>
        </p:spPr>
      </p:pic>
      <p:pic>
        <p:nvPicPr>
          <p:cNvPr id="259" name="Рисунок 4" descr=""/>
          <p:cNvPicPr/>
          <p:nvPr/>
        </p:nvPicPr>
        <p:blipFill>
          <a:blip r:embed="rId3"/>
          <a:stretch/>
        </p:blipFill>
        <p:spPr>
          <a:xfrm>
            <a:off x="3730680" y="5315040"/>
            <a:ext cx="7173000" cy="6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Установка инструментария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99840" y="1456560"/>
            <a:ext cx="51404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Что необходимо для работы с JavaFX?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Прежде всего необходимо установить последнюю версию JDK с официального сайта Oracle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Также необходимо загрузить последнюю версию JavaFX SDK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0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91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93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Рисунок 4" descr=""/>
          <p:cNvPicPr/>
          <p:nvPr/>
        </p:nvPicPr>
        <p:blipFill>
          <a:blip r:embed="rId2"/>
          <a:stretch/>
        </p:blipFill>
        <p:spPr>
          <a:xfrm>
            <a:off x="6278760" y="1383840"/>
            <a:ext cx="5003640" cy="49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Модули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JavaFX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979920" y="1519920"/>
            <a:ext cx="51404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javafx.base: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javafx.controls: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javafx.fxml: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javafx.graphics: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javafx.media: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javafx.swing: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javafx.web: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javafx-swt: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7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98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0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Рисунок 8" descr=""/>
          <p:cNvPicPr/>
          <p:nvPr/>
        </p:nvPicPr>
        <p:blipFill>
          <a:blip r:embed="rId2"/>
          <a:stretch/>
        </p:blipFill>
        <p:spPr>
          <a:xfrm>
            <a:off x="5404680" y="1814040"/>
            <a:ext cx="5353560" cy="37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Привет Мир!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79920" y="1519920"/>
            <a:ext cx="10461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Каждое приложение состоит из иерархии нескольких основных компонентов: Stages (окна), (сцены) и nodes (узлы):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Stage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Scene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Node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4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05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6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7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https://habrastorage.org/r/w1560/webt/z_/ma/jv/z_majvxqn45dk8xiidafcnnc9rm.png"/>
          <p:cNvPicPr/>
          <p:nvPr/>
        </p:nvPicPr>
        <p:blipFill>
          <a:blip r:embed="rId2"/>
          <a:stretch/>
        </p:blipFill>
        <p:spPr>
          <a:xfrm>
            <a:off x="3123360" y="2925000"/>
            <a:ext cx="8363520" cy="30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Класс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Application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32960" y="1368720"/>
            <a:ext cx="10461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Каждое приложение JavaFX должно иметь класс main, который расширяет класс: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1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12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3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1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Рисунок 4" descr=""/>
          <p:cNvPicPr/>
          <p:nvPr/>
        </p:nvPicPr>
        <p:blipFill>
          <a:blip r:embed="rId2"/>
          <a:stretch/>
        </p:blipFill>
        <p:spPr>
          <a:xfrm>
            <a:off x="798840" y="2378880"/>
            <a:ext cx="7115760" cy="666360"/>
          </a:xfrm>
          <a:prstGeom prst="rect">
            <a:avLst/>
          </a:prstGeom>
          <a:ln w="0">
            <a:noFill/>
          </a:ln>
        </p:spPr>
      </p:pic>
      <p:sp>
        <p:nvSpPr>
          <p:cNvPr id="116" name="Объект 2"/>
          <p:cNvSpPr/>
          <p:nvPr/>
        </p:nvSpPr>
        <p:spPr>
          <a:xfrm>
            <a:off x="732960" y="324288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Касс main выглядит примерно так: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Рисунок 8" descr=""/>
          <p:cNvPicPr/>
          <p:nvPr/>
        </p:nvPicPr>
        <p:blipFill>
          <a:blip r:embed="rId3"/>
          <a:stretch/>
        </p:blipFill>
        <p:spPr>
          <a:xfrm>
            <a:off x="798840" y="3854160"/>
            <a:ext cx="7125480" cy="25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Метод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main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32960" y="1368720"/>
            <a:ext cx="10461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Внутри метода main() приложение можно запустить используя метод: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0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21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2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23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Рисунок 10" descr=""/>
          <p:cNvPicPr/>
          <p:nvPr/>
        </p:nvPicPr>
        <p:blipFill>
          <a:blip r:embed="rId2"/>
          <a:stretch/>
        </p:blipFill>
        <p:spPr>
          <a:xfrm>
            <a:off x="732960" y="2429640"/>
            <a:ext cx="7163280" cy="647280"/>
          </a:xfrm>
          <a:prstGeom prst="rect">
            <a:avLst/>
          </a:prstGeom>
          <a:ln w="0">
            <a:noFill/>
          </a:ln>
        </p:spPr>
      </p:pic>
      <p:sp>
        <p:nvSpPr>
          <p:cNvPr id="125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Легко заметить, что это статический метод в классе Application. Мы не указали основной класс, но JavaFX может определить это автоматически в зависимости от класса, который вызывает этот метод.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Настройка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Stage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7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28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9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0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Рисунок 8" descr=""/>
          <p:cNvPicPr/>
          <p:nvPr/>
        </p:nvPicPr>
        <p:blipFill>
          <a:blip r:embed="rId2"/>
          <a:stretch/>
        </p:blipFill>
        <p:spPr>
          <a:xfrm>
            <a:off x="664200" y="1167120"/>
            <a:ext cx="6263640" cy="35766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2" descr="https://habrastorage.org/r/w1560/webt/cr/me/5w/crme5ws9xx7dsg9ftlk2api6jgg.png"/>
          <p:cNvPicPr/>
          <p:nvPr/>
        </p:nvPicPr>
        <p:blipFill>
          <a:blip r:embed="rId3"/>
          <a:stretch/>
        </p:blipFill>
        <p:spPr>
          <a:xfrm>
            <a:off x="4809960" y="3034080"/>
            <a:ext cx="663840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0040" y="235800"/>
            <a:ext cx="10515240" cy="57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Verdana"/>
                <a:ea typeface="Verdana"/>
              </a:rPr>
              <a:t>Представляем 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FXML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32960" y="1368720"/>
            <a:ext cx="10461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Формат XML, специфичный для JavaFX, называется FXML. В нем вы можете определить все компоненты приложения и их свойства, а также связать их с контроллером, который отвечает за управление взаимодействиями.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5" name="Группа 5"/>
          <p:cNvGrpSpPr/>
          <p:nvPr/>
        </p:nvGrpSpPr>
        <p:grpSpPr>
          <a:xfrm>
            <a:off x="410040" y="315360"/>
            <a:ext cx="11106720" cy="939600"/>
            <a:chOff x="410040" y="315360"/>
            <a:chExt cx="11106720" cy="939600"/>
          </a:xfrm>
        </p:grpSpPr>
        <p:pic>
          <p:nvPicPr>
            <p:cNvPr id="136" name="Рисунок 2" descr=""/>
            <p:cNvPicPr/>
            <p:nvPr/>
          </p:nvPicPr>
          <p:blipFill>
            <a:blip r:embed="rId1"/>
            <a:stretch/>
          </p:blipFill>
          <p:spPr>
            <a:xfrm>
              <a:off x="10577160" y="315360"/>
              <a:ext cx="939600" cy="93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" name="Line 2"/>
            <p:cNvSpPr/>
            <p:nvPr/>
          </p:nvSpPr>
          <p:spPr>
            <a:xfrm flipV="1">
              <a:off x="410040" y="794520"/>
              <a:ext cx="9588240" cy="30240"/>
            </a:xfrm>
            <a:prstGeom prst="line">
              <a:avLst/>
            </a:prstGeom>
            <a:ln w="38100">
              <a:solidFill>
                <a:srgbClr val="6b8c8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8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Объект 2"/>
          <p:cNvSpPr/>
          <p:nvPr/>
        </p:nvSpPr>
        <p:spPr>
          <a:xfrm>
            <a:off x="732960" y="3424320"/>
            <a:ext cx="104619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Рисунок 4" descr=""/>
          <p:cNvPicPr/>
          <p:nvPr/>
        </p:nvPicPr>
        <p:blipFill>
          <a:blip r:embed="rId2"/>
          <a:stretch/>
        </p:blipFill>
        <p:spPr>
          <a:xfrm>
            <a:off x="2070360" y="3310560"/>
            <a:ext cx="8687880" cy="24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Application>LibreOffice/7.4.3.2$Linux_X86_64 LibreOffice_project/1048a8393ae2eeec98dff31b5c133c5f1d08b890</Application>
  <AppVersion>15.0000</AppVersion>
  <Words>622</Words>
  <Paragraphs>63</Paragraphs>
  <Company>Krokoz™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2018-10-23T15:59:57Z</dcterms:created>
  <dc:creator>PS</dc:creator>
  <dc:description/>
  <dc:language>ru-RU</dc:language>
  <cp:lastModifiedBy/>
  <dcterms:modified xsi:type="dcterms:W3CDTF">2023-04-08T09:41:16Z</dcterms:modified>
  <cp:revision>177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