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301" r:id="rId8"/>
    <p:sldId id="302" r:id="rId9"/>
    <p:sldId id="303" r:id="rId10"/>
    <p:sldId id="262" r:id="rId11"/>
    <p:sldId id="304" r:id="rId12"/>
    <p:sldId id="263" r:id="rId13"/>
    <p:sldId id="305" r:id="rId14"/>
    <p:sldId id="306" r:id="rId15"/>
    <p:sldId id="307" r:id="rId16"/>
    <p:sldId id="308" r:id="rId17"/>
    <p:sldId id="311" r:id="rId18"/>
    <p:sldId id="312" r:id="rId19"/>
    <p:sldId id="266" r:id="rId20"/>
    <p:sldId id="267" r:id="rId21"/>
    <p:sldId id="313" r:id="rId22"/>
    <p:sldId id="314" r:id="rId23"/>
    <p:sldId id="315" r:id="rId24"/>
    <p:sldId id="268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269" r:id="rId33"/>
    <p:sldId id="323" r:id="rId34"/>
    <p:sldId id="324" r:id="rId35"/>
    <p:sldId id="325" r:id="rId36"/>
    <p:sldId id="270" r:id="rId37"/>
    <p:sldId id="326" r:id="rId38"/>
    <p:sldId id="271" r:id="rId39"/>
    <p:sldId id="327" r:id="rId40"/>
    <p:sldId id="329" r:id="rId41"/>
    <p:sldId id="330" r:id="rId42"/>
    <p:sldId id="331" r:id="rId43"/>
    <p:sldId id="272" r:id="rId44"/>
    <p:sldId id="273" r:id="rId45"/>
    <p:sldId id="274" r:id="rId46"/>
    <p:sldId id="275" r:id="rId47"/>
    <p:sldId id="276" r:id="rId48"/>
    <p:sldId id="332" r:id="rId49"/>
    <p:sldId id="333" r:id="rId50"/>
    <p:sldId id="334" r:id="rId51"/>
    <p:sldId id="278" r:id="rId52"/>
    <p:sldId id="279" r:id="rId53"/>
    <p:sldId id="280" r:id="rId54"/>
    <p:sldId id="282" r:id="rId55"/>
    <p:sldId id="283" r:id="rId56"/>
    <p:sldId id="284" r:id="rId57"/>
    <p:sldId id="285" r:id="rId58"/>
    <p:sldId id="286" r:id="rId59"/>
    <p:sldId id="335" r:id="rId60"/>
    <p:sldId id="336" r:id="rId61"/>
    <p:sldId id="337" r:id="rId62"/>
    <p:sldId id="338" r:id="rId63"/>
    <p:sldId id="339" r:id="rId64"/>
    <p:sldId id="340" r:id="rId65"/>
    <p:sldId id="341" r:id="rId66"/>
    <p:sldId id="342" r:id="rId67"/>
    <p:sldId id="343" r:id="rId68"/>
    <p:sldId id="344" r:id="rId69"/>
    <p:sldId id="287" r:id="rId70"/>
    <p:sldId id="288" r:id="rId71"/>
    <p:sldId id="289" r:id="rId72"/>
    <p:sldId id="290" r:id="rId73"/>
    <p:sldId id="291" r:id="rId74"/>
    <p:sldId id="345" r:id="rId75"/>
    <p:sldId id="346" r:id="rId76"/>
    <p:sldId id="292" r:id="rId77"/>
    <p:sldId id="293" r:id="rId78"/>
    <p:sldId id="294" r:id="rId79"/>
    <p:sldId id="295" r:id="rId80"/>
    <p:sldId id="296" r:id="rId81"/>
    <p:sldId id="377" r:id="rId82"/>
    <p:sldId id="297" r:id="rId83"/>
    <p:sldId id="298" r:id="rId84"/>
    <p:sldId id="299" r:id="rId85"/>
    <p:sldId id="300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59" r:id="rId99"/>
    <p:sldId id="360" r:id="rId100"/>
    <p:sldId id="361" r:id="rId101"/>
    <p:sldId id="362" r:id="rId102"/>
    <p:sldId id="363" r:id="rId103"/>
    <p:sldId id="364" r:id="rId104"/>
    <p:sldId id="365" r:id="rId105"/>
    <p:sldId id="366" r:id="rId106"/>
    <p:sldId id="367" r:id="rId107"/>
    <p:sldId id="368" r:id="rId108"/>
    <p:sldId id="369" r:id="rId109"/>
    <p:sldId id="370" r:id="rId110"/>
    <p:sldId id="371" r:id="rId111"/>
    <p:sldId id="372" r:id="rId112"/>
    <p:sldId id="373" r:id="rId113"/>
    <p:sldId id="374" r:id="rId114"/>
    <p:sldId id="375" r:id="rId115"/>
    <p:sldId id="376" r:id="rId1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88942-0C56-4D17-B2B7-E1E6972A8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A4F9E2-077F-4387-AF53-04D969D14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97D198-E7EA-4AA6-A6AA-F4F68B6C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0AE8-6BA6-4D9F-AF93-173C16D0DEC9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0B338C-8A1D-4FCF-9371-B2ECB8CE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28A21E-803E-496D-8570-2276864C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D2B8-6844-4729-BDAD-0EA3CC4F2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5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F44B2-0846-4FED-9919-21A488F5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E80E90-3A38-4526-AA16-5DC62E6D5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6EA011-72CF-4A35-B810-D2918567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0AE8-6BA6-4D9F-AF93-173C16D0DEC9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14E150-CB79-41F0-B11B-2DB038EC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06D7D2-3BB0-481A-967A-1112FBC6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D2B8-6844-4729-BDAD-0EA3CC4F2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41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FEA27A7-B47A-4CA0-BF8D-C6EBD21C1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1A23A2-DE26-46F6-BA35-94C688CFE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49E468-4808-49A1-B98B-6A3B8B9B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0AE8-6BA6-4D9F-AF93-173C16D0DEC9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93D4B7-E73D-45C5-B1FD-85792639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0D9080-1BDB-4DEC-ADEB-EFDD8C1B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D2B8-6844-4729-BDAD-0EA3CC4F2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63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C06D6-6AD5-4EE2-BA6A-EB474FCA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46923-B461-47CD-981F-65E1805C2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45F045-DE78-43C5-8DF2-B58B1376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0AE8-6BA6-4D9F-AF93-173C16D0DEC9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708466-C9B5-4884-A87F-1DAD8A22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634CD-A90D-4980-8D36-A0F0229B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D2B8-6844-4729-BDAD-0EA3CC4F2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62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163CB-171E-4BF6-8FFB-9DFC2F69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5B7CBB-07F9-4530-AF78-D6E09A961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18820-E726-4176-83A7-420BCE72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0AE8-6BA6-4D9F-AF93-173C16D0DEC9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E35F4A-AFD8-4B12-BCEC-2C8294CF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205F8B-EED2-45D3-BD96-5AB1DF8A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D2B8-6844-4729-BDAD-0EA3CC4F2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7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C3BE58-DB8D-429B-8E3F-4BECEE6E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EED1F5-67D8-48CA-9C7C-93F58E021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B20497-C438-4DB9-A498-A2FAED7E4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503ECE-98E9-4E7A-8AB3-50D35A0B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0AE8-6BA6-4D9F-AF93-173C16D0DEC9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8EF5C2-88CE-440A-A928-FAD0799D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C1F29D-1633-483C-AF66-942350B3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D2B8-6844-4729-BDAD-0EA3CC4F2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55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46C9D-9EE9-4874-B4AF-53B055A9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5F04A-180B-41EE-895E-983B2E243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9D33B6-C0BE-474F-8845-79B649E60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85D58B-61C9-4BF2-B76B-845ECC774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8735521-1F32-4EAE-A529-BC4B1C300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1F04EDF-DF01-4F02-89E5-973BA357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0AE8-6BA6-4D9F-AF93-173C16D0DEC9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F1F3F5-80CC-4C6B-AEF5-380ACC9B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7720F6-5CE1-41AC-B8D4-ECE6719B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D2B8-6844-4729-BDAD-0EA3CC4F2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82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BE4FF-BF6B-44A8-8C97-7ABC5F13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75805B-7597-4301-B5D3-30AACEF09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0AE8-6BA6-4D9F-AF93-173C16D0DEC9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C4176B-A8F1-4AF4-A74D-24CBEA2D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2763BD-110F-4BF6-B19A-0560A050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D2B8-6844-4729-BDAD-0EA3CC4F2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83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1939B5-E1A8-4872-9E81-A7D176D0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0AE8-6BA6-4D9F-AF93-173C16D0DEC9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CBED294-0092-421E-B191-EB297035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E2E97D-F3A4-496A-A8EE-6F1FEED6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D2B8-6844-4729-BDAD-0EA3CC4F2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90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9F9B-8E4D-4DD7-8770-1D0928265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093744-DECD-449A-A2A5-1522B73D0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A4DB45-A8C1-405C-89A1-81493507F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7F9A3D-1858-46E1-9CF9-68E0A508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0AE8-6BA6-4D9F-AF93-173C16D0DEC9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D36F69-5A62-4C79-A60C-7D6B8ED8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8D6B8E-7F91-4CAE-AD19-00285D65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D2B8-6844-4729-BDAD-0EA3CC4F2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94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96EEB-0FCB-4B45-A90A-FFF67418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5B031B-0570-424D-B992-FB52C34CB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908191-B8F9-491E-85C0-A4E502F2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B6FEA5-7AD9-4634-BF5A-0A446B70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0AE8-6BA6-4D9F-AF93-173C16D0DEC9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0876AC-B689-45F8-B0B6-18578849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D103F8-F2D7-4698-B580-55580FB6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D2B8-6844-4729-BDAD-0EA3CC4F2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8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55DAF-36AD-4008-8E27-DC977E00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DD7F41-82DA-43BF-B802-AC1D668C3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C29F25-CF69-4C7E-96E6-7E76C23FB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70AE8-6BA6-4D9F-AF93-173C16D0DEC9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5DB9D5-96AA-4C9B-890C-C6BE83C42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8DF34-ECF0-4B07-8F39-C1356ADEF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3D2B8-6844-4729-BDAD-0EA3CC4F2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5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makery.ch/ru/library/javafx-tutorial/part1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efxclipse/install.html" TargetMode="Externa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racle.com/technetwork/java/javase/downloads/javafxscenebuilder-info-2157684.html" TargetMode="External"/><Relationship Id="rId5" Type="http://schemas.openxmlformats.org/officeDocument/2006/relationships/hyperlink" Target="http://www.oracle.com/technetwork/java/javase/downloads/sb2download-2177776.html" TargetMode="External"/><Relationship Id="rId4" Type="http://schemas.openxmlformats.org/officeDocument/2006/relationships/hyperlink" Target="http://gluonhq.com/open-source/scene-builder/#download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javafx/api/" TargetMode="External"/><Relationship Id="rId2" Type="http://schemas.openxmlformats.org/officeDocument/2006/relationships/hyperlink" Target="http://docs.oracle.com/javase/8/docs/ap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8/javafx/get-started-tutorial/get_start_apps.htm" TargetMode="External"/><Relationship Id="rId5" Type="http://schemas.openxmlformats.org/officeDocument/2006/relationships/hyperlink" Target="http://fxexperience.com/controlsfx/" TargetMode="External"/><Relationship Id="rId4" Type="http://schemas.openxmlformats.org/officeDocument/2006/relationships/hyperlink" Target="https://controlsfx.bitbucket.io/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docs.oracle.com/javase/8/javafx/layout-tutorial/builtin_layouts.htm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acle.com/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acle.com/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racle.com/javase/8/javafx/scene-graph-tutorial/scenegraph.htm" TargetMode="External"/><Relationship Id="rId4" Type="http://schemas.openxmlformats.org/officeDocument/2006/relationships/hyperlink" Target="http://www.oracle.com/" TargetMode="Externa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makery.ch/blog/javafx-8-date-picker/" TargetMode="External"/><Relationship Id="rId2" Type="http://schemas.openxmlformats.org/officeDocument/2006/relationships/hyperlink" Target="https://code.makery.ch/blog/javafx-dialogs-offic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makery.ch/blog/javafx-8-tableview-cell-renderer/" TargetMode="External"/><Relationship Id="rId5" Type="http://schemas.openxmlformats.org/officeDocument/2006/relationships/hyperlink" Target="https://code.makery.ch/blog/javafx-8-tableview-sorting-filtering/" TargetMode="External"/><Relationship Id="rId4" Type="http://schemas.openxmlformats.org/officeDocument/2006/relationships/hyperlink" Target="https://code.makery.ch/blog/javafx-8-event-handling-examples/" TargetMode="Externa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makery.ch/ru/library/javafx-tutorial/part2/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javafx/properties-binding-tutorial/binding.htm" TargetMode="External"/><Relationship Id="rId2" Type="http://schemas.openxmlformats.org/officeDocument/2006/relationships/hyperlink" Target="http://docs.oracle.com/javase/8/javafx/api/javafx/beans/property/Propert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racle.com/javase/tutorial/datetime/iso/" TargetMode="External"/><Relationship Id="rId4" Type="http://schemas.openxmlformats.org/officeDocument/2006/relationships/hyperlink" Target="http://docs.oracle.com/javase/8/docs/api/java/time/LocalDate.html" TargetMode="Externa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B0F9C-6953-4448-B189-525B451E7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FX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38687-63A3-41BF-8E25-95EA8E664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Камалова Юлия Борисовна</a:t>
            </a:r>
          </a:p>
        </p:txBody>
      </p:sp>
    </p:spTree>
    <p:extLst>
      <p:ext uri="{BB962C8B-B14F-4D97-AF65-F5344CB8AC3E}">
        <p14:creationId xmlns:p14="http://schemas.microsoft.com/office/powerpoint/2010/main" val="3345736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err="1"/>
              <a:t>JavaFX</a:t>
            </a:r>
            <a:r>
              <a:rPr lang="ru-RU" dirty="0"/>
              <a:t> нацелен на создание игр и настольных приложений на </a:t>
            </a:r>
            <a:r>
              <a:rPr lang="ru-RU" dirty="0" err="1"/>
              <a:t>Java</a:t>
            </a:r>
            <a:r>
              <a:rPr lang="ru-RU" dirty="0"/>
              <a:t>. </a:t>
            </a:r>
          </a:p>
          <a:p>
            <a:r>
              <a:rPr lang="ru-RU" dirty="0"/>
              <a:t>По сути им заменят </a:t>
            </a:r>
            <a:r>
              <a:rPr lang="ru-RU" dirty="0" err="1"/>
              <a:t>Swing</a:t>
            </a:r>
            <a:r>
              <a:rPr lang="ru-RU" dirty="0"/>
              <a:t> из-за предложенного нового инструмента GUI для </a:t>
            </a:r>
            <a:r>
              <a:rPr lang="ru-RU" dirty="0" err="1"/>
              <a:t>Java</a:t>
            </a:r>
            <a:r>
              <a:rPr lang="ru-RU" dirty="0"/>
              <a:t>. </a:t>
            </a:r>
          </a:p>
          <a:p>
            <a:r>
              <a:rPr lang="ru-RU" dirty="0"/>
              <a:t>Также, он позволяет нам стилизовать файлы компоновки GUI (XML) и сделать их элегантнее с помощью CSS, подобно тому, как мы привыкли к сетевым приложениям. </a:t>
            </a:r>
          </a:p>
        </p:txBody>
      </p:sp>
    </p:spTree>
    <p:extLst>
      <p:ext uri="{BB962C8B-B14F-4D97-AF65-F5344CB8AC3E}">
        <p14:creationId xmlns:p14="http://schemas.microsoft.com/office/powerpoint/2010/main" val="395242440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B2816D-82A6-450A-8D23-C6B98FAE0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900745" cy="670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4196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D2FBD6-0BE9-4A69-84C1-58A2CF5F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882"/>
          <a:stretch/>
        </p:blipFill>
        <p:spPr>
          <a:xfrm>
            <a:off x="0" y="0"/>
            <a:ext cx="12103084" cy="487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6191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8BA00E-B56F-4CFC-B5DC-D209DC2069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996"/>
          <a:stretch/>
        </p:blipFill>
        <p:spPr>
          <a:xfrm>
            <a:off x="0" y="459800"/>
            <a:ext cx="11986816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6045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406B43-AC47-4132-BECA-DA0FD1AE2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0" y="-1"/>
            <a:ext cx="11221999" cy="279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541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9DF53C-ED02-4995-85EF-2DC3C4C6A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47586" cy="682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7631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3055BC-29CB-4D29-90B6-E9E97EE01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24193" cy="676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4470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29AD25-AF6A-452F-A75E-696D97C8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4" y="0"/>
            <a:ext cx="8704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3191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54D02C-5A16-49D3-B8AC-109B5380C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315" y="149225"/>
            <a:ext cx="11437115" cy="2490952"/>
          </a:xfrm>
          <a:prstGeom prst="rect">
            <a:avLst/>
          </a:prstGeom>
        </p:spPr>
      </p:pic>
      <p:pic>
        <p:nvPicPr>
          <p:cNvPr id="48130" name="Picture 2" descr="Screenshot AddressApp Part 2">
            <a:extLst>
              <a:ext uri="{FF2B5EF4-FFF2-40B4-BE49-F238E27FC236}">
                <a16:creationId xmlns:a16="http://schemas.microsoft.com/office/drawing/2014/main" id="{7871CAC1-924A-491C-B7D9-EEA20697D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2" y="2417538"/>
            <a:ext cx="7357788" cy="439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16063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3968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621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42793" cy="1325563"/>
          </a:xfrm>
        </p:spPr>
        <p:txBody>
          <a:bodyPr/>
          <a:lstStyle/>
          <a:p>
            <a:r>
              <a:rPr lang="en-US" dirty="0"/>
              <a:t>JAVA FX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96" y="1690687"/>
            <a:ext cx="5667704" cy="5009657"/>
          </a:xfrm>
        </p:spPr>
        <p:txBody>
          <a:bodyPr>
            <a:normAutofit/>
          </a:bodyPr>
          <a:lstStyle/>
          <a:p>
            <a:r>
              <a:rPr lang="ru-RU" dirty="0" err="1"/>
              <a:t>JavaFX</a:t>
            </a:r>
            <a:r>
              <a:rPr lang="ru-RU" dirty="0"/>
              <a:t> дополнительно работает с интегрированной 3D-графикой, а также аудио, видео и встроенными сетевыми приложениями в единый инструментарий GUI</a:t>
            </a:r>
          </a:p>
          <a:p>
            <a:r>
              <a:rPr lang="ru-RU" dirty="0"/>
              <a:t>Он прост в освоении и хорошо оптимизирован. </a:t>
            </a:r>
          </a:p>
          <a:p>
            <a:r>
              <a:rPr lang="ru-RU" dirty="0"/>
              <a:t>Он поддерживает множество операционных систем, а также </a:t>
            </a:r>
            <a:r>
              <a:rPr lang="ru-RU" dirty="0" err="1"/>
              <a:t>Windows</a:t>
            </a:r>
            <a:r>
              <a:rPr lang="ru-RU" dirty="0"/>
              <a:t>, UNIX системы и </a:t>
            </a:r>
            <a:r>
              <a:rPr lang="ru-RU" dirty="0" err="1"/>
              <a:t>Mac</a:t>
            </a:r>
            <a:r>
              <a:rPr lang="ru-RU" dirty="0"/>
              <a:t> OS.</a:t>
            </a:r>
          </a:p>
        </p:txBody>
      </p:sp>
      <p:pic>
        <p:nvPicPr>
          <p:cNvPr id="3074" name="Picture 2" descr="Введение в Java FX - 3">
            <a:extLst>
              <a:ext uri="{FF2B5EF4-FFF2-40B4-BE49-F238E27FC236}">
                <a16:creationId xmlns:a16="http://schemas.microsoft.com/office/drawing/2014/main" id="{5C5DC961-8551-4FCF-9F66-15C899561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955" y="365125"/>
            <a:ext cx="5626749" cy="548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55903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52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60968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03647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19151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94059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806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Особенности </a:t>
            </a:r>
            <a:r>
              <a:rPr lang="ru-RU" b="1" dirty="0" err="1"/>
              <a:t>JavaFX</a:t>
            </a:r>
            <a:r>
              <a:rPr lang="ru-RU" b="1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JavaFX</a:t>
            </a:r>
            <a:r>
              <a:rPr lang="ru-RU" dirty="0"/>
              <a:t> изначально поставляется с большим набором частей графического интерфейса, таких как </a:t>
            </a:r>
            <a:r>
              <a:rPr lang="en-US" dirty="0"/>
              <a:t>(</a:t>
            </a:r>
            <a:r>
              <a:rPr lang="ru-RU" dirty="0"/>
              <a:t>всякие там</a:t>
            </a:r>
            <a:r>
              <a:rPr lang="en-US" dirty="0"/>
              <a:t>)</a:t>
            </a:r>
            <a:r>
              <a:rPr lang="ru-RU" dirty="0"/>
              <a:t> кнопки, текстовые поля, таблицы, деревья, меню, диаграммы и т.д., что в свою очередь сэкономит нам вагон времени.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3090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Особенности </a:t>
            </a:r>
            <a:r>
              <a:rPr lang="ru-RU" b="1" dirty="0" err="1"/>
              <a:t>JavaFX</a:t>
            </a:r>
            <a:r>
              <a:rPr lang="ru-RU" b="1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JavaFX</a:t>
            </a:r>
            <a:r>
              <a:rPr lang="ru-RU" dirty="0"/>
              <a:t> изначально поставляется с большим набором частей графического интерфейса, таких как </a:t>
            </a:r>
            <a:r>
              <a:rPr lang="en-US" dirty="0"/>
              <a:t>(</a:t>
            </a:r>
            <a:r>
              <a:rPr lang="ru-RU" dirty="0"/>
              <a:t>всякие там</a:t>
            </a:r>
            <a:r>
              <a:rPr lang="en-US" dirty="0"/>
              <a:t>)</a:t>
            </a:r>
            <a:r>
              <a:rPr lang="ru-RU" dirty="0"/>
              <a:t> кнопки, текстовые поля, таблицы, деревья, меню, диаграммы и т.д., что в свою очередь сэкономит нам вагон времени.</a:t>
            </a:r>
            <a:endParaRPr lang="en-US" dirty="0"/>
          </a:p>
          <a:p>
            <a:r>
              <a:rPr lang="ru-RU" dirty="0" err="1"/>
              <a:t>JavaFX</a:t>
            </a:r>
            <a:r>
              <a:rPr lang="ru-RU" dirty="0"/>
              <a:t> часто </a:t>
            </a:r>
            <a:r>
              <a:rPr lang="ru-RU" dirty="0" err="1"/>
              <a:t>юзает</a:t>
            </a:r>
            <a:r>
              <a:rPr lang="ru-RU" dirty="0"/>
              <a:t> стили CSS, и мы сможем использовать специальный формат FXML для создания GUI, а не делать это в коде </a:t>
            </a:r>
            <a:r>
              <a:rPr lang="ru-RU" dirty="0" err="1"/>
              <a:t>Java</a:t>
            </a:r>
            <a:r>
              <a:rPr lang="ru-RU" dirty="0"/>
              <a:t>. Это облегчает быстрое размещение графического интерфейса пользователя или изменение внешнего вида или композиции без необходимости долго играться в коде </a:t>
            </a:r>
            <a:r>
              <a:rPr lang="ru-RU" dirty="0" err="1"/>
              <a:t>Java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2621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Особенности </a:t>
            </a:r>
            <a:r>
              <a:rPr lang="ru-RU" b="1" dirty="0" err="1"/>
              <a:t>JavaFX</a:t>
            </a:r>
            <a:r>
              <a:rPr lang="ru-RU" b="1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JavaFX</a:t>
            </a:r>
            <a:r>
              <a:rPr lang="ru-RU" dirty="0"/>
              <a:t> имеет готовые к использованию части диаграммы, поэтому нам не нужно писать их с нуля в любое время, когда вам нужна базовая диаграмма.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17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Особенности </a:t>
            </a:r>
            <a:r>
              <a:rPr lang="ru-RU" b="1" dirty="0" err="1"/>
              <a:t>JavaFX</a:t>
            </a:r>
            <a:r>
              <a:rPr lang="ru-RU" b="1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JavaFX</a:t>
            </a:r>
            <a:r>
              <a:rPr lang="ru-RU" dirty="0"/>
              <a:t> имеет готовые к использованию части диаграммы, поэтому нам не нужно писать их с нуля в любое время, когда вам нужна базовая диаграмма.</a:t>
            </a:r>
            <a:endParaRPr lang="en-US" dirty="0"/>
          </a:p>
          <a:p>
            <a:r>
              <a:rPr lang="ru-RU" dirty="0" err="1"/>
              <a:t>JavaFX</a:t>
            </a:r>
            <a:r>
              <a:rPr lang="ru-RU" dirty="0"/>
              <a:t> дополнительно поставляется с поддержкой 3D графики, которая часто полезна, если мы разрабатываем какую-то игру или подобные приложения.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690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83" y="0"/>
            <a:ext cx="10515600" cy="769992"/>
          </a:xfrm>
        </p:spPr>
        <p:txBody>
          <a:bodyPr/>
          <a:lstStyle/>
          <a:p>
            <a:r>
              <a:rPr lang="ru-RU" dirty="0"/>
              <a:t>Основные составляющие нашего окна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9992"/>
            <a:ext cx="4593021" cy="5788463"/>
          </a:xfrm>
        </p:spPr>
        <p:txBody>
          <a:bodyPr/>
          <a:lstStyle/>
          <a:p>
            <a:r>
              <a:rPr lang="ru-RU" b="1" dirty="0" err="1"/>
              <a:t>Stage</a:t>
            </a:r>
            <a:r>
              <a:rPr lang="ru-RU" dirty="0"/>
              <a:t> — по сути это окружающее окно, которое используется как начальное полотно и содержит в себе остальные компоненты. У приложения может быть несколько </a:t>
            </a:r>
            <a:r>
              <a:rPr lang="ru-RU" dirty="0" err="1"/>
              <a:t>stage</a:t>
            </a:r>
            <a:r>
              <a:rPr lang="ru-RU" dirty="0"/>
              <a:t>, но один такой компонент должен быть в любом случае. По сути </a:t>
            </a:r>
            <a:r>
              <a:rPr lang="ru-RU" dirty="0" err="1"/>
              <a:t>Stage</a:t>
            </a:r>
            <a:r>
              <a:rPr lang="ru-RU" dirty="0"/>
              <a:t> является основным контейнером и точкой входа.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122" name="Picture 2" descr="Введение в Java FX - 4">
            <a:extLst>
              <a:ext uri="{FF2B5EF4-FFF2-40B4-BE49-F238E27FC236}">
                <a16:creationId xmlns:a16="http://schemas.microsoft.com/office/drawing/2014/main" id="{DC070107-C2C6-4802-AA4F-526B6522F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021" y="614856"/>
            <a:ext cx="7525405" cy="564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356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83" y="0"/>
            <a:ext cx="10515600" cy="769992"/>
          </a:xfrm>
        </p:spPr>
        <p:txBody>
          <a:bodyPr/>
          <a:lstStyle/>
          <a:p>
            <a:r>
              <a:rPr lang="ru-RU" dirty="0"/>
              <a:t>Основные составляющие нашего окна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9992"/>
            <a:ext cx="4593021" cy="5788463"/>
          </a:xfrm>
        </p:spPr>
        <p:txBody>
          <a:bodyPr/>
          <a:lstStyle/>
          <a:p>
            <a:r>
              <a:rPr lang="ru-RU" b="1" dirty="0" err="1"/>
              <a:t>Scene</a:t>
            </a:r>
            <a:r>
              <a:rPr lang="ru-RU" dirty="0"/>
              <a:t> — отображает содержание </a:t>
            </a:r>
            <a:r>
              <a:rPr lang="ru-RU" b="1" dirty="0" err="1"/>
              <a:t>stage</a:t>
            </a:r>
            <a:r>
              <a:rPr lang="ru-RU" dirty="0"/>
              <a:t> (прям матрёшка). Каждый </a:t>
            </a:r>
            <a:r>
              <a:rPr lang="ru-RU" dirty="0" err="1"/>
              <a:t>stage</a:t>
            </a:r>
            <a:r>
              <a:rPr lang="ru-RU" dirty="0"/>
              <a:t> может содержать несколько компонентов — </a:t>
            </a:r>
            <a:r>
              <a:rPr lang="ru-RU" dirty="0" err="1"/>
              <a:t>scene</a:t>
            </a:r>
            <a:r>
              <a:rPr lang="ru-RU" dirty="0"/>
              <a:t>, которые можно между собой переключать. Внутри это реализуется графом объектов, который называется — </a:t>
            </a:r>
            <a:r>
              <a:rPr lang="ru-RU" dirty="0" err="1"/>
              <a:t>Scene</a:t>
            </a:r>
            <a:r>
              <a:rPr lang="ru-RU" dirty="0"/>
              <a:t> </a:t>
            </a:r>
            <a:r>
              <a:rPr lang="ru-RU" dirty="0" err="1"/>
              <a:t>Graph</a:t>
            </a:r>
            <a:r>
              <a:rPr lang="ru-RU" dirty="0"/>
              <a:t> (где каждый элемент — узел, ещё называемый как </a:t>
            </a:r>
            <a:r>
              <a:rPr lang="ru-RU" b="1" dirty="0" err="1"/>
              <a:t>Node</a:t>
            </a:r>
            <a:r>
              <a:rPr lang="ru-RU" dirty="0"/>
              <a:t>).</a:t>
            </a:r>
          </a:p>
        </p:txBody>
      </p:sp>
      <p:pic>
        <p:nvPicPr>
          <p:cNvPr id="5122" name="Picture 2" descr="Введение в Java FX - 4">
            <a:extLst>
              <a:ext uri="{FF2B5EF4-FFF2-40B4-BE49-F238E27FC236}">
                <a16:creationId xmlns:a16="http://schemas.microsoft.com/office/drawing/2014/main" id="{DC070107-C2C6-4802-AA4F-526B6522F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021" y="614856"/>
            <a:ext cx="7525405" cy="564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590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83" y="0"/>
            <a:ext cx="10515600" cy="769992"/>
          </a:xfrm>
        </p:spPr>
        <p:txBody>
          <a:bodyPr/>
          <a:lstStyle/>
          <a:p>
            <a:r>
              <a:rPr lang="ru-RU" dirty="0"/>
              <a:t>Основные составляющие нашего окна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9992"/>
            <a:ext cx="4593021" cy="5788463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 err="1"/>
              <a:t>Node</a:t>
            </a:r>
            <a:r>
              <a:rPr lang="ru-RU" dirty="0"/>
              <a:t> — это элементы управления, например, кнопки метки, или даже макеты (</a:t>
            </a:r>
            <a:r>
              <a:rPr lang="ru-RU" dirty="0" err="1"/>
              <a:t>layout</a:t>
            </a:r>
            <a:r>
              <a:rPr lang="ru-RU" dirty="0"/>
              <a:t>), внутри которых может быть несколько вложенных компонентов. У каждой сцены (</a:t>
            </a:r>
            <a:r>
              <a:rPr lang="ru-RU" dirty="0" err="1"/>
              <a:t>scene</a:t>
            </a:r>
            <a:r>
              <a:rPr lang="ru-RU" dirty="0"/>
              <a:t>) может быть один вложенный узел (</a:t>
            </a:r>
            <a:r>
              <a:rPr lang="ru-RU" dirty="0" err="1"/>
              <a:t>node</a:t>
            </a:r>
            <a:r>
              <a:rPr lang="ru-RU" dirty="0"/>
              <a:t>), но это может быть макет (</a:t>
            </a:r>
            <a:r>
              <a:rPr lang="ru-RU" dirty="0" err="1"/>
              <a:t>layout</a:t>
            </a:r>
            <a:r>
              <a:rPr lang="ru-RU" dirty="0"/>
              <a:t>) с несколькими компонентами. Вложенность может быть многоуровневой, когда макеты содержат другие макеты и обычные компоненты. У каждого такого узла есть свой идентификатор, стиль, эффекты, состояние, обработчики событий.</a:t>
            </a:r>
          </a:p>
        </p:txBody>
      </p:sp>
      <p:pic>
        <p:nvPicPr>
          <p:cNvPr id="5122" name="Picture 2" descr="Введение в Java FX - 4">
            <a:extLst>
              <a:ext uri="{FF2B5EF4-FFF2-40B4-BE49-F238E27FC236}">
                <a16:creationId xmlns:a16="http://schemas.microsoft.com/office/drawing/2014/main" id="{DC070107-C2C6-4802-AA4F-526B6522F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021" y="614856"/>
            <a:ext cx="7525405" cy="564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052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Давайте двигаться немного в сторону кода…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у вас </a:t>
            </a:r>
            <a:r>
              <a:rPr lang="ru-RU" dirty="0" err="1"/>
              <a:t>Java</a:t>
            </a:r>
            <a:r>
              <a:rPr lang="ru-RU" dirty="0"/>
              <a:t> 8, то не нужно подтягивать никакие зависимости, так как </a:t>
            </a:r>
            <a:r>
              <a:rPr lang="ru-RU" dirty="0" err="1"/>
              <a:t>JavaFx</a:t>
            </a:r>
            <a:r>
              <a:rPr lang="ru-RU" dirty="0"/>
              <a:t> по дефолту есть в JDK(как и в </a:t>
            </a:r>
            <a:r>
              <a:rPr lang="ru-RU" dirty="0" err="1"/>
              <a:t>Java</a:t>
            </a:r>
            <a:r>
              <a:rPr lang="ru-RU" dirty="0"/>
              <a:t> 9,10), но если у вас </a:t>
            </a:r>
            <a:r>
              <a:rPr lang="ru-RU" dirty="0" err="1"/>
              <a:t>Java</a:t>
            </a:r>
            <a:r>
              <a:rPr lang="ru-RU" dirty="0"/>
              <a:t> 11+, то нужно пойти в </a:t>
            </a:r>
            <a:r>
              <a:rPr lang="ru-RU" dirty="0" err="1"/>
              <a:t>maven</a:t>
            </a:r>
            <a:r>
              <a:rPr lang="ru-RU" dirty="0"/>
              <a:t> </a:t>
            </a:r>
            <a:r>
              <a:rPr lang="ru-RU" dirty="0" err="1"/>
              <a:t>repository</a:t>
            </a:r>
            <a:r>
              <a:rPr lang="ru-RU" dirty="0"/>
              <a:t> и взять оттуда зависимости.</a:t>
            </a:r>
          </a:p>
        </p:txBody>
      </p:sp>
    </p:spTree>
    <p:extLst>
      <p:ext uri="{BB962C8B-B14F-4D97-AF65-F5344CB8AC3E}">
        <p14:creationId xmlns:p14="http://schemas.microsoft.com/office/powerpoint/2010/main" val="40896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E9351-9193-4F1F-84AF-CEA65372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49106E-4CE6-4AEF-8C9A-D1DC224DE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Введение в Java FX - 1">
            <a:extLst>
              <a:ext uri="{FF2B5EF4-FFF2-40B4-BE49-F238E27FC236}">
                <a16:creationId xmlns:a16="http://schemas.microsoft.com/office/drawing/2014/main" id="{36AF14A6-FEB6-4328-BCC7-831F928C4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990600"/>
            <a:ext cx="43053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023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21" y="144408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JavaFX: </a:t>
            </a:r>
            <a:r>
              <a:rPr lang="ru-RU" b="1" dirty="0"/>
              <a:t>примеры использования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99B4AB-FB02-488B-8C50-2200B5F72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00" y="835573"/>
            <a:ext cx="11858400" cy="449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65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21" y="144408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JavaFX: </a:t>
            </a:r>
            <a:r>
              <a:rPr lang="ru-RU" b="1" dirty="0"/>
              <a:t>примеры использования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99B4AB-FB02-488B-8C50-2200B5F72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00" y="835573"/>
            <a:ext cx="11858400" cy="449317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6F6FC3-8869-4B5A-8E94-562A8E16F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45" y="5368159"/>
            <a:ext cx="9558831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85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21" y="144408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JavaFX: </a:t>
            </a:r>
            <a:r>
              <a:rPr lang="ru-RU" b="1" dirty="0"/>
              <a:t>примеры использования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99B4AB-FB02-488B-8C50-2200B5F72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00" y="835573"/>
            <a:ext cx="11858400" cy="449317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6F6FC3-8869-4B5A-8E94-562A8E16F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45" y="5368159"/>
            <a:ext cx="9700721" cy="62859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3D33C5-6B71-4A43-8A8B-EC8DBDE04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45" y="6019910"/>
            <a:ext cx="11422282" cy="4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56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21" y="144408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JavaFX: </a:t>
            </a:r>
            <a:r>
              <a:rPr lang="ru-RU" b="1" dirty="0"/>
              <a:t>примеры использования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99B4AB-FB02-488B-8C50-2200B5F72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00" y="835573"/>
            <a:ext cx="11858400" cy="44931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347099-7316-4E68-8DE3-8F3307C0DC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110514" y="5273510"/>
            <a:ext cx="12049954" cy="15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0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BFBE1D-68F6-4DF7-9358-DCE41B13A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088"/>
            <a:ext cx="6863454" cy="5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09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BFBE1D-68F6-4DF7-9358-DCE41B13A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088"/>
            <a:ext cx="6863454" cy="57494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077FC9-1A1A-4CAE-8A4D-49ADA0889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9" y="566574"/>
            <a:ext cx="10361685" cy="62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9" y="115997"/>
            <a:ext cx="10515600" cy="450578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мы тут видим?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077FC9-1A1A-4CAE-8A4D-49ADA0889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9" y="566574"/>
            <a:ext cx="10361685" cy="6291426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AC7847D-534C-49F3-9F7B-BF09CFBE665E}"/>
              </a:ext>
            </a:extLst>
          </p:cNvPr>
          <p:cNvSpPr/>
          <p:nvPr/>
        </p:nvSpPr>
        <p:spPr>
          <a:xfrm>
            <a:off x="5841232" y="896858"/>
            <a:ext cx="4289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72B53"/>
                </a:solidFill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задаем название самого окна(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stage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)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694AEBF-232E-448F-847A-61F9558EB701}"/>
              </a:ext>
            </a:extLst>
          </p:cNvPr>
          <p:cNvSpPr/>
          <p:nvPr/>
        </p:nvSpPr>
        <p:spPr>
          <a:xfrm>
            <a:off x="5321679" y="1227141"/>
            <a:ext cx="1561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задаем его </a:t>
            </a:r>
            <a:endParaRPr lang="en-US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172B53"/>
                </a:solidFill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размеры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C164A74-C233-485B-9BB0-FB478B611940}"/>
              </a:ext>
            </a:extLst>
          </p:cNvPr>
          <p:cNvSpPr/>
          <p:nvPr/>
        </p:nvSpPr>
        <p:spPr>
          <a:xfrm>
            <a:off x="7440419" y="2077078"/>
            <a:ext cx="2931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задаем путь читающего </a:t>
            </a:r>
            <a:endParaRPr lang="en-US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172B53"/>
                </a:solidFill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потока к файлу (иконке)</a:t>
            </a:r>
            <a:endParaRPr lang="ru-RU" dirty="0"/>
          </a:p>
        </p:txBody>
      </p:sp>
      <p:pic>
        <p:nvPicPr>
          <p:cNvPr id="9218" name="Picture 2" descr="Введение в Java FX - 5">
            <a:extLst>
              <a:ext uri="{FF2B5EF4-FFF2-40B4-BE49-F238E27FC236}">
                <a16:creationId xmlns:a16="http://schemas.microsoft.com/office/drawing/2014/main" id="{C2C367A8-8E3C-4EA9-A62D-E3ED13C5C8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323" b="-8497"/>
          <a:stretch/>
        </p:blipFill>
        <p:spPr bwMode="auto">
          <a:xfrm>
            <a:off x="10271174" y="2124017"/>
            <a:ext cx="1856948" cy="59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AECA5A7-7266-49C8-8647-7A0F2FA5B041}"/>
              </a:ext>
            </a:extLst>
          </p:cNvPr>
          <p:cNvSpPr/>
          <p:nvPr/>
        </p:nvSpPr>
        <p:spPr>
          <a:xfrm>
            <a:off x="5103647" y="2640222"/>
            <a:ext cx="7024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ru-RU" sz="1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создаем файл как объект </a:t>
            </a:r>
            <a:r>
              <a:rPr lang="ru-RU" sz="1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Image</a:t>
            </a:r>
            <a:r>
              <a:rPr lang="ru-RU" sz="1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который связан с реальным файлом потоком</a:t>
            </a:r>
            <a:r>
              <a:rPr lang="en-US" sz="1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ru-RU" sz="1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передаваемым в конструкторе</a:t>
            </a:r>
            <a:endParaRPr lang="ru-RU" sz="1400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D246C39-DF5B-4828-8C16-8F9EBE9D4D07}"/>
              </a:ext>
            </a:extLst>
          </p:cNvPr>
          <p:cNvCxnSpPr/>
          <p:nvPr/>
        </p:nvCxnSpPr>
        <p:spPr>
          <a:xfrm>
            <a:off x="5103647" y="3163442"/>
            <a:ext cx="587705" cy="11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C14A1B2-461D-46EC-AF0C-D61A687A509C}"/>
              </a:ext>
            </a:extLst>
          </p:cNvPr>
          <p:cNvSpPr/>
          <p:nvPr/>
        </p:nvSpPr>
        <p:spPr>
          <a:xfrm>
            <a:off x="5714357" y="3101887"/>
            <a:ext cx="4455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задаем иконку в верхнюю панель окна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302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9" y="115997"/>
            <a:ext cx="10515600" cy="450578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мы тут видим?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077FC9-1A1A-4CAE-8A4D-49ADA0889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9" y="566574"/>
            <a:ext cx="10361685" cy="6291426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AC7847D-534C-49F3-9F7B-BF09CFBE665E}"/>
              </a:ext>
            </a:extLst>
          </p:cNvPr>
          <p:cNvSpPr/>
          <p:nvPr/>
        </p:nvSpPr>
        <p:spPr>
          <a:xfrm>
            <a:off x="5841232" y="896858"/>
            <a:ext cx="4289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72B53"/>
                </a:solidFill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задаем название самого окна(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stage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)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694AEBF-232E-448F-847A-61F9558EB701}"/>
              </a:ext>
            </a:extLst>
          </p:cNvPr>
          <p:cNvSpPr/>
          <p:nvPr/>
        </p:nvSpPr>
        <p:spPr>
          <a:xfrm>
            <a:off x="5321679" y="1227141"/>
            <a:ext cx="1561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задаем его </a:t>
            </a:r>
            <a:endParaRPr lang="en-US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172B53"/>
                </a:solidFill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размеры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C164A74-C233-485B-9BB0-FB478B611940}"/>
              </a:ext>
            </a:extLst>
          </p:cNvPr>
          <p:cNvSpPr/>
          <p:nvPr/>
        </p:nvSpPr>
        <p:spPr>
          <a:xfrm>
            <a:off x="7440419" y="2077078"/>
            <a:ext cx="2931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задаем путь читающего </a:t>
            </a:r>
            <a:endParaRPr lang="en-US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172B53"/>
                </a:solidFill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потока к файлу (иконке)</a:t>
            </a:r>
            <a:endParaRPr lang="ru-RU" dirty="0"/>
          </a:p>
        </p:txBody>
      </p:sp>
      <p:pic>
        <p:nvPicPr>
          <p:cNvPr id="9218" name="Picture 2" descr="Введение в Java FX - 5">
            <a:extLst>
              <a:ext uri="{FF2B5EF4-FFF2-40B4-BE49-F238E27FC236}">
                <a16:creationId xmlns:a16="http://schemas.microsoft.com/office/drawing/2014/main" id="{C2C367A8-8E3C-4EA9-A62D-E3ED13C5C8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323" b="-8497"/>
          <a:stretch/>
        </p:blipFill>
        <p:spPr bwMode="auto">
          <a:xfrm>
            <a:off x="10271174" y="2124017"/>
            <a:ext cx="1856948" cy="59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AECA5A7-7266-49C8-8647-7A0F2FA5B041}"/>
              </a:ext>
            </a:extLst>
          </p:cNvPr>
          <p:cNvSpPr/>
          <p:nvPr/>
        </p:nvSpPr>
        <p:spPr>
          <a:xfrm>
            <a:off x="5103647" y="2640222"/>
            <a:ext cx="7024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ru-RU" sz="1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создаем файл как объект </a:t>
            </a:r>
            <a:r>
              <a:rPr lang="ru-RU" sz="1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Image</a:t>
            </a:r>
            <a:r>
              <a:rPr lang="ru-RU" sz="1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который связан с реальным файлом потоком</a:t>
            </a:r>
            <a:r>
              <a:rPr lang="en-US" sz="1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ru-RU" sz="1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передаваемым в конструкторе</a:t>
            </a:r>
            <a:endParaRPr lang="ru-RU" sz="1400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D246C39-DF5B-4828-8C16-8F9EBE9D4D07}"/>
              </a:ext>
            </a:extLst>
          </p:cNvPr>
          <p:cNvCxnSpPr/>
          <p:nvPr/>
        </p:nvCxnSpPr>
        <p:spPr>
          <a:xfrm>
            <a:off x="5103647" y="3163442"/>
            <a:ext cx="587705" cy="11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C14A1B2-461D-46EC-AF0C-D61A687A509C}"/>
              </a:ext>
            </a:extLst>
          </p:cNvPr>
          <p:cNvSpPr/>
          <p:nvPr/>
        </p:nvSpPr>
        <p:spPr>
          <a:xfrm>
            <a:off x="5714357" y="3101887"/>
            <a:ext cx="4455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задаем иконку в верхнюю панель окна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73DC578-1270-4D57-B2CE-60D7A705D8DD}"/>
              </a:ext>
            </a:extLst>
          </p:cNvPr>
          <p:cNvSpPr/>
          <p:nvPr/>
        </p:nvSpPr>
        <p:spPr>
          <a:xfrm>
            <a:off x="5963169" y="3471219"/>
            <a:ext cx="2780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создаем объект кнопки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1321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9" y="115997"/>
            <a:ext cx="10515600" cy="450578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мы тут видим?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077FC9-1A1A-4CAE-8A4D-49ADA0889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9" y="566574"/>
            <a:ext cx="10361685" cy="6291426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AC7847D-534C-49F3-9F7B-BF09CFBE665E}"/>
              </a:ext>
            </a:extLst>
          </p:cNvPr>
          <p:cNvSpPr/>
          <p:nvPr/>
        </p:nvSpPr>
        <p:spPr>
          <a:xfrm>
            <a:off x="5841232" y="896858"/>
            <a:ext cx="4289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72B53"/>
                </a:solidFill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задаем название самого окна(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stage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)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694AEBF-232E-448F-847A-61F9558EB701}"/>
              </a:ext>
            </a:extLst>
          </p:cNvPr>
          <p:cNvSpPr/>
          <p:nvPr/>
        </p:nvSpPr>
        <p:spPr>
          <a:xfrm>
            <a:off x="5321679" y="1227141"/>
            <a:ext cx="1561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задаем его </a:t>
            </a:r>
            <a:endParaRPr lang="en-US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172B53"/>
                </a:solidFill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размеры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C164A74-C233-485B-9BB0-FB478B611940}"/>
              </a:ext>
            </a:extLst>
          </p:cNvPr>
          <p:cNvSpPr/>
          <p:nvPr/>
        </p:nvSpPr>
        <p:spPr>
          <a:xfrm>
            <a:off x="7440419" y="2077078"/>
            <a:ext cx="2931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задаем путь читающего </a:t>
            </a:r>
            <a:endParaRPr lang="en-US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172B53"/>
                </a:solidFill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потока к файлу (иконке)</a:t>
            </a:r>
            <a:endParaRPr lang="ru-RU" dirty="0"/>
          </a:p>
        </p:txBody>
      </p:sp>
      <p:pic>
        <p:nvPicPr>
          <p:cNvPr id="9218" name="Picture 2" descr="Введение в Java FX - 5">
            <a:extLst>
              <a:ext uri="{FF2B5EF4-FFF2-40B4-BE49-F238E27FC236}">
                <a16:creationId xmlns:a16="http://schemas.microsoft.com/office/drawing/2014/main" id="{C2C367A8-8E3C-4EA9-A62D-E3ED13C5C8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323" b="-8497"/>
          <a:stretch/>
        </p:blipFill>
        <p:spPr bwMode="auto">
          <a:xfrm>
            <a:off x="10271174" y="2124017"/>
            <a:ext cx="1856948" cy="59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AECA5A7-7266-49C8-8647-7A0F2FA5B041}"/>
              </a:ext>
            </a:extLst>
          </p:cNvPr>
          <p:cNvSpPr/>
          <p:nvPr/>
        </p:nvSpPr>
        <p:spPr>
          <a:xfrm>
            <a:off x="5103647" y="2640222"/>
            <a:ext cx="7024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ru-RU" sz="1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создаем файл как объект </a:t>
            </a:r>
            <a:r>
              <a:rPr lang="ru-RU" sz="1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Image</a:t>
            </a:r>
            <a:r>
              <a:rPr lang="ru-RU" sz="1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который связан с реальным файлом потоком</a:t>
            </a:r>
            <a:r>
              <a:rPr lang="en-US" sz="1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ru-RU" sz="1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передаваемым в конструкторе</a:t>
            </a:r>
            <a:endParaRPr lang="ru-RU" sz="1400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D246C39-DF5B-4828-8C16-8F9EBE9D4D07}"/>
              </a:ext>
            </a:extLst>
          </p:cNvPr>
          <p:cNvCxnSpPr/>
          <p:nvPr/>
        </p:nvCxnSpPr>
        <p:spPr>
          <a:xfrm>
            <a:off x="5103647" y="3163442"/>
            <a:ext cx="587705" cy="11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C14A1B2-461D-46EC-AF0C-D61A687A509C}"/>
              </a:ext>
            </a:extLst>
          </p:cNvPr>
          <p:cNvSpPr/>
          <p:nvPr/>
        </p:nvSpPr>
        <p:spPr>
          <a:xfrm>
            <a:off x="5714357" y="3101887"/>
            <a:ext cx="4455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задаем иконку в верхнюю панель окна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73DC578-1270-4D57-B2CE-60D7A705D8DD}"/>
              </a:ext>
            </a:extLst>
          </p:cNvPr>
          <p:cNvSpPr/>
          <p:nvPr/>
        </p:nvSpPr>
        <p:spPr>
          <a:xfrm>
            <a:off x="5963169" y="3471219"/>
            <a:ext cx="2780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создаем объект кнопки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3E7FA41-C90B-4601-9F40-9C68DA45E030}"/>
              </a:ext>
            </a:extLst>
          </p:cNvPr>
          <p:cNvSpPr/>
          <p:nvPr/>
        </p:nvSpPr>
        <p:spPr>
          <a:xfrm>
            <a:off x="4483277" y="4031305"/>
            <a:ext cx="583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задаем реакцию при нажатии кнопки</a:t>
            </a:r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до строки 16)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76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9" y="115997"/>
            <a:ext cx="10515600" cy="450578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мы тут видим?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077FC9-1A1A-4CAE-8A4D-49ADA0889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9" y="566574"/>
            <a:ext cx="10361685" cy="6291426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AC7847D-534C-49F3-9F7B-BF09CFBE665E}"/>
              </a:ext>
            </a:extLst>
          </p:cNvPr>
          <p:cNvSpPr/>
          <p:nvPr/>
        </p:nvSpPr>
        <p:spPr>
          <a:xfrm>
            <a:off x="5841232" y="896858"/>
            <a:ext cx="4289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72B53"/>
                </a:solidFill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задаем название самого окна(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stage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)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694AEBF-232E-448F-847A-61F9558EB701}"/>
              </a:ext>
            </a:extLst>
          </p:cNvPr>
          <p:cNvSpPr/>
          <p:nvPr/>
        </p:nvSpPr>
        <p:spPr>
          <a:xfrm>
            <a:off x="5321679" y="1227141"/>
            <a:ext cx="1561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задаем его </a:t>
            </a:r>
            <a:endParaRPr lang="en-US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172B53"/>
                </a:solidFill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размеры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C164A74-C233-485B-9BB0-FB478B611940}"/>
              </a:ext>
            </a:extLst>
          </p:cNvPr>
          <p:cNvSpPr/>
          <p:nvPr/>
        </p:nvSpPr>
        <p:spPr>
          <a:xfrm>
            <a:off x="7440419" y="2077078"/>
            <a:ext cx="2931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задаем путь читающего </a:t>
            </a:r>
            <a:endParaRPr lang="en-US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172B53"/>
                </a:solidFill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потока к файлу (иконке)</a:t>
            </a:r>
            <a:endParaRPr lang="ru-RU" dirty="0"/>
          </a:p>
        </p:txBody>
      </p:sp>
      <p:pic>
        <p:nvPicPr>
          <p:cNvPr id="9218" name="Picture 2" descr="Введение в Java FX - 5">
            <a:extLst>
              <a:ext uri="{FF2B5EF4-FFF2-40B4-BE49-F238E27FC236}">
                <a16:creationId xmlns:a16="http://schemas.microsoft.com/office/drawing/2014/main" id="{C2C367A8-8E3C-4EA9-A62D-E3ED13C5C8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323" b="-8497"/>
          <a:stretch/>
        </p:blipFill>
        <p:spPr bwMode="auto">
          <a:xfrm>
            <a:off x="10271174" y="2124017"/>
            <a:ext cx="1856948" cy="59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AECA5A7-7266-49C8-8647-7A0F2FA5B041}"/>
              </a:ext>
            </a:extLst>
          </p:cNvPr>
          <p:cNvSpPr/>
          <p:nvPr/>
        </p:nvSpPr>
        <p:spPr>
          <a:xfrm>
            <a:off x="5103647" y="2640222"/>
            <a:ext cx="7024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ru-RU" sz="1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создаем файл как объект </a:t>
            </a:r>
            <a:r>
              <a:rPr lang="ru-RU" sz="1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Image</a:t>
            </a:r>
            <a:r>
              <a:rPr lang="ru-RU" sz="1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который связан с реальным файлом потоком</a:t>
            </a:r>
            <a:r>
              <a:rPr lang="en-US" sz="1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ru-RU" sz="1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передаваемым в конструкторе</a:t>
            </a:r>
            <a:endParaRPr lang="ru-RU" sz="1400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D246C39-DF5B-4828-8C16-8F9EBE9D4D07}"/>
              </a:ext>
            </a:extLst>
          </p:cNvPr>
          <p:cNvCxnSpPr/>
          <p:nvPr/>
        </p:nvCxnSpPr>
        <p:spPr>
          <a:xfrm>
            <a:off x="5103647" y="3163442"/>
            <a:ext cx="587705" cy="11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C14A1B2-461D-46EC-AF0C-D61A687A509C}"/>
              </a:ext>
            </a:extLst>
          </p:cNvPr>
          <p:cNvSpPr/>
          <p:nvPr/>
        </p:nvSpPr>
        <p:spPr>
          <a:xfrm>
            <a:off x="5714357" y="3101887"/>
            <a:ext cx="4455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задаем иконку в верхнюю панель окна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73DC578-1270-4D57-B2CE-60D7A705D8DD}"/>
              </a:ext>
            </a:extLst>
          </p:cNvPr>
          <p:cNvSpPr/>
          <p:nvPr/>
        </p:nvSpPr>
        <p:spPr>
          <a:xfrm>
            <a:off x="5963169" y="3471219"/>
            <a:ext cx="2780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создаем объект кнопки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3E7FA41-C90B-4601-9F40-9C68DA45E030}"/>
              </a:ext>
            </a:extLst>
          </p:cNvPr>
          <p:cNvSpPr/>
          <p:nvPr/>
        </p:nvSpPr>
        <p:spPr>
          <a:xfrm>
            <a:off x="4483277" y="4031305"/>
            <a:ext cx="583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задаем реакцию при нажатии кнопки</a:t>
            </a:r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до строки 16)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D686AA1-BB0F-4FA8-A859-92CD9127CDD6}"/>
              </a:ext>
            </a:extLst>
          </p:cNvPr>
          <p:cNvSpPr/>
          <p:nvPr/>
        </p:nvSpPr>
        <p:spPr>
          <a:xfrm>
            <a:off x="5433623" y="5184456"/>
            <a:ext cx="5062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//создаем сцену, куда помещаем нашу кнопку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965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81BBA03-8777-4A23-9B07-B4DE9DACE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827" y="501321"/>
            <a:ext cx="11427373" cy="4351338"/>
          </a:xfrm>
        </p:spPr>
        <p:txBody>
          <a:bodyPr>
            <a:normAutofit/>
          </a:bodyPr>
          <a:lstStyle/>
          <a:p>
            <a:r>
              <a:rPr lang="ru-RU" dirty="0"/>
              <a:t>Однажды возникла идея, написать небольшое настольное приложение для своих нужд — что-то типа небольшого словаря для изучения иностранных слов — и я начал ломать голову, а как это сделать? </a:t>
            </a:r>
          </a:p>
        </p:txBody>
      </p:sp>
    </p:spTree>
    <p:extLst>
      <p:ext uri="{BB962C8B-B14F-4D97-AF65-F5344CB8AC3E}">
        <p14:creationId xmlns:p14="http://schemas.microsoft.com/office/powerpoint/2010/main" val="638743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9" y="115997"/>
            <a:ext cx="10515600" cy="450578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мы тут видим?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077FC9-1A1A-4CAE-8A4D-49ADA0889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9" y="566574"/>
            <a:ext cx="10361685" cy="6291426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AC7847D-534C-49F3-9F7B-BF09CFBE665E}"/>
              </a:ext>
            </a:extLst>
          </p:cNvPr>
          <p:cNvSpPr/>
          <p:nvPr/>
        </p:nvSpPr>
        <p:spPr>
          <a:xfrm>
            <a:off x="5841232" y="896858"/>
            <a:ext cx="4289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72B53"/>
                </a:solidFill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задаем название самого окна(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stage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)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694AEBF-232E-448F-847A-61F9558EB701}"/>
              </a:ext>
            </a:extLst>
          </p:cNvPr>
          <p:cNvSpPr/>
          <p:nvPr/>
        </p:nvSpPr>
        <p:spPr>
          <a:xfrm>
            <a:off x="5321679" y="1227141"/>
            <a:ext cx="1561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задаем его </a:t>
            </a:r>
            <a:endParaRPr lang="en-US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172B53"/>
                </a:solidFill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размеры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C164A74-C233-485B-9BB0-FB478B611940}"/>
              </a:ext>
            </a:extLst>
          </p:cNvPr>
          <p:cNvSpPr/>
          <p:nvPr/>
        </p:nvSpPr>
        <p:spPr>
          <a:xfrm>
            <a:off x="7440419" y="2077078"/>
            <a:ext cx="2931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задаем путь читающего </a:t>
            </a:r>
            <a:endParaRPr lang="en-US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172B53"/>
                </a:solidFill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потока к файлу (иконке)</a:t>
            </a:r>
            <a:endParaRPr lang="ru-RU" dirty="0"/>
          </a:p>
        </p:txBody>
      </p:sp>
      <p:pic>
        <p:nvPicPr>
          <p:cNvPr id="9218" name="Picture 2" descr="Введение в Java FX - 5">
            <a:extLst>
              <a:ext uri="{FF2B5EF4-FFF2-40B4-BE49-F238E27FC236}">
                <a16:creationId xmlns:a16="http://schemas.microsoft.com/office/drawing/2014/main" id="{C2C367A8-8E3C-4EA9-A62D-E3ED13C5C8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323" b="-8497"/>
          <a:stretch/>
        </p:blipFill>
        <p:spPr bwMode="auto">
          <a:xfrm>
            <a:off x="10271174" y="2124017"/>
            <a:ext cx="1856948" cy="59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AECA5A7-7266-49C8-8647-7A0F2FA5B041}"/>
              </a:ext>
            </a:extLst>
          </p:cNvPr>
          <p:cNvSpPr/>
          <p:nvPr/>
        </p:nvSpPr>
        <p:spPr>
          <a:xfrm>
            <a:off x="5103647" y="2640222"/>
            <a:ext cx="7024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ru-RU" sz="1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создаем файл как объект </a:t>
            </a:r>
            <a:r>
              <a:rPr lang="ru-RU" sz="1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Image</a:t>
            </a:r>
            <a:r>
              <a:rPr lang="ru-RU" sz="1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который связан с реальным файлом потоком</a:t>
            </a:r>
            <a:r>
              <a:rPr lang="en-US" sz="1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ru-RU" sz="1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передаваемым в конструкторе</a:t>
            </a:r>
            <a:endParaRPr lang="ru-RU" sz="1400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D246C39-DF5B-4828-8C16-8F9EBE9D4D07}"/>
              </a:ext>
            </a:extLst>
          </p:cNvPr>
          <p:cNvCxnSpPr/>
          <p:nvPr/>
        </p:nvCxnSpPr>
        <p:spPr>
          <a:xfrm>
            <a:off x="5103647" y="3163442"/>
            <a:ext cx="587705" cy="11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C14A1B2-461D-46EC-AF0C-D61A687A509C}"/>
              </a:ext>
            </a:extLst>
          </p:cNvPr>
          <p:cNvSpPr/>
          <p:nvPr/>
        </p:nvSpPr>
        <p:spPr>
          <a:xfrm>
            <a:off x="5714357" y="3101887"/>
            <a:ext cx="4455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задаем иконку в верхнюю панель окна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73DC578-1270-4D57-B2CE-60D7A705D8DD}"/>
              </a:ext>
            </a:extLst>
          </p:cNvPr>
          <p:cNvSpPr/>
          <p:nvPr/>
        </p:nvSpPr>
        <p:spPr>
          <a:xfrm>
            <a:off x="5963169" y="3471219"/>
            <a:ext cx="2780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создаем объект кнопки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3E7FA41-C90B-4601-9F40-9C68DA45E030}"/>
              </a:ext>
            </a:extLst>
          </p:cNvPr>
          <p:cNvSpPr/>
          <p:nvPr/>
        </p:nvSpPr>
        <p:spPr>
          <a:xfrm>
            <a:off x="4483277" y="4031305"/>
            <a:ext cx="583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задаем реакцию при нажатии кнопки</a:t>
            </a:r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до строки 16)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D686AA1-BB0F-4FA8-A859-92CD9127CDD6}"/>
              </a:ext>
            </a:extLst>
          </p:cNvPr>
          <p:cNvSpPr/>
          <p:nvPr/>
        </p:nvSpPr>
        <p:spPr>
          <a:xfrm>
            <a:off x="5433623" y="5184456"/>
            <a:ext cx="5062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//создаем сцену, куда помещаем нашу кнопку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59FACB8-592E-473A-A0E8-7F4B47FD2262}"/>
              </a:ext>
            </a:extLst>
          </p:cNvPr>
          <p:cNvSpPr/>
          <p:nvPr/>
        </p:nvSpPr>
        <p:spPr>
          <a:xfrm>
            <a:off x="5140232" y="5524974"/>
            <a:ext cx="4473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 сцену помещаем на наше общее окно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3778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9" y="115997"/>
            <a:ext cx="10515600" cy="450578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мы тут видим?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077FC9-1A1A-4CAE-8A4D-49ADA0889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9" y="566574"/>
            <a:ext cx="10361685" cy="6291426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AC7847D-534C-49F3-9F7B-BF09CFBE665E}"/>
              </a:ext>
            </a:extLst>
          </p:cNvPr>
          <p:cNvSpPr/>
          <p:nvPr/>
        </p:nvSpPr>
        <p:spPr>
          <a:xfrm>
            <a:off x="5841232" y="896858"/>
            <a:ext cx="4289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72B53"/>
                </a:solidFill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задаем название самого окна(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stage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)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694AEBF-232E-448F-847A-61F9558EB701}"/>
              </a:ext>
            </a:extLst>
          </p:cNvPr>
          <p:cNvSpPr/>
          <p:nvPr/>
        </p:nvSpPr>
        <p:spPr>
          <a:xfrm>
            <a:off x="5321679" y="1227141"/>
            <a:ext cx="1561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задаем его </a:t>
            </a:r>
            <a:endParaRPr lang="en-US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172B53"/>
                </a:solidFill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размеры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C164A74-C233-485B-9BB0-FB478B611940}"/>
              </a:ext>
            </a:extLst>
          </p:cNvPr>
          <p:cNvSpPr/>
          <p:nvPr/>
        </p:nvSpPr>
        <p:spPr>
          <a:xfrm>
            <a:off x="7440419" y="2077078"/>
            <a:ext cx="2931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задаем путь читающего </a:t>
            </a:r>
            <a:endParaRPr lang="en-US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172B53"/>
                </a:solidFill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потока к файлу (иконке)</a:t>
            </a:r>
            <a:endParaRPr lang="ru-RU" dirty="0"/>
          </a:p>
        </p:txBody>
      </p:sp>
      <p:pic>
        <p:nvPicPr>
          <p:cNvPr id="9218" name="Picture 2" descr="Введение в Java FX - 5">
            <a:extLst>
              <a:ext uri="{FF2B5EF4-FFF2-40B4-BE49-F238E27FC236}">
                <a16:creationId xmlns:a16="http://schemas.microsoft.com/office/drawing/2014/main" id="{C2C367A8-8E3C-4EA9-A62D-E3ED13C5C8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323" b="-8497"/>
          <a:stretch/>
        </p:blipFill>
        <p:spPr bwMode="auto">
          <a:xfrm>
            <a:off x="10271174" y="2124017"/>
            <a:ext cx="1856948" cy="59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AECA5A7-7266-49C8-8647-7A0F2FA5B041}"/>
              </a:ext>
            </a:extLst>
          </p:cNvPr>
          <p:cNvSpPr/>
          <p:nvPr/>
        </p:nvSpPr>
        <p:spPr>
          <a:xfrm>
            <a:off x="5103647" y="2640222"/>
            <a:ext cx="7024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ru-RU" sz="1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создаем файл как объект </a:t>
            </a:r>
            <a:r>
              <a:rPr lang="ru-RU" sz="1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Image</a:t>
            </a:r>
            <a:r>
              <a:rPr lang="ru-RU" sz="1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который связан с реальным файлом потоком</a:t>
            </a:r>
            <a:r>
              <a:rPr lang="en-US" sz="1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ru-RU" sz="1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передаваемым в конструкторе</a:t>
            </a:r>
            <a:endParaRPr lang="ru-RU" sz="1400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D246C39-DF5B-4828-8C16-8F9EBE9D4D07}"/>
              </a:ext>
            </a:extLst>
          </p:cNvPr>
          <p:cNvCxnSpPr/>
          <p:nvPr/>
        </p:nvCxnSpPr>
        <p:spPr>
          <a:xfrm>
            <a:off x="5103647" y="3163442"/>
            <a:ext cx="587705" cy="11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C14A1B2-461D-46EC-AF0C-D61A687A509C}"/>
              </a:ext>
            </a:extLst>
          </p:cNvPr>
          <p:cNvSpPr/>
          <p:nvPr/>
        </p:nvSpPr>
        <p:spPr>
          <a:xfrm>
            <a:off x="5714357" y="3101887"/>
            <a:ext cx="4455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задаем иконку в верхнюю панель окна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73DC578-1270-4D57-B2CE-60D7A705D8DD}"/>
              </a:ext>
            </a:extLst>
          </p:cNvPr>
          <p:cNvSpPr/>
          <p:nvPr/>
        </p:nvSpPr>
        <p:spPr>
          <a:xfrm>
            <a:off x="5963169" y="3471219"/>
            <a:ext cx="2780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создаем объект кнопки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3E7FA41-C90B-4601-9F40-9C68DA45E030}"/>
              </a:ext>
            </a:extLst>
          </p:cNvPr>
          <p:cNvSpPr/>
          <p:nvPr/>
        </p:nvSpPr>
        <p:spPr>
          <a:xfrm>
            <a:off x="4483277" y="4031305"/>
            <a:ext cx="583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задаем реакцию при нажатии кнопки</a:t>
            </a:r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до строки 16)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D686AA1-BB0F-4FA8-A859-92CD9127CDD6}"/>
              </a:ext>
            </a:extLst>
          </p:cNvPr>
          <p:cNvSpPr/>
          <p:nvPr/>
        </p:nvSpPr>
        <p:spPr>
          <a:xfrm>
            <a:off x="5433623" y="5184456"/>
            <a:ext cx="5062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//создаем сцену, куда помещаем нашу кнопку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59FACB8-592E-473A-A0E8-7F4B47FD2262}"/>
              </a:ext>
            </a:extLst>
          </p:cNvPr>
          <p:cNvSpPr/>
          <p:nvPr/>
        </p:nvSpPr>
        <p:spPr>
          <a:xfrm>
            <a:off x="5140232" y="5524974"/>
            <a:ext cx="4473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 сцену помещаем на наше общее окно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0FB6F4F-B4BA-4772-AD89-392AB8592397}"/>
              </a:ext>
            </a:extLst>
          </p:cNvPr>
          <p:cNvSpPr/>
          <p:nvPr/>
        </p:nvSpPr>
        <p:spPr>
          <a:xfrm>
            <a:off x="3492729" y="6083850"/>
            <a:ext cx="3916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//задаем флаг видимости для окна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322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79" y="163293"/>
            <a:ext cx="10515600" cy="517744"/>
          </a:xfrm>
        </p:spPr>
        <p:txBody>
          <a:bodyPr>
            <a:normAutofit fontScale="90000"/>
          </a:bodyPr>
          <a:lstStyle/>
          <a:p>
            <a:r>
              <a:rPr lang="ru-RU" sz="3500" dirty="0"/>
              <a:t>И как результат получаем небольшое окошко: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3314" name="Picture 2" descr="Введение в Java FX - 6">
            <a:extLst>
              <a:ext uri="{FF2B5EF4-FFF2-40B4-BE49-F238E27FC236}">
                <a16:creationId xmlns:a16="http://schemas.microsoft.com/office/drawing/2014/main" id="{E26CC185-CAEA-4CC6-8A6F-325203061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79" y="792217"/>
            <a:ext cx="7176710" cy="571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015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79" y="163293"/>
            <a:ext cx="10515600" cy="517744"/>
          </a:xfrm>
        </p:spPr>
        <p:txBody>
          <a:bodyPr>
            <a:normAutofit fontScale="90000"/>
          </a:bodyPr>
          <a:lstStyle/>
          <a:p>
            <a:r>
              <a:rPr lang="ru-RU" sz="3500" dirty="0"/>
              <a:t>И как результат получаем небольшое окошко: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648" y="1825625"/>
            <a:ext cx="3329152" cy="4351338"/>
          </a:xfrm>
        </p:spPr>
        <p:txBody>
          <a:bodyPr/>
          <a:lstStyle/>
          <a:p>
            <a:r>
              <a:rPr lang="ru-RU" dirty="0"/>
              <a:t>Всё выглядит в разы проще, чем </a:t>
            </a:r>
            <a:r>
              <a:rPr lang="ru-RU" dirty="0" err="1"/>
              <a:t>Swing</a:t>
            </a:r>
            <a:r>
              <a:rPr lang="ru-RU" dirty="0"/>
              <a:t>.</a:t>
            </a:r>
          </a:p>
          <a:p>
            <a:r>
              <a:rPr lang="ru-RU" dirty="0"/>
              <a:t> Но ещё не конец.</a:t>
            </a:r>
          </a:p>
        </p:txBody>
      </p:sp>
      <p:pic>
        <p:nvPicPr>
          <p:cNvPr id="13314" name="Picture 2" descr="Введение в Java FX - 6">
            <a:extLst>
              <a:ext uri="{FF2B5EF4-FFF2-40B4-BE49-F238E27FC236}">
                <a16:creationId xmlns:a16="http://schemas.microsoft.com/office/drawing/2014/main" id="{E26CC185-CAEA-4CC6-8A6F-325203061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79" y="792217"/>
            <a:ext cx="7176710" cy="571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794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79" y="163293"/>
            <a:ext cx="10515600" cy="517744"/>
          </a:xfrm>
        </p:spPr>
        <p:txBody>
          <a:bodyPr>
            <a:normAutofit fontScale="90000"/>
          </a:bodyPr>
          <a:lstStyle/>
          <a:p>
            <a:r>
              <a:rPr lang="ru-RU" sz="3500" dirty="0"/>
              <a:t>И как результат получаем небольшое окошко: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648" y="1825625"/>
            <a:ext cx="3329152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Всё выглядит в разы проще, чем </a:t>
            </a:r>
            <a:r>
              <a:rPr lang="ru-RU" dirty="0" err="1"/>
              <a:t>Swing</a:t>
            </a:r>
            <a:r>
              <a:rPr lang="ru-RU" dirty="0"/>
              <a:t>.</a:t>
            </a:r>
          </a:p>
          <a:p>
            <a:r>
              <a:rPr lang="ru-RU" dirty="0"/>
              <a:t> Но ещё не конец.</a:t>
            </a:r>
          </a:p>
          <a:p>
            <a:r>
              <a:rPr lang="ru-RU" dirty="0"/>
              <a:t>Полностью писать весь код для отображения приложения, </a:t>
            </a:r>
            <a:r>
              <a:rPr lang="ru-RU" b="1" u="sng" dirty="0"/>
              <a:t>неправильно</a:t>
            </a:r>
            <a:r>
              <a:rPr lang="ru-RU" dirty="0"/>
              <a:t>, нужно его как-то делить, чтобы сделать его более понятным.</a:t>
            </a:r>
          </a:p>
        </p:txBody>
      </p:sp>
      <p:pic>
        <p:nvPicPr>
          <p:cNvPr id="13314" name="Picture 2" descr="Введение в Java FX - 6">
            <a:extLst>
              <a:ext uri="{FF2B5EF4-FFF2-40B4-BE49-F238E27FC236}">
                <a16:creationId xmlns:a16="http://schemas.microsoft.com/office/drawing/2014/main" id="{E26CC185-CAEA-4CC6-8A6F-325203061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79" y="792217"/>
            <a:ext cx="7176710" cy="571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575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79" y="163293"/>
            <a:ext cx="10515600" cy="517744"/>
          </a:xfrm>
        </p:spPr>
        <p:txBody>
          <a:bodyPr>
            <a:normAutofit fontScale="90000"/>
          </a:bodyPr>
          <a:lstStyle/>
          <a:p>
            <a:r>
              <a:rPr lang="ru-RU" sz="3500" dirty="0"/>
              <a:t>И как результат получаем небольшое окошко: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648" y="1825625"/>
            <a:ext cx="3329152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Всё выглядит в разы проще, чем </a:t>
            </a:r>
            <a:r>
              <a:rPr lang="ru-RU" dirty="0" err="1"/>
              <a:t>Swing</a:t>
            </a:r>
            <a:r>
              <a:rPr lang="ru-RU" dirty="0"/>
              <a:t>.</a:t>
            </a:r>
          </a:p>
          <a:p>
            <a:r>
              <a:rPr lang="ru-RU" dirty="0"/>
              <a:t> Но ещё не конец.</a:t>
            </a:r>
          </a:p>
          <a:p>
            <a:r>
              <a:rPr lang="ru-RU" dirty="0"/>
              <a:t>Полностью писать весь код для отображения приложения, </a:t>
            </a:r>
            <a:r>
              <a:rPr lang="ru-RU" b="1" u="sng" dirty="0"/>
              <a:t>неправильно</a:t>
            </a:r>
            <a:r>
              <a:rPr lang="ru-RU" dirty="0"/>
              <a:t>, нужно его как-то делить, чтобы сделать его более понятным (графические составляющие в одной части, логика в — другой). </a:t>
            </a:r>
          </a:p>
        </p:txBody>
      </p:sp>
      <p:pic>
        <p:nvPicPr>
          <p:cNvPr id="13314" name="Picture 2" descr="Введение в Java FX - 6">
            <a:extLst>
              <a:ext uri="{FF2B5EF4-FFF2-40B4-BE49-F238E27FC236}">
                <a16:creationId xmlns:a16="http://schemas.microsoft.com/office/drawing/2014/main" id="{E26CC185-CAEA-4CC6-8A6F-325203061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79" y="792217"/>
            <a:ext cx="7176710" cy="571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88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FXML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 тут на сцену выходит </a:t>
            </a:r>
            <a:r>
              <a:rPr lang="ru-RU" dirty="0" err="1"/>
              <a:t>xml</a:t>
            </a:r>
            <a:r>
              <a:rPr lang="ru-RU" dirty="0"/>
              <a:t>. </a:t>
            </a:r>
          </a:p>
          <a:p>
            <a:r>
              <a:rPr lang="ru-RU" dirty="0"/>
              <a:t>А точнее — используется его специфичная реализация для </a:t>
            </a:r>
            <a:r>
              <a:rPr lang="ru-RU" dirty="0" err="1"/>
              <a:t>JavaFX</a:t>
            </a:r>
            <a:r>
              <a:rPr lang="ru-RU" dirty="0"/>
              <a:t> — FXML, в которой мы определяем графические компоненты приложения и их свойства (там всякие размеры и прочее), а после — связываем с контроллером, который и помогает управлять логикой.</a:t>
            </a:r>
          </a:p>
        </p:txBody>
      </p:sp>
    </p:spTree>
    <p:extLst>
      <p:ext uri="{BB962C8B-B14F-4D97-AF65-F5344CB8AC3E}">
        <p14:creationId xmlns:p14="http://schemas.microsoft.com/office/powerpoint/2010/main" val="1371667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FXML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 тут на сцену выходит </a:t>
            </a:r>
            <a:r>
              <a:rPr lang="ru-RU" dirty="0" err="1"/>
              <a:t>xml</a:t>
            </a:r>
            <a:r>
              <a:rPr lang="ru-RU" dirty="0"/>
              <a:t>. </a:t>
            </a:r>
          </a:p>
          <a:p>
            <a:r>
              <a:rPr lang="ru-RU" dirty="0"/>
              <a:t>А точнее — используется его специфичная реализация для </a:t>
            </a:r>
            <a:r>
              <a:rPr lang="ru-RU" dirty="0" err="1"/>
              <a:t>JavaFX</a:t>
            </a:r>
            <a:r>
              <a:rPr lang="ru-RU" dirty="0"/>
              <a:t> — FXML, в которой мы определяем графические компоненты приложения и их свойства (там всякие размеры и прочее), а после — связываем с контроллером, который и помогает управлять логикой.</a:t>
            </a:r>
          </a:p>
          <a:p>
            <a:r>
              <a:rPr lang="ru-RU" dirty="0"/>
              <a:t>Давайте рассмотрим пример такого </a:t>
            </a:r>
            <a:r>
              <a:rPr lang="ru-RU" dirty="0" err="1"/>
              <a:t>xml</a:t>
            </a:r>
            <a:r>
              <a:rPr lang="ru-R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91372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3891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099403-3F7C-4AF3-9247-68071C65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46993" cy="696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49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3891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099403-3F7C-4AF3-9247-68071C65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46993" cy="6968359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73BD5F2-5454-4723-B11F-60308CCBA949}"/>
              </a:ext>
            </a:extLst>
          </p:cNvPr>
          <p:cNvSpPr/>
          <p:nvPr/>
        </p:nvSpPr>
        <p:spPr>
          <a:xfrm>
            <a:off x="3807577" y="424823"/>
            <a:ext cx="4725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//язык сценариев, который мы используем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1FE0B12-69E6-44E9-A099-44010FD44B5F}"/>
              </a:ext>
            </a:extLst>
          </p:cNvPr>
          <p:cNvSpPr/>
          <p:nvPr/>
        </p:nvSpPr>
        <p:spPr>
          <a:xfrm>
            <a:off x="5683578" y="1101054"/>
            <a:ext cx="3601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//4-6 — импортируемые 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293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81BBA03-8777-4A23-9B07-B4DE9DACE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827" y="501321"/>
            <a:ext cx="11427373" cy="4351338"/>
          </a:xfrm>
        </p:spPr>
        <p:txBody>
          <a:bodyPr>
            <a:normAutofit/>
          </a:bodyPr>
          <a:lstStyle/>
          <a:p>
            <a:r>
              <a:rPr lang="ru-RU" dirty="0"/>
              <a:t>Однажды возникла идея, написать небольшое настольное приложение для своих нужд — что-то типа небольшого словаря для изучения иностранных слов — и я начал ломать голову, а как это сделать? </a:t>
            </a:r>
          </a:p>
          <a:p>
            <a:r>
              <a:rPr lang="ru-RU" dirty="0"/>
              <a:t>Естественно, первое, что мне пришло в голову — </a:t>
            </a:r>
            <a:r>
              <a:rPr lang="ru-RU" dirty="0" err="1"/>
              <a:t>Swing</a:t>
            </a:r>
            <a:r>
              <a:rPr lang="ru-RU" dirty="0"/>
              <a:t>.</a:t>
            </a:r>
          </a:p>
        </p:txBody>
      </p:sp>
      <p:pic>
        <p:nvPicPr>
          <p:cNvPr id="2050" name="Picture 2" descr="Введение в Java FX - 2">
            <a:extLst>
              <a:ext uri="{FF2B5EF4-FFF2-40B4-BE49-F238E27FC236}">
                <a16:creationId xmlns:a16="http://schemas.microsoft.com/office/drawing/2014/main" id="{66B81F80-8B66-41B9-901E-104F94B36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52" y="2426576"/>
            <a:ext cx="7620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3891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099403-3F7C-4AF3-9247-68071C65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46993" cy="6968359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73BD5F2-5454-4723-B11F-60308CCBA949}"/>
              </a:ext>
            </a:extLst>
          </p:cNvPr>
          <p:cNvSpPr/>
          <p:nvPr/>
        </p:nvSpPr>
        <p:spPr>
          <a:xfrm>
            <a:off x="3807577" y="424823"/>
            <a:ext cx="4725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//язык сценариев, который мы используем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1FE0B12-69E6-44E9-A099-44010FD44B5F}"/>
              </a:ext>
            </a:extLst>
          </p:cNvPr>
          <p:cNvSpPr/>
          <p:nvPr/>
        </p:nvSpPr>
        <p:spPr>
          <a:xfrm>
            <a:off x="5683578" y="1101054"/>
            <a:ext cx="3601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//4-6 — импортируемые данные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65E27A2-2C4D-4EA9-BD72-1A784ADCCC00}"/>
              </a:ext>
            </a:extLst>
          </p:cNvPr>
          <p:cNvSpPr/>
          <p:nvPr/>
        </p:nvSpPr>
        <p:spPr>
          <a:xfrm>
            <a:off x="10436774" y="1825625"/>
            <a:ext cx="19391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/*8-9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Vbox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— контейнер, который размещает подкомпоненты в одной </a:t>
            </a:r>
          </a:p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строке*/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0765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3891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099403-3F7C-4AF3-9247-68071C65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46993" cy="6968359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73BD5F2-5454-4723-B11F-60308CCBA949}"/>
              </a:ext>
            </a:extLst>
          </p:cNvPr>
          <p:cNvSpPr/>
          <p:nvPr/>
        </p:nvSpPr>
        <p:spPr>
          <a:xfrm>
            <a:off x="3807577" y="424823"/>
            <a:ext cx="4725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//язык сценариев, который мы используем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1FE0B12-69E6-44E9-A099-44010FD44B5F}"/>
              </a:ext>
            </a:extLst>
          </p:cNvPr>
          <p:cNvSpPr/>
          <p:nvPr/>
        </p:nvSpPr>
        <p:spPr>
          <a:xfrm>
            <a:off x="5683578" y="1101054"/>
            <a:ext cx="3601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//4-6 — импортируемые данные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65E27A2-2C4D-4EA9-BD72-1A784ADCCC00}"/>
              </a:ext>
            </a:extLst>
          </p:cNvPr>
          <p:cNvSpPr/>
          <p:nvPr/>
        </p:nvSpPr>
        <p:spPr>
          <a:xfrm>
            <a:off x="10436774" y="1825625"/>
            <a:ext cx="19391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/*8-9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Vbox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— контейнер, который размещает подкомпоненты в одной </a:t>
            </a:r>
          </a:p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строке*/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A8DDAF3-8868-46D9-8875-D0E24E8D4EE5}"/>
              </a:ext>
            </a:extLst>
          </p:cNvPr>
          <p:cNvSpPr/>
          <p:nvPr/>
        </p:nvSpPr>
        <p:spPr>
          <a:xfrm>
            <a:off x="4323455" y="3484179"/>
            <a:ext cx="2567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//выводим некий 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4332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3891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099403-3F7C-4AF3-9247-68071C65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46993" cy="6968359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73BD5F2-5454-4723-B11F-60308CCBA949}"/>
              </a:ext>
            </a:extLst>
          </p:cNvPr>
          <p:cNvSpPr/>
          <p:nvPr/>
        </p:nvSpPr>
        <p:spPr>
          <a:xfrm>
            <a:off x="3807577" y="424823"/>
            <a:ext cx="4725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//язык сценариев, который мы используем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1FE0B12-69E6-44E9-A099-44010FD44B5F}"/>
              </a:ext>
            </a:extLst>
          </p:cNvPr>
          <p:cNvSpPr/>
          <p:nvPr/>
        </p:nvSpPr>
        <p:spPr>
          <a:xfrm>
            <a:off x="5683578" y="1101054"/>
            <a:ext cx="3601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//4-6 — импортируемые данные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65E27A2-2C4D-4EA9-BD72-1A784ADCCC00}"/>
              </a:ext>
            </a:extLst>
          </p:cNvPr>
          <p:cNvSpPr/>
          <p:nvPr/>
        </p:nvSpPr>
        <p:spPr>
          <a:xfrm>
            <a:off x="10436774" y="1825625"/>
            <a:ext cx="19391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/*8-9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Vbox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— контейнер, который размещает подкомпоненты в одной </a:t>
            </a:r>
          </a:p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строке*/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A8DDAF3-8868-46D9-8875-D0E24E8D4EE5}"/>
              </a:ext>
            </a:extLst>
          </p:cNvPr>
          <p:cNvSpPr/>
          <p:nvPr/>
        </p:nvSpPr>
        <p:spPr>
          <a:xfrm>
            <a:off x="4323455" y="3484179"/>
            <a:ext cx="2567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//выводим некий текст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051437F-6CC4-4022-AB50-9CF6AFF2D9DA}"/>
              </a:ext>
            </a:extLst>
          </p:cNvPr>
          <p:cNvSpPr/>
          <p:nvPr/>
        </p:nvSpPr>
        <p:spPr>
          <a:xfrm>
            <a:off x="6789193" y="45618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/*Кнопка, при нажатии которой мы используем</a:t>
            </a:r>
          </a:p>
          <a:p>
            <a:r>
              <a:rPr lang="ru-RU" dirty="0">
                <a:solidFill>
                  <a:srgbClr val="172B53"/>
                </a:solidFill>
                <a:latin typeface="Arial" panose="020B0604020202020204" pitchFamily="34" charset="0"/>
              </a:rPr>
              <a:t>м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етод, описанный в скрипте на 15-18 строке*/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EBE5F6A-5470-4DE3-8620-DBCB0192E7D9}"/>
              </a:ext>
            </a:extLst>
          </p:cNvPr>
          <p:cNvCxnSpPr/>
          <p:nvPr/>
        </p:nvCxnSpPr>
        <p:spPr>
          <a:xfrm>
            <a:off x="6096000" y="4561815"/>
            <a:ext cx="693193" cy="18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559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6B89D0-47E2-4F29-922B-4D9361DA6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744275" cy="1560786"/>
          </a:xfrm>
          <a:prstGeom prst="rect">
            <a:avLst/>
          </a:prstGeom>
        </p:spPr>
      </p:pic>
      <p:pic>
        <p:nvPicPr>
          <p:cNvPr id="19458" name="Picture 2" descr="Введение в Java FX - 7">
            <a:extLst>
              <a:ext uri="{FF2B5EF4-FFF2-40B4-BE49-F238E27FC236}">
                <a16:creationId xmlns:a16="http://schemas.microsoft.com/office/drawing/2014/main" id="{1DD8E16B-691C-416D-9E04-0A4E0587D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36" y="18256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91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b="1" dirty="0"/>
              <a:t>Знакомство с </a:t>
            </a:r>
            <a:r>
              <a:rPr lang="en-US" b="1" dirty="0"/>
              <a:t>JavaFX </a:t>
            </a:r>
            <a:r>
              <a:rPr lang="en-US" b="1" dirty="0" err="1"/>
              <a:t>SceneBuilder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74F277-A01D-4BA0-BBEC-A34CEC392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4644"/>
            <a:ext cx="12192000" cy="268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022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79" y="140466"/>
            <a:ext cx="10515600" cy="449317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Интерфейс </a:t>
            </a:r>
            <a:r>
              <a:rPr lang="en-US" b="1" dirty="0"/>
              <a:t>JavaFX </a:t>
            </a:r>
            <a:r>
              <a:rPr lang="en-US" b="1" dirty="0" err="1"/>
              <a:t>SceneBuilder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3554" name="Picture 2" descr="Введение в Java FX - 8">
            <a:extLst>
              <a:ext uri="{FF2B5EF4-FFF2-40B4-BE49-F238E27FC236}">
                <a16:creationId xmlns:a16="http://schemas.microsoft.com/office/drawing/2014/main" id="{9E7A5968-03E4-4CFD-90FC-379CE9EAE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9" y="814442"/>
            <a:ext cx="12146381" cy="567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745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042" y="2325414"/>
            <a:ext cx="10515600" cy="1103586"/>
          </a:xfrm>
        </p:spPr>
        <p:txBody>
          <a:bodyPr/>
          <a:lstStyle/>
          <a:p>
            <a:r>
              <a:rPr lang="ru-RU" dirty="0">
                <a:hlinkClick r:id="rId2"/>
              </a:rPr>
              <a:t>Часть 1: </a:t>
            </a:r>
            <a:r>
              <a:rPr lang="en-US" dirty="0">
                <a:hlinkClick r:id="rId2"/>
              </a:rPr>
              <a:t>Scene Builder | </a:t>
            </a:r>
            <a:r>
              <a:rPr lang="ru-RU" dirty="0">
                <a:hlinkClick r:id="rId2"/>
              </a:rPr>
              <a:t>Учебник по </a:t>
            </a:r>
            <a:r>
              <a:rPr lang="en-US" dirty="0">
                <a:hlinkClick r:id="rId2"/>
              </a:rPr>
              <a:t>JavaFX (</a:t>
            </a:r>
            <a:r>
              <a:rPr lang="ru-RU" dirty="0">
                <a:hlinkClick r:id="rId2"/>
              </a:rPr>
              <a:t>Русский) | </a:t>
            </a:r>
            <a:r>
              <a:rPr lang="en-US" dirty="0">
                <a:hlinkClick r:id="rId2"/>
              </a:rPr>
              <a:t>code.makery.ch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0560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Предварительные требования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Последняя </a:t>
            </a:r>
            <a:r>
              <a:rPr lang="ru-RU" dirty="0" err="1">
                <a:hlinkClick r:id="rId2" tooltip="Java JDK"/>
              </a:rPr>
              <a:t>Java</a:t>
            </a:r>
            <a:r>
              <a:rPr lang="ru-RU" dirty="0">
                <a:hlinkClick r:id="rId2" tooltip="Java JDK"/>
              </a:rPr>
              <a:t> JDK 8</a:t>
            </a:r>
            <a:r>
              <a:rPr lang="ru-RU" dirty="0"/>
              <a:t> (включающая в себя </a:t>
            </a:r>
            <a:r>
              <a:rPr lang="ru-RU" b="1" dirty="0" err="1"/>
              <a:t>JavaFX</a:t>
            </a:r>
            <a:r>
              <a:rPr lang="ru-RU" b="1" dirty="0"/>
              <a:t> 8</a:t>
            </a:r>
            <a:r>
              <a:rPr lang="ru-RU" dirty="0"/>
              <a:t>);</a:t>
            </a:r>
          </a:p>
          <a:p>
            <a:r>
              <a:rPr lang="ru-RU" dirty="0"/>
              <a:t>Среда разработки </a:t>
            </a:r>
            <a:r>
              <a:rPr lang="ru-RU" dirty="0" err="1"/>
              <a:t>Eclipse</a:t>
            </a:r>
            <a:r>
              <a:rPr lang="ru-RU" dirty="0"/>
              <a:t> версии 4.4 или выше с установленным плагином e(</a:t>
            </a:r>
            <a:r>
              <a:rPr lang="ru-RU" dirty="0" err="1"/>
              <a:t>fx</a:t>
            </a:r>
            <a:r>
              <a:rPr lang="ru-RU" dirty="0"/>
              <a:t>)</a:t>
            </a:r>
            <a:r>
              <a:rPr lang="ru-RU" dirty="0" err="1"/>
              <a:t>lipse</a:t>
            </a:r>
            <a:r>
              <a:rPr lang="ru-RU" dirty="0"/>
              <a:t>. Уже настроенную версию </a:t>
            </a:r>
            <a:r>
              <a:rPr lang="ru-RU" dirty="0" err="1"/>
              <a:t>Eclipse</a:t>
            </a:r>
            <a:r>
              <a:rPr lang="ru-RU" dirty="0"/>
              <a:t> можно скачать с сайта e(</a:t>
            </a:r>
            <a:r>
              <a:rPr lang="ru-RU" dirty="0" err="1"/>
              <a:t>fx</a:t>
            </a:r>
            <a:r>
              <a:rPr lang="ru-RU" dirty="0"/>
              <a:t>)</a:t>
            </a:r>
            <a:r>
              <a:rPr lang="ru-RU" dirty="0" err="1"/>
              <a:t>lipse</a:t>
            </a:r>
            <a:r>
              <a:rPr lang="ru-RU" dirty="0"/>
              <a:t>. Или использовать </a:t>
            </a:r>
            <a:r>
              <a:rPr lang="ru-RU" dirty="0">
                <a:hlinkClick r:id="rId3" tooltip="eclipse update site"/>
              </a:rPr>
              <a:t>сайт обновлений</a:t>
            </a:r>
            <a:r>
              <a:rPr lang="ru-RU" dirty="0"/>
              <a:t>, если </a:t>
            </a:r>
            <a:r>
              <a:rPr lang="ru-RU" dirty="0" err="1"/>
              <a:t>Eclipse</a:t>
            </a:r>
            <a:r>
              <a:rPr lang="ru-RU" dirty="0"/>
              <a:t> уже установлена.</a:t>
            </a:r>
          </a:p>
          <a:p>
            <a:r>
              <a:rPr lang="ru-RU" dirty="0"/>
              <a:t>Приложение </a:t>
            </a:r>
            <a:r>
              <a:rPr lang="ru-RU" dirty="0" err="1">
                <a:hlinkClick r:id="rId4" tooltip="Scene Builder"/>
              </a:rPr>
              <a:t>Scene</a:t>
            </a:r>
            <a:r>
              <a:rPr lang="ru-RU" dirty="0">
                <a:hlinkClick r:id="rId4" tooltip="Scene Builder"/>
              </a:rPr>
              <a:t> </a:t>
            </a:r>
            <a:r>
              <a:rPr lang="ru-RU" dirty="0" err="1">
                <a:hlinkClick r:id="rId4" tooltip="Scene Builder"/>
              </a:rPr>
              <a:t>Builder</a:t>
            </a:r>
            <a:r>
              <a:rPr lang="ru-RU" dirty="0"/>
              <a:t> версии 8.0 или новее. Сейчас оно предоставляется </a:t>
            </a:r>
            <a:r>
              <a:rPr lang="ru-RU" dirty="0" err="1"/>
              <a:t>Gluon</a:t>
            </a:r>
            <a:r>
              <a:rPr lang="ru-RU" dirty="0"/>
              <a:t>, потому как </a:t>
            </a:r>
            <a:r>
              <a:rPr lang="ru-RU" dirty="0" err="1">
                <a:hlinkClick r:id="rId5"/>
              </a:rPr>
              <a:t>Oracle</a:t>
            </a:r>
            <a:r>
              <a:rPr lang="ru-RU" dirty="0">
                <a:hlinkClick r:id="rId5"/>
              </a:rPr>
              <a:t> теперь распространяет его только в виде исходного кода</a:t>
            </a:r>
            <a:r>
              <a:rPr lang="ru-RU" dirty="0"/>
              <a:t>. </a:t>
            </a:r>
            <a:r>
              <a:rPr lang="ru-RU" i="1" dirty="0"/>
              <a:t>Предыдущая версия </a:t>
            </a:r>
            <a:r>
              <a:rPr lang="ru-RU" i="1" dirty="0" err="1">
                <a:hlinkClick r:id="rId6" tooltip="Scene Builder"/>
              </a:rPr>
              <a:t>Scene</a:t>
            </a:r>
            <a:r>
              <a:rPr lang="ru-RU" i="1" dirty="0">
                <a:hlinkClick r:id="rId6" tooltip="Scene Builder"/>
              </a:rPr>
              <a:t> </a:t>
            </a:r>
            <a:r>
              <a:rPr lang="ru-RU" i="1" dirty="0" err="1">
                <a:hlinkClick r:id="rId6" tooltip="Scene Builder"/>
              </a:rPr>
              <a:t>Builder</a:t>
            </a:r>
            <a:r>
              <a:rPr lang="ru-RU" i="1" dirty="0">
                <a:hlinkClick r:id="rId6" tooltip="Scene Builder"/>
              </a:rPr>
              <a:t> 2.0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34539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190"/>
            <a:ext cx="10515600" cy="696228"/>
          </a:xfrm>
        </p:spPr>
        <p:txBody>
          <a:bodyPr/>
          <a:lstStyle/>
          <a:p>
            <a:r>
              <a:rPr lang="ru-RU" b="1" dirty="0"/>
              <a:t>Настройка среды разработки </a:t>
            </a:r>
            <a:r>
              <a:rPr lang="en-US" b="1" dirty="0"/>
              <a:t>Eclipse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65" y="681038"/>
            <a:ext cx="11205835" cy="5495925"/>
          </a:xfrm>
        </p:spPr>
        <p:txBody>
          <a:bodyPr/>
          <a:lstStyle/>
          <a:p>
            <a:r>
              <a:rPr lang="ru-RU" dirty="0"/>
              <a:t>Нам нужно указать среде разработки </a:t>
            </a:r>
            <a:r>
              <a:rPr lang="ru-RU" dirty="0" err="1"/>
              <a:t>Eclipse</a:t>
            </a:r>
            <a:r>
              <a:rPr lang="ru-RU" dirty="0"/>
              <a:t> использовать JDK 8, а также задать путь к приложению </a:t>
            </a:r>
            <a:r>
              <a:rPr lang="ru-RU" dirty="0" err="1"/>
              <a:t>Scene</a:t>
            </a:r>
            <a:r>
              <a:rPr lang="ru-RU" dirty="0"/>
              <a:t> </a:t>
            </a:r>
            <a:r>
              <a:rPr lang="ru-RU" dirty="0" err="1"/>
              <a:t>Builder</a:t>
            </a:r>
            <a:r>
              <a:rPr lang="ru-RU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Откройте настройки среды разработки </a:t>
            </a:r>
            <a:r>
              <a:rPr lang="ru-RU" sz="2000" dirty="0" err="1"/>
              <a:t>Eclipse</a:t>
            </a:r>
            <a:r>
              <a:rPr lang="ru-RU" sz="2000" dirty="0"/>
              <a:t> и перейдите к пункту </a:t>
            </a:r>
            <a:r>
              <a:rPr lang="ru-RU" sz="2000" i="1" dirty="0" err="1"/>
              <a:t>Java</a:t>
            </a:r>
            <a:r>
              <a:rPr lang="ru-RU" sz="2000" dirty="0"/>
              <a:t> | </a:t>
            </a:r>
            <a:r>
              <a:rPr lang="ru-RU" sz="2000" i="1" dirty="0" err="1"/>
              <a:t>Installed</a:t>
            </a:r>
            <a:r>
              <a:rPr lang="ru-RU" sz="2000" i="1" dirty="0"/>
              <a:t> </a:t>
            </a:r>
            <a:r>
              <a:rPr lang="ru-RU" sz="2000" i="1" dirty="0" err="1"/>
              <a:t>JREs</a:t>
            </a:r>
            <a:r>
              <a:rPr lang="ru-RU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Нажмите </a:t>
            </a:r>
            <a:r>
              <a:rPr lang="ru-RU" sz="2000" i="1" dirty="0" err="1"/>
              <a:t>Add</a:t>
            </a:r>
            <a:r>
              <a:rPr lang="ru-RU" sz="2000" i="1" dirty="0"/>
              <a:t>…</a:t>
            </a:r>
            <a:r>
              <a:rPr lang="ru-RU" sz="2000" dirty="0"/>
              <a:t>, выберите </a:t>
            </a:r>
            <a:r>
              <a:rPr lang="ru-RU" sz="2000" i="1" dirty="0" err="1"/>
              <a:t>Standart</a:t>
            </a:r>
            <a:r>
              <a:rPr lang="ru-RU" sz="2000" i="1" dirty="0"/>
              <a:t> VM</a:t>
            </a:r>
            <a:r>
              <a:rPr lang="ru-RU" sz="2000" dirty="0"/>
              <a:t> и укажите путь к установленной JDK 8.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Уберите другие добавленные JDK и 8-я JDK будет использоваться по умолчанию.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34E792-39A2-49C7-8E0E-F679CD8C3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61"/>
          <a:stretch/>
        </p:blipFill>
        <p:spPr>
          <a:xfrm>
            <a:off x="147965" y="2822028"/>
            <a:ext cx="8539736" cy="40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679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190"/>
            <a:ext cx="10515600" cy="696228"/>
          </a:xfrm>
        </p:spPr>
        <p:txBody>
          <a:bodyPr/>
          <a:lstStyle/>
          <a:p>
            <a:r>
              <a:rPr lang="ru-RU" b="1" dirty="0"/>
              <a:t>Настройка среды разработки </a:t>
            </a:r>
            <a:r>
              <a:rPr lang="en-US" b="1" dirty="0"/>
              <a:t>Eclipse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65" y="681038"/>
            <a:ext cx="11205835" cy="5495925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ru-RU" sz="2000" dirty="0"/>
              <a:t>Перейдите к пункту </a:t>
            </a:r>
            <a:r>
              <a:rPr lang="ru-RU" sz="2000" dirty="0" err="1"/>
              <a:t>Java</a:t>
            </a:r>
            <a:r>
              <a:rPr lang="ru-RU" sz="2000" dirty="0"/>
              <a:t> | </a:t>
            </a:r>
            <a:r>
              <a:rPr lang="ru-RU" sz="2000" dirty="0" err="1"/>
              <a:t>Compiler</a:t>
            </a:r>
            <a:r>
              <a:rPr lang="ru-RU" sz="2000" dirty="0"/>
              <a:t>. Установите значение настройки </a:t>
            </a:r>
            <a:r>
              <a:rPr lang="ru-RU" sz="2000" dirty="0" err="1"/>
              <a:t>Compiler</a:t>
            </a:r>
            <a:r>
              <a:rPr lang="ru-RU" sz="2000" dirty="0"/>
              <a:t> </a:t>
            </a:r>
            <a:r>
              <a:rPr lang="ru-RU" sz="2000" dirty="0" err="1"/>
              <a:t>compliance</a:t>
            </a:r>
            <a:r>
              <a:rPr lang="ru-RU" sz="2000" dirty="0"/>
              <a:t> </a:t>
            </a:r>
            <a:r>
              <a:rPr lang="ru-RU" sz="2000" dirty="0" err="1"/>
              <a:t>level</a:t>
            </a:r>
            <a:r>
              <a:rPr lang="ru-RU" sz="2000" dirty="0"/>
              <a:t> в 1.8.</a:t>
            </a:r>
            <a:endParaRPr lang="ru-RU" dirty="0"/>
          </a:p>
        </p:txBody>
      </p:sp>
      <p:pic>
        <p:nvPicPr>
          <p:cNvPr id="24578" name="Picture 2" descr="Preferences Compliance">
            <a:extLst>
              <a:ext uri="{FF2B5EF4-FFF2-40B4-BE49-F238E27FC236}">
                <a16:creationId xmlns:a16="http://schemas.microsoft.com/office/drawing/2014/main" id="{A66CC02C-A0A3-47B4-95F4-76B428C6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18" y="1377265"/>
            <a:ext cx="9775822" cy="524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97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9C341-63E1-403D-9AEF-BD9DFB11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Swing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A0FFD4-0990-483C-AA90-5CDC15F6B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Swing</a:t>
            </a:r>
            <a:r>
              <a:rPr lang="ru-RU" dirty="0"/>
              <a:t>. Это библиотека для создания пользовательских, графических интерфейсов. </a:t>
            </a:r>
          </a:p>
          <a:p>
            <a:r>
              <a:rPr lang="ru-RU" dirty="0"/>
              <a:t>В связи с тем, что </a:t>
            </a:r>
            <a:r>
              <a:rPr lang="ru-RU" dirty="0" err="1"/>
              <a:t>Oracle</a:t>
            </a:r>
            <a:r>
              <a:rPr lang="ru-RU" dirty="0"/>
              <a:t> еще не полностью отказался от </a:t>
            </a:r>
            <a:r>
              <a:rPr lang="ru-RU" dirty="0" err="1"/>
              <a:t>Swing</a:t>
            </a:r>
            <a:r>
              <a:rPr lang="ru-RU" dirty="0"/>
              <a:t>, он не считается устаревшим, и приложения на нем по-прежнему работают. </a:t>
            </a:r>
          </a:p>
          <a:p>
            <a:r>
              <a:rPr lang="ru-RU" dirty="0"/>
              <a:t>Однако он больше не модернизируется </a:t>
            </a:r>
            <a:r>
              <a:rPr lang="ru-RU" dirty="0" err="1"/>
              <a:t>Swing</a:t>
            </a:r>
            <a:r>
              <a:rPr lang="ru-RU" dirty="0"/>
              <a:t>, и ребята из </a:t>
            </a:r>
            <a:r>
              <a:rPr lang="ru-RU" dirty="0" err="1"/>
              <a:t>Oracle</a:t>
            </a:r>
            <a:r>
              <a:rPr lang="ru-RU" dirty="0"/>
              <a:t> дали нам понять, что за </a:t>
            </a:r>
            <a:r>
              <a:rPr lang="ru-RU" dirty="0" err="1"/>
              <a:t>JavaFX</a:t>
            </a:r>
            <a:r>
              <a:rPr lang="ru-RU" dirty="0"/>
              <a:t> будущее. </a:t>
            </a:r>
          </a:p>
          <a:p>
            <a:r>
              <a:rPr lang="ru-RU" dirty="0"/>
              <a:t>Да и по сути, </a:t>
            </a:r>
            <a:r>
              <a:rPr lang="ru-RU" dirty="0" err="1"/>
              <a:t>JavaFX</a:t>
            </a:r>
            <a:r>
              <a:rPr lang="ru-RU" dirty="0"/>
              <a:t> использует компоненты </a:t>
            </a:r>
            <a:r>
              <a:rPr lang="ru-RU" dirty="0" err="1"/>
              <a:t>Swing</a:t>
            </a:r>
            <a:r>
              <a:rPr lang="ru-RU" dirty="0"/>
              <a:t> как поставщика услуг.</a:t>
            </a:r>
          </a:p>
        </p:txBody>
      </p:sp>
    </p:spTree>
    <p:extLst>
      <p:ext uri="{BB962C8B-B14F-4D97-AF65-F5344CB8AC3E}">
        <p14:creationId xmlns:p14="http://schemas.microsoft.com/office/powerpoint/2010/main" val="36507981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190"/>
            <a:ext cx="10515600" cy="696228"/>
          </a:xfrm>
        </p:spPr>
        <p:txBody>
          <a:bodyPr/>
          <a:lstStyle/>
          <a:p>
            <a:r>
              <a:rPr lang="ru-RU" b="1" dirty="0"/>
              <a:t>Настройка среды разработки </a:t>
            </a:r>
            <a:r>
              <a:rPr lang="en-US" b="1" dirty="0"/>
              <a:t>Eclipse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65" y="681038"/>
            <a:ext cx="11205835" cy="5495925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ru-RU" sz="2000" dirty="0"/>
              <a:t>Перейдите к пункту </a:t>
            </a:r>
            <a:r>
              <a:rPr lang="ru-RU" sz="2000" dirty="0" err="1"/>
              <a:t>JavaFX</a:t>
            </a:r>
            <a:r>
              <a:rPr lang="ru-RU" sz="2000" dirty="0"/>
              <a:t> и укажите путь к исполняемому файлу приложения </a:t>
            </a:r>
            <a:r>
              <a:rPr lang="ru-RU" sz="2000" dirty="0" err="1"/>
              <a:t>Scene</a:t>
            </a:r>
            <a:r>
              <a:rPr lang="ru-RU" sz="2000" dirty="0"/>
              <a:t> </a:t>
            </a:r>
            <a:r>
              <a:rPr lang="ru-RU" sz="2000" dirty="0" err="1"/>
              <a:t>Builder</a:t>
            </a:r>
            <a:r>
              <a:rPr lang="ru-RU" sz="2000" dirty="0"/>
              <a:t>.</a:t>
            </a:r>
            <a:endParaRPr lang="ru-RU" dirty="0"/>
          </a:p>
        </p:txBody>
      </p:sp>
      <p:pic>
        <p:nvPicPr>
          <p:cNvPr id="25602" name="Picture 2" descr="Preferences JavaFX">
            <a:extLst>
              <a:ext uri="{FF2B5EF4-FFF2-40B4-BE49-F238E27FC236}">
                <a16:creationId xmlns:a16="http://schemas.microsoft.com/office/drawing/2014/main" id="{D24B9099-C001-4FF9-83DE-81E02AC05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65" y="1146612"/>
            <a:ext cx="11841713" cy="503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8581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76" y="19170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Полезные ссылки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7104"/>
            <a:ext cx="10515600" cy="5309859"/>
          </a:xfrm>
        </p:spPr>
        <p:txBody>
          <a:bodyPr>
            <a:normAutofit/>
          </a:bodyPr>
          <a:lstStyle/>
          <a:p>
            <a:r>
              <a:rPr lang="ru-RU" dirty="0"/>
              <a:t>Возможно, вы захотите добавить закладки на следующие ссылки:</a:t>
            </a:r>
          </a:p>
          <a:p>
            <a:r>
              <a:rPr lang="ru-RU" dirty="0" err="1">
                <a:hlinkClick r:id="rId2"/>
              </a:rPr>
              <a:t>Java</a:t>
            </a:r>
            <a:r>
              <a:rPr lang="ru-RU" dirty="0">
                <a:hlinkClick r:id="rId2"/>
              </a:rPr>
              <a:t> 8 API</a:t>
            </a:r>
            <a:r>
              <a:rPr lang="ru-RU" dirty="0"/>
              <a:t> - документация по стандартным классам </a:t>
            </a:r>
            <a:r>
              <a:rPr lang="ru-RU" dirty="0" err="1"/>
              <a:t>Java</a:t>
            </a:r>
            <a:r>
              <a:rPr lang="ru-RU" dirty="0"/>
              <a:t>;</a:t>
            </a:r>
          </a:p>
          <a:p>
            <a:r>
              <a:rPr lang="ru-RU" dirty="0" err="1">
                <a:hlinkClick r:id="rId3"/>
              </a:rPr>
              <a:t>JavaFX</a:t>
            </a:r>
            <a:r>
              <a:rPr lang="ru-RU" dirty="0">
                <a:hlinkClick r:id="rId3"/>
              </a:rPr>
              <a:t> 8 API</a:t>
            </a:r>
            <a:r>
              <a:rPr lang="ru-RU" dirty="0"/>
              <a:t> - документация по классам </a:t>
            </a:r>
            <a:r>
              <a:rPr lang="ru-RU" dirty="0" err="1"/>
              <a:t>JavaFX</a:t>
            </a:r>
            <a:r>
              <a:rPr lang="ru-RU" dirty="0"/>
              <a:t>;</a:t>
            </a:r>
          </a:p>
          <a:p>
            <a:r>
              <a:rPr lang="ru-RU" dirty="0" err="1">
                <a:hlinkClick r:id="rId4"/>
              </a:rPr>
              <a:t>ControlsFX</a:t>
            </a:r>
            <a:r>
              <a:rPr lang="ru-RU" dirty="0">
                <a:hlinkClick r:id="rId4"/>
              </a:rPr>
              <a:t> API</a:t>
            </a:r>
            <a:r>
              <a:rPr lang="ru-RU" dirty="0"/>
              <a:t> - документация по дополнительным элементам </a:t>
            </a:r>
            <a:r>
              <a:rPr lang="ru-RU" dirty="0" err="1"/>
              <a:t>JavaFX</a:t>
            </a:r>
            <a:r>
              <a:rPr lang="ru-RU" dirty="0"/>
              <a:t> </a:t>
            </a:r>
            <a:r>
              <a:rPr lang="ru-RU" dirty="0">
                <a:hlinkClick r:id="rId5"/>
              </a:rPr>
              <a:t>из проекта </a:t>
            </a:r>
            <a:r>
              <a:rPr lang="ru-RU" dirty="0" err="1">
                <a:hlinkClick r:id="rId5"/>
              </a:rPr>
              <a:t>ControlsFX</a:t>
            </a:r>
            <a:r>
              <a:rPr lang="ru-RU" dirty="0"/>
              <a:t>;</a:t>
            </a:r>
          </a:p>
          <a:p>
            <a:r>
              <a:rPr lang="ru-RU" dirty="0" err="1">
                <a:hlinkClick r:id="rId6"/>
              </a:rPr>
              <a:t>Oracle’s</a:t>
            </a:r>
            <a:r>
              <a:rPr lang="ru-RU" dirty="0">
                <a:hlinkClick r:id="rId6"/>
              </a:rPr>
              <a:t> </a:t>
            </a:r>
            <a:r>
              <a:rPr lang="ru-RU" dirty="0" err="1">
                <a:hlinkClick r:id="rId6"/>
              </a:rPr>
              <a:t>JavaFX</a:t>
            </a:r>
            <a:r>
              <a:rPr lang="ru-RU" dirty="0">
                <a:hlinkClick r:id="rId6"/>
              </a:rPr>
              <a:t> </a:t>
            </a:r>
            <a:r>
              <a:rPr lang="ru-RU" dirty="0" err="1">
                <a:hlinkClick r:id="rId6"/>
              </a:rPr>
              <a:t>Tutorials</a:t>
            </a:r>
            <a:r>
              <a:rPr lang="ru-RU" dirty="0"/>
              <a:t> - официальный учебник по </a:t>
            </a:r>
            <a:r>
              <a:rPr lang="ru-RU" dirty="0" err="1"/>
              <a:t>JavaFX</a:t>
            </a:r>
            <a:r>
              <a:rPr lang="ru-RU" dirty="0"/>
              <a:t> от </a:t>
            </a:r>
            <a:r>
              <a:rPr lang="ru-RU" dirty="0" err="1"/>
              <a:t>Oracle</a:t>
            </a:r>
            <a:r>
              <a:rPr lang="ru-RU" dirty="0"/>
              <a:t>.</a:t>
            </a:r>
          </a:p>
          <a:p>
            <a:r>
              <a:rPr lang="ru-RU" dirty="0"/>
              <a:t>Ну что же, давайте приступим к изучению!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71040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14" y="37169"/>
            <a:ext cx="10515600" cy="64386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Создание нового проекта </a:t>
            </a:r>
            <a:r>
              <a:rPr lang="en-US" b="1" dirty="0"/>
              <a:t>JavaFX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14" y="681037"/>
            <a:ext cx="11161986" cy="5495926"/>
          </a:xfrm>
        </p:spPr>
        <p:txBody>
          <a:bodyPr/>
          <a:lstStyle/>
          <a:p>
            <a:r>
              <a:rPr lang="ru-RU" dirty="0"/>
              <a:t>В приложение </a:t>
            </a:r>
            <a:r>
              <a:rPr lang="ru-RU" dirty="0" err="1"/>
              <a:t>Eclipse</a:t>
            </a:r>
            <a:r>
              <a:rPr lang="ru-RU" dirty="0"/>
              <a:t> (с уже установленным e(</a:t>
            </a:r>
            <a:r>
              <a:rPr lang="ru-RU" dirty="0" err="1"/>
              <a:t>fx</a:t>
            </a:r>
            <a:r>
              <a:rPr lang="ru-RU" dirty="0"/>
              <a:t>)</a:t>
            </a:r>
            <a:r>
              <a:rPr lang="ru-RU" dirty="0" err="1"/>
              <a:t>clipse</a:t>
            </a:r>
            <a:r>
              <a:rPr lang="ru-RU" dirty="0"/>
              <a:t>) в меню выберите пункт </a:t>
            </a:r>
            <a:r>
              <a:rPr lang="ru-RU" i="1" dirty="0" err="1"/>
              <a:t>File</a:t>
            </a:r>
            <a:r>
              <a:rPr lang="ru-RU" i="1" dirty="0"/>
              <a:t> | </a:t>
            </a:r>
            <a:r>
              <a:rPr lang="ru-RU" i="1" dirty="0" err="1"/>
              <a:t>New</a:t>
            </a:r>
            <a:r>
              <a:rPr lang="ru-RU" i="1" dirty="0"/>
              <a:t> | </a:t>
            </a:r>
            <a:r>
              <a:rPr lang="ru-RU" i="1" dirty="0" err="1"/>
              <a:t>Other</a:t>
            </a:r>
            <a:r>
              <a:rPr lang="ru-RU" i="1" dirty="0"/>
              <a:t>…</a:t>
            </a:r>
            <a:r>
              <a:rPr lang="ru-RU" dirty="0"/>
              <a:t>, и затем выберите </a:t>
            </a:r>
            <a:r>
              <a:rPr lang="ru-RU" i="1" dirty="0" err="1"/>
              <a:t>JavaFX</a:t>
            </a:r>
            <a:r>
              <a:rPr lang="ru-RU" i="1" dirty="0"/>
              <a:t> </a:t>
            </a:r>
            <a:r>
              <a:rPr lang="ru-RU" i="1" dirty="0" err="1"/>
              <a:t>Project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Укажите имя проекта (наше будет называться </a:t>
            </a:r>
            <a:r>
              <a:rPr lang="ru-RU" dirty="0" err="1"/>
              <a:t>AddressApp</a:t>
            </a:r>
            <a:r>
              <a:rPr lang="ru-RU" dirty="0"/>
              <a:t>) и нажмите </a:t>
            </a:r>
            <a:r>
              <a:rPr lang="ru-RU" i="1" dirty="0" err="1"/>
              <a:t>Finish</a:t>
            </a:r>
            <a:r>
              <a:rPr lang="ru-RU" dirty="0"/>
              <a:t>.</a:t>
            </a:r>
          </a:p>
          <a:p>
            <a:r>
              <a:rPr lang="ru-RU" dirty="0"/>
              <a:t>Если </a:t>
            </a:r>
            <a:r>
              <a:rPr lang="ru-RU" dirty="0" err="1"/>
              <a:t>Eclipse</a:t>
            </a:r>
            <a:r>
              <a:rPr lang="ru-RU" dirty="0"/>
              <a:t> автоматически создало какие-то начальные файлы и пакеты, то удалите их.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9985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7" y="84465"/>
            <a:ext cx="10515600" cy="59657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Создание структуры пакетов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9807"/>
            <a:ext cx="11353800" cy="535715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5899A3-8C39-44F1-BB38-67DC440D0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9806"/>
            <a:ext cx="11942482" cy="49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032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83" y="163293"/>
            <a:ext cx="10515600" cy="51774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Создание файла разметки </a:t>
            </a:r>
            <a:r>
              <a:rPr lang="en-US" b="1" dirty="0"/>
              <a:t>FXML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83" y="681037"/>
            <a:ext cx="11193517" cy="5495926"/>
          </a:xfrm>
        </p:spPr>
        <p:txBody>
          <a:bodyPr/>
          <a:lstStyle/>
          <a:p>
            <a:r>
              <a:rPr lang="ru-RU" dirty="0"/>
              <a:t>Есть два пути создания пользовательского интерфейса: либо использовать файл разметки FXML, либо программировать всё на </a:t>
            </a:r>
            <a:r>
              <a:rPr lang="ru-RU" dirty="0" err="1"/>
              <a:t>Java</a:t>
            </a:r>
            <a:r>
              <a:rPr lang="ru-RU" dirty="0"/>
              <a:t>. В большинстве своём мы будем использовать XML (.</a:t>
            </a:r>
            <a:r>
              <a:rPr lang="ru-RU" dirty="0" err="1"/>
              <a:t>fxml</a:t>
            </a:r>
            <a:r>
              <a:rPr lang="ru-RU" dirty="0"/>
              <a:t>). </a:t>
            </a:r>
          </a:p>
          <a:p>
            <a:r>
              <a:rPr lang="ru-RU" dirty="0"/>
              <a:t>Этот способ больше подходит для отделения контроллеров от представлений. </a:t>
            </a:r>
          </a:p>
          <a:p>
            <a:r>
              <a:rPr lang="ru-RU" dirty="0"/>
              <a:t>В дальнейшем мы сможем использовать </a:t>
            </a:r>
            <a:r>
              <a:rPr lang="ru-RU" dirty="0" err="1"/>
              <a:t>Scene</a:t>
            </a:r>
            <a:r>
              <a:rPr lang="ru-RU" dirty="0"/>
              <a:t> </a:t>
            </a:r>
            <a:r>
              <a:rPr lang="ru-RU" dirty="0" err="1"/>
              <a:t>Builder</a:t>
            </a:r>
            <a:r>
              <a:rPr lang="ru-RU" dirty="0"/>
              <a:t> для визуального редактирования наших XML-файлов. </a:t>
            </a:r>
          </a:p>
          <a:p>
            <a:r>
              <a:rPr lang="ru-RU" dirty="0"/>
              <a:t>А это значит, что мы не будем напрямую работать с XML.</a:t>
            </a:r>
          </a:p>
        </p:txBody>
      </p:sp>
    </p:spTree>
    <p:extLst>
      <p:ext uri="{BB962C8B-B14F-4D97-AF65-F5344CB8AC3E}">
        <p14:creationId xmlns:p14="http://schemas.microsoft.com/office/powerpoint/2010/main" val="36519224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6E6CC1-3248-43C4-8A4B-9A09150B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38607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547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7650" name="Picture 2" descr="New PersonOverview">
            <a:extLst>
              <a:ext uri="{FF2B5EF4-FFF2-40B4-BE49-F238E27FC236}">
                <a16:creationId xmlns:a16="http://schemas.microsoft.com/office/drawing/2014/main" id="{31FE9B65-D5A7-46D5-941A-902522863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4"/>
            <a:ext cx="9585434" cy="671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8191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93" y="128642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Проектировка визуального интерфейса в </a:t>
            </a:r>
            <a:r>
              <a:rPr lang="ru-RU" b="1" dirty="0" err="1"/>
              <a:t>Scene</a:t>
            </a:r>
            <a:r>
              <a:rPr lang="ru-RU" b="1" dirty="0"/>
              <a:t> </a:t>
            </a:r>
            <a:r>
              <a:rPr lang="ru-RU" b="1" dirty="0" err="1"/>
              <a:t>Builder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56163C-6397-493E-87D4-780EC341D9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59"/>
          <a:stretch/>
        </p:blipFill>
        <p:spPr>
          <a:xfrm>
            <a:off x="0" y="1099645"/>
            <a:ext cx="12192000" cy="482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297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94138"/>
            <a:ext cx="5628290" cy="57828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На вкладке </a:t>
            </a:r>
            <a:r>
              <a:rPr lang="ru-RU" i="1" dirty="0" err="1"/>
              <a:t>Hierarchy</a:t>
            </a:r>
            <a:r>
              <a:rPr lang="ru-RU" dirty="0"/>
              <a:t> выберите компонент </a:t>
            </a:r>
            <a:r>
              <a:rPr lang="ru-RU" i="1" dirty="0" err="1"/>
              <a:t>AnchorPane</a:t>
            </a:r>
            <a:r>
              <a:rPr lang="ru-RU" dirty="0"/>
              <a:t>, и справа, на вкладке </a:t>
            </a:r>
            <a:r>
              <a:rPr lang="ru-RU" i="1" dirty="0" err="1"/>
              <a:t>Layout</a:t>
            </a:r>
            <a:r>
              <a:rPr lang="ru-RU" dirty="0"/>
              <a:t> установите значение характеристикам </a:t>
            </a:r>
            <a:r>
              <a:rPr lang="ru-RU" i="1" dirty="0" err="1"/>
              <a:t>Pref</a:t>
            </a:r>
            <a:r>
              <a:rPr lang="ru-RU" i="1" dirty="0"/>
              <a:t> </a:t>
            </a:r>
            <a:r>
              <a:rPr lang="ru-RU" i="1" dirty="0" err="1"/>
              <a:t>Width</a:t>
            </a:r>
            <a:r>
              <a:rPr lang="ru-RU" dirty="0"/>
              <a:t> и </a:t>
            </a:r>
            <a:r>
              <a:rPr lang="ru-RU" i="1" dirty="0" err="1"/>
              <a:t>Pref</a:t>
            </a:r>
            <a:r>
              <a:rPr lang="ru-RU" i="1" dirty="0"/>
              <a:t> </a:t>
            </a:r>
            <a:r>
              <a:rPr lang="ru-RU" i="1" dirty="0" err="1"/>
              <a:t>Height</a:t>
            </a:r>
            <a:r>
              <a:rPr lang="ru-RU" dirty="0"/>
              <a:t> - 600 и 300 соответственно.</a:t>
            </a:r>
          </a:p>
        </p:txBody>
      </p:sp>
      <p:pic>
        <p:nvPicPr>
          <p:cNvPr id="28674" name="Picture 2" descr="Anchor Pane Size">
            <a:extLst>
              <a:ext uri="{FF2B5EF4-FFF2-40B4-BE49-F238E27FC236}">
                <a16:creationId xmlns:a16="http://schemas.microsoft.com/office/drawing/2014/main" id="{970EC4ED-E2B1-4A39-9E46-4FA46416E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712" y="0"/>
            <a:ext cx="4787460" cy="684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5534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94138"/>
            <a:ext cx="5628290" cy="57828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ru-RU" dirty="0"/>
              <a:t>На вкладке </a:t>
            </a:r>
            <a:r>
              <a:rPr lang="en-US" i="1" dirty="0"/>
              <a:t>Hierarchy</a:t>
            </a:r>
            <a:r>
              <a:rPr lang="en-US" dirty="0"/>
              <a:t> </a:t>
            </a:r>
            <a:r>
              <a:rPr lang="ru-RU" dirty="0"/>
              <a:t>в компонент </a:t>
            </a:r>
            <a:r>
              <a:rPr lang="en-US" i="1" dirty="0" err="1"/>
              <a:t>AnchorPane</a:t>
            </a:r>
            <a:r>
              <a:rPr lang="en-US" dirty="0"/>
              <a:t> </a:t>
            </a:r>
            <a:r>
              <a:rPr lang="ru-RU" dirty="0"/>
              <a:t>добавьте новый компонент </a:t>
            </a:r>
            <a:r>
              <a:rPr lang="en-US" i="1" dirty="0" err="1"/>
              <a:t>SplitPane</a:t>
            </a:r>
            <a:r>
              <a:rPr lang="en-US" i="1" dirty="0"/>
              <a:t> (horizontal)</a:t>
            </a:r>
            <a:r>
              <a:rPr lang="en-US" dirty="0"/>
              <a:t>. </a:t>
            </a:r>
            <a:r>
              <a:rPr lang="ru-RU" dirty="0"/>
              <a:t>Кликните по нему правой кнопкой мыши и выберите </a:t>
            </a:r>
            <a:r>
              <a:rPr lang="en-US" i="1" dirty="0"/>
              <a:t>Fit to Parent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29698" name="Picture 2" descr="Fit to Parent">
            <a:extLst>
              <a:ext uri="{FF2B5EF4-FFF2-40B4-BE49-F238E27FC236}">
                <a16:creationId xmlns:a16="http://schemas.microsoft.com/office/drawing/2014/main" id="{AD007EF3-68E8-4FDD-9694-CA29FA525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459" y="323192"/>
            <a:ext cx="5628290" cy="56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5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</a:t>
            </a:r>
            <a:r>
              <a:rPr lang="en-US" b="1" dirty="0"/>
              <a:t>JavaFX?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JavaFX</a:t>
            </a:r>
            <a:r>
              <a:rPr lang="ru-RU" dirty="0"/>
              <a:t> — это по сути инструментарий GUI для </a:t>
            </a:r>
            <a:r>
              <a:rPr lang="ru-RU" dirty="0" err="1"/>
              <a:t>Java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96207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94138"/>
            <a:ext cx="5628290" cy="57828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dirty="0"/>
              <a:t>Теперь, в левую часть компонента </a:t>
            </a:r>
            <a:r>
              <a:rPr lang="ru-RU" i="1" dirty="0" err="1"/>
              <a:t>SplitPane</a:t>
            </a:r>
            <a:r>
              <a:rPr lang="ru-RU" dirty="0"/>
              <a:t> со вкладки </a:t>
            </a:r>
            <a:r>
              <a:rPr lang="ru-RU" i="1" dirty="0" err="1"/>
              <a:t>Controls</a:t>
            </a:r>
            <a:r>
              <a:rPr lang="ru-RU" dirty="0"/>
              <a:t> перетащите компонент </a:t>
            </a:r>
            <a:r>
              <a:rPr lang="ru-RU" i="1" dirty="0" err="1"/>
              <a:t>TableView</a:t>
            </a:r>
            <a:r>
              <a:rPr lang="ru-RU" dirty="0"/>
              <a:t>. Выделите его целиком (а не отдельный столбец) и проставьте отступы от краёв так, как показано на рисунке. Внутри компонента </a:t>
            </a:r>
            <a:r>
              <a:rPr lang="ru-RU" i="1" dirty="0" err="1"/>
              <a:t>AnchorPane</a:t>
            </a:r>
            <a:r>
              <a:rPr lang="ru-RU" dirty="0"/>
              <a:t> всегда можно проставить отступы от четырёх границ рамки (</a:t>
            </a:r>
            <a:r>
              <a:rPr lang="ru-RU" dirty="0">
                <a:hlinkClick r:id="rId2"/>
              </a:rPr>
              <a:t>дополнительная информация о разметках</a:t>
            </a:r>
            <a:r>
              <a:rPr lang="ru-RU" dirty="0"/>
              <a:t>).</a:t>
            </a:r>
          </a:p>
        </p:txBody>
      </p:sp>
      <p:pic>
        <p:nvPicPr>
          <p:cNvPr id="30722" name="Picture 2" descr="TableView Anchors">
            <a:extLst>
              <a:ext uri="{FF2B5EF4-FFF2-40B4-BE49-F238E27FC236}">
                <a16:creationId xmlns:a16="http://schemas.microsoft.com/office/drawing/2014/main" id="{327599AD-E9CE-4D9D-89B7-076D64DDE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3732"/>
            <a:ext cx="5768625" cy="601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6137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94138"/>
            <a:ext cx="5628290" cy="57828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ru-RU" dirty="0"/>
              <a:t>Чтобы увидеть, правильно ли отображается созданное окно, выполните пункт меню </a:t>
            </a:r>
            <a:r>
              <a:rPr lang="ru-RU" i="1" dirty="0" err="1"/>
              <a:t>Preview</a:t>
            </a:r>
            <a:r>
              <a:rPr lang="ru-RU" i="1" dirty="0"/>
              <a:t> | </a:t>
            </a:r>
            <a:r>
              <a:rPr lang="ru-RU" i="1" dirty="0" err="1"/>
              <a:t>Show</a:t>
            </a:r>
            <a:r>
              <a:rPr lang="ru-RU" i="1" dirty="0"/>
              <a:t> </a:t>
            </a:r>
            <a:r>
              <a:rPr lang="ru-RU" i="1" dirty="0" err="1"/>
              <a:t>Preview</a:t>
            </a:r>
            <a:r>
              <a:rPr lang="ru-RU" i="1" dirty="0"/>
              <a:t> </a:t>
            </a:r>
            <a:r>
              <a:rPr lang="ru-RU" i="1" dirty="0" err="1"/>
              <a:t>in</a:t>
            </a:r>
            <a:r>
              <a:rPr lang="ru-RU" i="1" dirty="0"/>
              <a:t> </a:t>
            </a:r>
            <a:r>
              <a:rPr lang="ru-RU" i="1" dirty="0" err="1"/>
              <a:t>Window</a:t>
            </a:r>
            <a:r>
              <a:rPr lang="ru-RU" dirty="0"/>
              <a:t>. Попробуйте поменять размер окна. Добавленная таблица должна изменятся вместе с окном, так как она прикреплена к границам окна.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ru-RU" dirty="0"/>
              <a:t>В таблице измените заголовки колонок (вкладка </a:t>
            </a:r>
            <a:r>
              <a:rPr lang="ru-RU" i="1" dirty="0" err="1"/>
              <a:t>Properties</a:t>
            </a:r>
            <a:r>
              <a:rPr lang="ru-RU" dirty="0"/>
              <a:t> компонента </a:t>
            </a:r>
            <a:r>
              <a:rPr lang="ru-RU" i="1" dirty="0" err="1"/>
              <a:t>TableColumn</a:t>
            </a:r>
            <a:r>
              <a:rPr lang="ru-RU" dirty="0"/>
              <a:t>) на “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Name</a:t>
            </a:r>
            <a:r>
              <a:rPr lang="ru-RU" dirty="0"/>
              <a:t>” и “</a:t>
            </a:r>
            <a:r>
              <a:rPr lang="ru-RU" dirty="0" err="1"/>
              <a:t>Last</a:t>
            </a:r>
            <a:r>
              <a:rPr lang="ru-RU" dirty="0"/>
              <a:t> </a:t>
            </a:r>
            <a:r>
              <a:rPr lang="ru-RU" dirty="0" err="1"/>
              <a:t>Name</a:t>
            </a:r>
            <a:r>
              <a:rPr lang="ru-RU" dirty="0"/>
              <a:t>”.</a:t>
            </a:r>
          </a:p>
        </p:txBody>
      </p:sp>
      <p:pic>
        <p:nvPicPr>
          <p:cNvPr id="31746" name="Picture 2" descr="Column Texts">
            <a:extLst>
              <a:ext uri="{FF2B5EF4-FFF2-40B4-BE49-F238E27FC236}">
                <a16:creationId xmlns:a16="http://schemas.microsoft.com/office/drawing/2014/main" id="{1988A898-4C35-4082-B4B2-92F241C25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46" y="304225"/>
            <a:ext cx="4758191" cy="63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0979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94138"/>
            <a:ext cx="5628290" cy="57828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ru-RU" dirty="0"/>
              <a:t>Выберите компонент </a:t>
            </a:r>
            <a:r>
              <a:rPr lang="ru-RU" dirty="0" err="1"/>
              <a:t>TableView</a:t>
            </a:r>
            <a:r>
              <a:rPr lang="ru-RU" dirty="0"/>
              <a:t> и во вкладке </a:t>
            </a:r>
            <a:r>
              <a:rPr lang="ru-RU" i="1" dirty="0" err="1"/>
              <a:t>Properties</a:t>
            </a:r>
            <a:r>
              <a:rPr lang="ru-RU" dirty="0"/>
              <a:t> измените значение </a:t>
            </a:r>
            <a:r>
              <a:rPr lang="ru-RU" i="1" dirty="0" err="1"/>
              <a:t>Column</a:t>
            </a:r>
            <a:r>
              <a:rPr lang="ru-RU" i="1" dirty="0"/>
              <a:t> </a:t>
            </a:r>
            <a:r>
              <a:rPr lang="ru-RU" i="1" dirty="0" err="1"/>
              <a:t>Resize</a:t>
            </a:r>
            <a:r>
              <a:rPr lang="ru-RU" i="1" dirty="0"/>
              <a:t> </a:t>
            </a:r>
            <a:r>
              <a:rPr lang="ru-RU" i="1" dirty="0" err="1"/>
              <a:t>Policy</a:t>
            </a:r>
            <a:r>
              <a:rPr lang="ru-RU" dirty="0"/>
              <a:t> на </a:t>
            </a:r>
            <a:r>
              <a:rPr lang="ru-RU" i="1" dirty="0" err="1"/>
              <a:t>constrained-resize</a:t>
            </a:r>
            <a:r>
              <a:rPr lang="ru-RU" dirty="0"/>
              <a:t>. Выбор этой характеристики гарантирует, что колонки таблицы всегда будут занимать всё доступное пространство.</a:t>
            </a:r>
          </a:p>
        </p:txBody>
      </p:sp>
      <p:pic>
        <p:nvPicPr>
          <p:cNvPr id="32770" name="Picture 2" descr="Column Resize Policy">
            <a:extLst>
              <a:ext uri="{FF2B5EF4-FFF2-40B4-BE49-F238E27FC236}">
                <a16:creationId xmlns:a16="http://schemas.microsoft.com/office/drawing/2014/main" id="{6DEBC27C-BE6A-4B21-B392-3254EF517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305" y="394138"/>
            <a:ext cx="6225333" cy="361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7920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94138"/>
            <a:ext cx="11571890" cy="57828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ru-RU" dirty="0"/>
              <a:t>В правую часть компонента </a:t>
            </a:r>
            <a:r>
              <a:rPr lang="ru-RU" i="1" dirty="0" err="1"/>
              <a:t>SplitPane</a:t>
            </a:r>
            <a:r>
              <a:rPr lang="ru-RU" dirty="0"/>
              <a:t> перетащите компонент </a:t>
            </a:r>
            <a:r>
              <a:rPr lang="ru-RU" i="1" dirty="0" err="1"/>
              <a:t>Label</a:t>
            </a:r>
            <a:r>
              <a:rPr lang="ru-RU" dirty="0"/>
              <a:t> и измените его текст на “</a:t>
            </a:r>
            <a:r>
              <a:rPr lang="ru-RU" dirty="0" err="1"/>
              <a:t>Person</a:t>
            </a:r>
            <a:r>
              <a:rPr lang="ru-RU" dirty="0"/>
              <a:t> </a:t>
            </a:r>
            <a:r>
              <a:rPr lang="ru-RU" dirty="0" err="1"/>
              <a:t>Details</a:t>
            </a:r>
            <a:r>
              <a:rPr lang="ru-RU" dirty="0"/>
              <a:t>” (подсказка: используйте поиск для скорейшего нахождения компонентов). Используя привязки к границам (вкладка </a:t>
            </a:r>
            <a:r>
              <a:rPr lang="ru-RU" i="1" dirty="0" err="1"/>
              <a:t>Layout</a:t>
            </a:r>
            <a:r>
              <a:rPr lang="ru-RU" dirty="0"/>
              <a:t>) скорректируйте его положение.</a:t>
            </a:r>
          </a:p>
        </p:txBody>
      </p:sp>
      <p:pic>
        <p:nvPicPr>
          <p:cNvPr id="33794" name="Picture 2" descr="Person Details Label">
            <a:extLst>
              <a:ext uri="{FF2B5EF4-FFF2-40B4-BE49-F238E27FC236}">
                <a16:creationId xmlns:a16="http://schemas.microsoft.com/office/drawing/2014/main" id="{E91C69D9-0384-4421-B7BC-3C9073D72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57" y="2156837"/>
            <a:ext cx="11865558" cy="293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2509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94138"/>
            <a:ext cx="11571890" cy="57828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ru-RU" dirty="0"/>
              <a:t>На правую панель </a:t>
            </a:r>
            <a:r>
              <a:rPr lang="ru-RU" i="1" dirty="0" err="1"/>
              <a:t>SplitPane</a:t>
            </a:r>
            <a:r>
              <a:rPr lang="ru-RU" dirty="0"/>
              <a:t> добавьте компонент </a:t>
            </a:r>
            <a:r>
              <a:rPr lang="ru-RU" i="1" dirty="0" err="1"/>
              <a:t>GridPane</a:t>
            </a:r>
            <a:r>
              <a:rPr lang="ru-RU" dirty="0"/>
              <a:t> и так же настройте привязки к границам, как показано на рисунке.</a:t>
            </a:r>
          </a:p>
        </p:txBody>
      </p:sp>
      <p:pic>
        <p:nvPicPr>
          <p:cNvPr id="34818" name="Picture 2" descr="GridPane Layout">
            <a:extLst>
              <a:ext uri="{FF2B5EF4-FFF2-40B4-BE49-F238E27FC236}">
                <a16:creationId xmlns:a16="http://schemas.microsoft.com/office/drawing/2014/main" id="{3F85CD7B-D970-41C3-A35B-08A65919B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67904"/>
            <a:ext cx="12142245" cy="463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777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176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ru-RU" sz="2200" dirty="0"/>
              <a:t>Приведите своё окно в соответствие с тем, что показано на рисунке, добавляя компоненты </a:t>
            </a:r>
            <a:r>
              <a:rPr lang="ru-RU" sz="2200" i="1" dirty="0" err="1"/>
              <a:t>Label</a:t>
            </a:r>
            <a:r>
              <a:rPr lang="ru-RU" sz="2200" dirty="0"/>
              <a:t> внутрь ячеек компонента </a:t>
            </a:r>
            <a:r>
              <a:rPr lang="ru-RU" sz="2200" i="1" dirty="0" err="1"/>
              <a:t>GridPane</a:t>
            </a:r>
            <a:r>
              <a:rPr lang="ru-RU" sz="2200" dirty="0"/>
              <a:t>.</a:t>
            </a:r>
            <a:br>
              <a:rPr lang="ru-RU" sz="2200" dirty="0"/>
            </a:br>
            <a:r>
              <a:rPr lang="ru-RU" sz="2200" i="1" dirty="0"/>
              <a:t>Примечание: для того, чтобы добавить новый ряд в компонент </a:t>
            </a:r>
            <a:r>
              <a:rPr lang="ru-RU" sz="2200" i="1" dirty="0" err="1"/>
              <a:t>GridPane</a:t>
            </a:r>
            <a:r>
              <a:rPr lang="ru-RU" sz="2200" i="1" dirty="0"/>
              <a:t>, выберите существующий номер ряда (он окрасится жёлтым), кликните правой кнопкой мышки на номере ряда и выберите пункт “</a:t>
            </a:r>
            <a:r>
              <a:rPr lang="ru-RU" sz="2200" i="1" dirty="0" err="1"/>
              <a:t>Add</a:t>
            </a:r>
            <a:r>
              <a:rPr lang="ru-RU" sz="2200" i="1" dirty="0"/>
              <a:t> </a:t>
            </a:r>
            <a:r>
              <a:rPr lang="ru-RU" sz="2200" i="1" dirty="0" err="1"/>
              <a:t>Row</a:t>
            </a:r>
            <a:r>
              <a:rPr lang="ru-RU" sz="2200" i="1" dirty="0"/>
              <a:t> </a:t>
            </a:r>
            <a:r>
              <a:rPr lang="ru-RU" sz="2200" i="1" dirty="0" err="1"/>
              <a:t>Above</a:t>
            </a:r>
            <a:r>
              <a:rPr lang="ru-RU" sz="2200" i="1" dirty="0"/>
              <a:t>” или “</a:t>
            </a:r>
            <a:r>
              <a:rPr lang="ru-RU" sz="2200" i="1" dirty="0" err="1"/>
              <a:t>Add</a:t>
            </a:r>
            <a:r>
              <a:rPr lang="ru-RU" sz="2200" i="1" dirty="0"/>
              <a:t> </a:t>
            </a:r>
            <a:r>
              <a:rPr lang="ru-RU" sz="2200" i="1" dirty="0" err="1"/>
              <a:t>Row</a:t>
            </a:r>
            <a:r>
              <a:rPr lang="ru-RU" sz="2200" i="1" dirty="0"/>
              <a:t> </a:t>
            </a:r>
            <a:r>
              <a:rPr lang="ru-RU" sz="2200" i="1" dirty="0" err="1"/>
              <a:t>Below</a:t>
            </a:r>
            <a:r>
              <a:rPr lang="ru-RU" sz="2200" i="1" dirty="0"/>
              <a:t>”</a:t>
            </a:r>
            <a:r>
              <a:rPr lang="ru-RU" sz="2200" dirty="0"/>
              <a:t>.На правую панель </a:t>
            </a:r>
            <a:r>
              <a:rPr lang="ru-RU" sz="2200" i="1" dirty="0" err="1"/>
              <a:t>SplitPane</a:t>
            </a:r>
            <a:r>
              <a:rPr lang="ru-RU" sz="2200" dirty="0"/>
              <a:t> добавьте компонент </a:t>
            </a:r>
            <a:r>
              <a:rPr lang="ru-RU" sz="2200" i="1" dirty="0" err="1"/>
              <a:t>GridPane</a:t>
            </a:r>
            <a:r>
              <a:rPr lang="ru-RU" sz="2200" dirty="0"/>
              <a:t> и так же настройте привязки к границам, как показано на рисунке.</a:t>
            </a:r>
          </a:p>
        </p:txBody>
      </p:sp>
      <p:pic>
        <p:nvPicPr>
          <p:cNvPr id="35842" name="Picture 2" descr="Add labels">
            <a:extLst>
              <a:ext uri="{FF2B5EF4-FFF2-40B4-BE49-F238E27FC236}">
                <a16:creationId xmlns:a16="http://schemas.microsoft.com/office/drawing/2014/main" id="{57E32101-F707-4E00-B8B4-E31D58636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97" y="2141833"/>
            <a:ext cx="9116006" cy="471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3170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176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ru-RU" dirty="0"/>
              <a:t>Внизу добавьте </a:t>
            </a:r>
            <a:r>
              <a:rPr lang="ru-RU" dirty="0" err="1"/>
              <a:t>ButtonBar</a:t>
            </a:r>
            <a:r>
              <a:rPr lang="ru-RU" dirty="0"/>
              <a:t>, а в него три кнопки </a:t>
            </a:r>
            <a:r>
              <a:rPr lang="ru-RU" dirty="0" err="1"/>
              <a:t>Button</a:t>
            </a:r>
            <a:r>
              <a:rPr lang="ru-RU" dirty="0"/>
              <a:t>. Теперь установите привязки к границам (правой и нижней), чтобы </a:t>
            </a:r>
            <a:r>
              <a:rPr lang="ru-RU" dirty="0" err="1"/>
              <a:t>ButtonBar</a:t>
            </a:r>
            <a:r>
              <a:rPr lang="ru-RU" dirty="0"/>
              <a:t> всегда находилась справа.</a:t>
            </a:r>
          </a:p>
          <a:p>
            <a:pPr marL="514350" indent="-514350">
              <a:buFont typeface="+mj-lt"/>
              <a:buAutoNum type="arabicPeriod" startAt="10"/>
            </a:pPr>
            <a:endParaRPr lang="ru-RU" sz="22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C55B91B-5657-4BA5-9CAB-185BE6B91A43}"/>
              </a:ext>
            </a:extLst>
          </p:cNvPr>
          <p:cNvSpPr/>
          <p:nvPr/>
        </p:nvSpPr>
        <p:spPr>
          <a:xfrm>
            <a:off x="302172" y="1225328"/>
            <a:ext cx="115876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1" dirty="0">
                <a:solidFill>
                  <a:srgbClr val="333333"/>
                </a:solidFill>
                <a:effectLst/>
                <a:latin typeface="Museo Slab"/>
              </a:rPr>
              <a:t>Так как панель 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Museo Slab"/>
              </a:rPr>
              <a:t>ButtonBar</a:t>
            </a:r>
            <a:r>
              <a:rPr lang="ru-RU" b="0" i="1" dirty="0">
                <a:solidFill>
                  <a:srgbClr val="333333"/>
                </a:solidFill>
                <a:effectLst/>
                <a:latin typeface="Museo Slab"/>
              </a:rPr>
              <a:t> доступна только с 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Museo Slab"/>
              </a:rPr>
              <a:t>JavaFX</a:t>
            </a:r>
            <a:r>
              <a:rPr lang="ru-RU" b="0" i="1" dirty="0">
                <a:solidFill>
                  <a:srgbClr val="333333"/>
                </a:solidFill>
                <a:effectLst/>
                <a:latin typeface="Museo Slab"/>
              </a:rPr>
              <a:t> 8, и её поддержка в 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Museo Slab"/>
              </a:rPr>
              <a:t>Scene</a:t>
            </a:r>
            <a:r>
              <a:rPr lang="ru-RU" b="0" i="1" dirty="0">
                <a:solidFill>
                  <a:srgbClr val="333333"/>
                </a:solidFill>
                <a:effectLst/>
                <a:latin typeface="Museo Slab"/>
              </a:rPr>
              <a:t> 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Museo Slab"/>
              </a:rPr>
              <a:t>Builder</a:t>
            </a:r>
            <a:r>
              <a:rPr lang="ru-RU" b="0" i="1" dirty="0">
                <a:solidFill>
                  <a:srgbClr val="333333"/>
                </a:solidFill>
                <a:effectLst/>
                <a:latin typeface="Museo Slab"/>
              </a:rPr>
              <a:t> на данный момент несколько хромает, то имеется альтернативный способ</a:t>
            </a:r>
            <a:r>
              <a:rPr lang="ru-RU" b="0" i="0" dirty="0">
                <a:solidFill>
                  <a:srgbClr val="333333"/>
                </a:solidFill>
                <a:effectLst/>
                <a:latin typeface="Museo Slab"/>
              </a:rPr>
              <a:t>. Добавьте три компонента 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Museo Slab"/>
              </a:rPr>
              <a:t>Button</a:t>
            </a:r>
            <a:r>
              <a:rPr lang="ru-RU" b="0" i="0" dirty="0">
                <a:solidFill>
                  <a:srgbClr val="333333"/>
                </a:solidFill>
                <a:effectLst/>
                <a:latin typeface="Museo Slab"/>
              </a:rPr>
              <a:t> в правую часть так, как показано на предыдущем рисунке. Выделите их всех вместе (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Museo Slab"/>
              </a:rPr>
              <a:t>Shift</a:t>
            </a:r>
            <a:r>
              <a:rPr lang="ru-RU" b="0" i="0" dirty="0">
                <a:solidFill>
                  <a:srgbClr val="333333"/>
                </a:solidFill>
                <a:effectLst/>
                <a:latin typeface="Museo Slab"/>
              </a:rPr>
              <a:t> + клик), кликните по ним правой кнопкой мышки и выберите пункт 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Museo Slab"/>
              </a:rPr>
              <a:t>Wrap</a:t>
            </a:r>
            <a:r>
              <a:rPr lang="ru-RU" b="0" i="1" dirty="0">
                <a:solidFill>
                  <a:srgbClr val="333333"/>
                </a:solidFill>
                <a:effectLst/>
                <a:latin typeface="Museo Slab"/>
              </a:rPr>
              <a:t> 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Museo Slab"/>
              </a:rPr>
              <a:t>In</a:t>
            </a:r>
            <a:r>
              <a:rPr lang="ru-RU" b="0" i="1" dirty="0">
                <a:solidFill>
                  <a:srgbClr val="333333"/>
                </a:solidFill>
                <a:effectLst/>
                <a:latin typeface="Museo Slab"/>
              </a:rPr>
              <a:t> | 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Museo Slab"/>
              </a:rPr>
              <a:t>HBox</a:t>
            </a:r>
            <a:r>
              <a:rPr lang="ru-RU" b="0" i="0" dirty="0">
                <a:solidFill>
                  <a:srgbClr val="333333"/>
                </a:solidFill>
                <a:effectLst/>
                <a:latin typeface="Museo Slab"/>
              </a:rPr>
              <a:t>. Это действие их сгруппирует. Вы можете задать расстояние (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Museo Slab"/>
              </a:rPr>
              <a:t>Spacing</a:t>
            </a:r>
            <a:r>
              <a:rPr lang="ru-RU" b="0" i="0" dirty="0">
                <a:solidFill>
                  <a:srgbClr val="333333"/>
                </a:solidFill>
                <a:effectLst/>
                <a:latin typeface="Museo Slab"/>
              </a:rPr>
              <a:t>) между компонентами во вкладке 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Museo Slab"/>
              </a:rPr>
              <a:t>Properties</a:t>
            </a:r>
            <a:r>
              <a:rPr lang="ru-RU" b="0" i="0" dirty="0">
                <a:solidFill>
                  <a:srgbClr val="333333"/>
                </a:solidFill>
                <a:effectLst/>
                <a:latin typeface="Museo Slab"/>
              </a:rPr>
              <a:t> компонента 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Museo Slab"/>
              </a:rPr>
              <a:t>HBox</a:t>
            </a:r>
            <a:r>
              <a:rPr lang="ru-RU" b="0" i="0" dirty="0">
                <a:solidFill>
                  <a:srgbClr val="333333"/>
                </a:solidFill>
                <a:effectLst/>
                <a:latin typeface="Museo Slab"/>
              </a:rPr>
              <a:t>. Также установите привязки к границам (правой и нижней).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0573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176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ru-RU" dirty="0"/>
              <a:t>Внизу добавьте </a:t>
            </a:r>
            <a:r>
              <a:rPr lang="ru-RU" dirty="0" err="1"/>
              <a:t>ButtonBar</a:t>
            </a:r>
            <a:r>
              <a:rPr lang="ru-RU" dirty="0"/>
              <a:t>, а в него три кнопки </a:t>
            </a:r>
            <a:r>
              <a:rPr lang="ru-RU" dirty="0" err="1"/>
              <a:t>Button</a:t>
            </a:r>
            <a:r>
              <a:rPr lang="ru-RU" dirty="0"/>
              <a:t>. Теперь установите привязки к границам (правой и нижней), чтобы </a:t>
            </a:r>
            <a:r>
              <a:rPr lang="ru-RU" dirty="0" err="1"/>
              <a:t>ButtonBar</a:t>
            </a:r>
            <a:r>
              <a:rPr lang="ru-RU" dirty="0"/>
              <a:t> всегда находилась справа.</a:t>
            </a:r>
          </a:p>
          <a:p>
            <a:pPr marL="514350" indent="-514350">
              <a:buFont typeface="+mj-lt"/>
              <a:buAutoNum type="arabicPeriod" startAt="10"/>
            </a:pPr>
            <a:endParaRPr lang="ru-RU" sz="22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C55B91B-5657-4BA5-9CAB-185BE6B91A43}"/>
              </a:ext>
            </a:extLst>
          </p:cNvPr>
          <p:cNvSpPr/>
          <p:nvPr/>
        </p:nvSpPr>
        <p:spPr>
          <a:xfrm>
            <a:off x="302172" y="1225328"/>
            <a:ext cx="115876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1" dirty="0">
                <a:solidFill>
                  <a:srgbClr val="333333"/>
                </a:solidFill>
                <a:effectLst/>
                <a:latin typeface="Museo Slab"/>
              </a:rPr>
              <a:t>Так как панель 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Museo Slab"/>
              </a:rPr>
              <a:t>ButtonBar</a:t>
            </a:r>
            <a:r>
              <a:rPr lang="ru-RU" b="0" i="1" dirty="0">
                <a:solidFill>
                  <a:srgbClr val="333333"/>
                </a:solidFill>
                <a:effectLst/>
                <a:latin typeface="Museo Slab"/>
              </a:rPr>
              <a:t> доступна только с 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Museo Slab"/>
              </a:rPr>
              <a:t>JavaFX</a:t>
            </a:r>
            <a:r>
              <a:rPr lang="ru-RU" b="0" i="1" dirty="0">
                <a:solidFill>
                  <a:srgbClr val="333333"/>
                </a:solidFill>
                <a:effectLst/>
                <a:latin typeface="Museo Slab"/>
              </a:rPr>
              <a:t> 8, и её поддержка в 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Museo Slab"/>
              </a:rPr>
              <a:t>Scene</a:t>
            </a:r>
            <a:r>
              <a:rPr lang="ru-RU" b="0" i="1" dirty="0">
                <a:solidFill>
                  <a:srgbClr val="333333"/>
                </a:solidFill>
                <a:effectLst/>
                <a:latin typeface="Museo Slab"/>
              </a:rPr>
              <a:t> 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Museo Slab"/>
              </a:rPr>
              <a:t>Builder</a:t>
            </a:r>
            <a:r>
              <a:rPr lang="ru-RU" b="0" i="1" dirty="0">
                <a:solidFill>
                  <a:srgbClr val="333333"/>
                </a:solidFill>
                <a:effectLst/>
                <a:latin typeface="Museo Slab"/>
              </a:rPr>
              <a:t> на данный момент несколько хромает, то имеется альтернативный способ</a:t>
            </a:r>
            <a:r>
              <a:rPr lang="ru-RU" b="0" i="0" dirty="0">
                <a:solidFill>
                  <a:srgbClr val="333333"/>
                </a:solidFill>
                <a:effectLst/>
                <a:latin typeface="Museo Slab"/>
              </a:rPr>
              <a:t>. Добавьте три компонента 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Museo Slab"/>
              </a:rPr>
              <a:t>Button</a:t>
            </a:r>
            <a:r>
              <a:rPr lang="ru-RU" b="0" i="0" dirty="0">
                <a:solidFill>
                  <a:srgbClr val="333333"/>
                </a:solidFill>
                <a:effectLst/>
                <a:latin typeface="Museo Slab"/>
              </a:rPr>
              <a:t> в правую часть так, как показано на предыдущем рисунке. Выделите их всех вместе (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Museo Slab"/>
              </a:rPr>
              <a:t>Shift</a:t>
            </a:r>
            <a:r>
              <a:rPr lang="ru-RU" b="0" i="0" dirty="0">
                <a:solidFill>
                  <a:srgbClr val="333333"/>
                </a:solidFill>
                <a:effectLst/>
                <a:latin typeface="Museo Slab"/>
              </a:rPr>
              <a:t> + клик), кликните по ним правой кнопкой мышки и выберите пункт 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Museo Slab"/>
              </a:rPr>
              <a:t>Wrap</a:t>
            </a:r>
            <a:r>
              <a:rPr lang="ru-RU" b="0" i="1" dirty="0">
                <a:solidFill>
                  <a:srgbClr val="333333"/>
                </a:solidFill>
                <a:effectLst/>
                <a:latin typeface="Museo Slab"/>
              </a:rPr>
              <a:t> 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Museo Slab"/>
              </a:rPr>
              <a:t>In</a:t>
            </a:r>
            <a:r>
              <a:rPr lang="ru-RU" b="0" i="1" dirty="0">
                <a:solidFill>
                  <a:srgbClr val="333333"/>
                </a:solidFill>
                <a:effectLst/>
                <a:latin typeface="Museo Slab"/>
              </a:rPr>
              <a:t> | 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Museo Slab"/>
              </a:rPr>
              <a:t>HBox</a:t>
            </a:r>
            <a:r>
              <a:rPr lang="ru-RU" b="0" i="0" dirty="0">
                <a:solidFill>
                  <a:srgbClr val="333333"/>
                </a:solidFill>
                <a:effectLst/>
                <a:latin typeface="Museo Slab"/>
              </a:rPr>
              <a:t>. Это действие их сгруппирует. Вы можете задать расстояние (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Museo Slab"/>
              </a:rPr>
              <a:t>Spacing</a:t>
            </a:r>
            <a:r>
              <a:rPr lang="ru-RU" b="0" i="0" dirty="0">
                <a:solidFill>
                  <a:srgbClr val="333333"/>
                </a:solidFill>
                <a:effectLst/>
                <a:latin typeface="Museo Slab"/>
              </a:rPr>
              <a:t>) между компонентами во вкладке 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Museo Slab"/>
              </a:rPr>
              <a:t>Properties</a:t>
            </a:r>
            <a:r>
              <a:rPr lang="ru-RU" b="0" i="0" dirty="0">
                <a:solidFill>
                  <a:srgbClr val="333333"/>
                </a:solidFill>
                <a:effectLst/>
                <a:latin typeface="Museo Slab"/>
              </a:rPr>
              <a:t> компонента </a:t>
            </a:r>
            <a:r>
              <a:rPr lang="ru-RU" b="0" i="1" dirty="0" err="1">
                <a:solidFill>
                  <a:srgbClr val="333333"/>
                </a:solidFill>
                <a:effectLst/>
                <a:latin typeface="Museo Slab"/>
              </a:rPr>
              <a:t>HBox</a:t>
            </a:r>
            <a:r>
              <a:rPr lang="ru-RU" b="0" i="0" dirty="0">
                <a:solidFill>
                  <a:srgbClr val="333333"/>
                </a:solidFill>
                <a:effectLst/>
                <a:latin typeface="Museo Slab"/>
              </a:rPr>
              <a:t>. Также установите привязки к границам (правой и нижней).</a:t>
            </a:r>
            <a:endParaRPr lang="ru-RU" dirty="0"/>
          </a:p>
        </p:txBody>
      </p:sp>
      <p:pic>
        <p:nvPicPr>
          <p:cNvPr id="36866" name="Picture 2" descr="Button Group">
            <a:extLst>
              <a:ext uri="{FF2B5EF4-FFF2-40B4-BE49-F238E27FC236}">
                <a16:creationId xmlns:a16="http://schemas.microsoft.com/office/drawing/2014/main" id="{662CBEE8-3DB7-4CF8-8AC5-E1C9F1E5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935" y="2831306"/>
            <a:ext cx="4413463" cy="132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7968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176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ru-RU" dirty="0"/>
              <a:t>Если всё сделано правильно, то у нас должно получится что-то похожее на рисунок ниже. Используйте пункт меню </a:t>
            </a:r>
            <a:r>
              <a:rPr lang="ru-RU" i="1" dirty="0" err="1"/>
              <a:t>Preview</a:t>
            </a:r>
            <a:r>
              <a:rPr lang="ru-RU" dirty="0"/>
              <a:t>, чтобы протестировать созданное окно и его реакцию на изменение размеров.</a:t>
            </a:r>
            <a:endParaRPr lang="ru-RU" sz="2200" dirty="0"/>
          </a:p>
        </p:txBody>
      </p:sp>
      <p:pic>
        <p:nvPicPr>
          <p:cNvPr id="38914" name="Picture 2" descr="Preview">
            <a:extLst>
              <a:ext uri="{FF2B5EF4-FFF2-40B4-BE49-F238E27FC236}">
                <a16:creationId xmlns:a16="http://schemas.microsoft.com/office/drawing/2014/main" id="{A705FAF2-BAA7-4455-9247-FC48CB1B6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78485"/>
            <a:ext cx="9955924" cy="547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5221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Создание основного приложения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AEA517-DC38-4616-9D75-013334974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8544"/>
            <a:ext cx="12008500" cy="1906642"/>
          </a:xfrm>
          <a:prstGeom prst="rect">
            <a:avLst/>
          </a:prstGeom>
        </p:spPr>
      </p:pic>
      <p:pic>
        <p:nvPicPr>
          <p:cNvPr id="39938" name="Picture 2" descr="New RootLayout">
            <a:extLst>
              <a:ext uri="{FF2B5EF4-FFF2-40B4-BE49-F238E27FC236}">
                <a16:creationId xmlns:a16="http://schemas.microsoft.com/office/drawing/2014/main" id="{97FFCBA7-802F-4952-8C26-615615EB7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3748"/>
            <a:ext cx="6208986" cy="426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21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</a:t>
            </a:r>
            <a:r>
              <a:rPr lang="en-US" b="1" dirty="0"/>
              <a:t>JavaFX?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JavaFX</a:t>
            </a:r>
            <a:r>
              <a:rPr lang="ru-RU" dirty="0"/>
              <a:t> — это по сути инструментарий GUI для </a:t>
            </a:r>
            <a:r>
              <a:rPr lang="ru-RU" dirty="0" err="1"/>
              <a:t>Java</a:t>
            </a:r>
            <a:r>
              <a:rPr lang="ru-RU" dirty="0"/>
              <a:t>.</a:t>
            </a:r>
          </a:p>
          <a:p>
            <a:r>
              <a:rPr lang="ru-RU" dirty="0"/>
              <a:t>вспомним, что такое</a:t>
            </a:r>
            <a:r>
              <a:rPr lang="ru-RU" b="1" dirty="0"/>
              <a:t> </a:t>
            </a:r>
            <a:r>
              <a:rPr lang="en-US" b="1" dirty="0"/>
              <a:t>GUI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946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C0DD44-DBC2-4ADE-83BB-B9B123422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8919"/>
            <a:ext cx="12017095" cy="62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467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Основной класс приложения </a:t>
            </a:r>
            <a:r>
              <a:rPr lang="en-US" b="1" dirty="0"/>
              <a:t>JavaFX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A2C46B-99D1-4277-B465-24E04BC52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47" y="557213"/>
            <a:ext cx="8056674" cy="619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419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84D838-C220-4840-9ACF-DE053C990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324378" cy="635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824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D4EEB2-EE35-47A9-A034-BFBC593A1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60347" cy="2806262"/>
          </a:xfrm>
          <a:prstGeom prst="rect">
            <a:avLst/>
          </a:prstGeom>
        </p:spPr>
      </p:pic>
      <p:pic>
        <p:nvPicPr>
          <p:cNvPr id="40962" name="Picture 2" descr="New FXML Document">
            <a:extLst>
              <a:ext uri="{FF2B5EF4-FFF2-40B4-BE49-F238E27FC236}">
                <a16:creationId xmlns:a16="http://schemas.microsoft.com/office/drawing/2014/main" id="{469C7EC1-FE41-427A-8FED-1C7A2B34D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64" y="2653610"/>
            <a:ext cx="4833773" cy="383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D07867-D699-4817-BEDD-1941D79766B1}"/>
              </a:ext>
            </a:extLst>
          </p:cNvPr>
          <p:cNvSpPr/>
          <p:nvPr/>
        </p:nvSpPr>
        <p:spPr>
          <a:xfrm>
            <a:off x="2490779" y="6417231"/>
            <a:ext cx="2475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u="none" strike="noStrike" dirty="0">
                <a:solidFill>
                  <a:srgbClr val="428BCA"/>
                </a:solidFill>
                <a:effectLst/>
                <a:latin typeface="Museo Slab"/>
                <a:hlinkClick r:id="rId4"/>
              </a:rPr>
              <a:t>http://www.oracle.com/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C20A4F1-B1D4-4B02-9C61-15A731B5E8FB}"/>
              </a:ext>
            </a:extLst>
          </p:cNvPr>
          <p:cNvSpPr/>
          <p:nvPr/>
        </p:nvSpPr>
        <p:spPr>
          <a:xfrm>
            <a:off x="0" y="6341586"/>
            <a:ext cx="2636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1" dirty="0">
                <a:solidFill>
                  <a:srgbClr val="333333"/>
                </a:solidFill>
                <a:effectLst/>
                <a:latin typeface="Museo Slab"/>
              </a:rPr>
              <a:t>Источник изображения: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506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D4EEB2-EE35-47A9-A034-BFBC593A1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60347" cy="2806262"/>
          </a:xfrm>
          <a:prstGeom prst="rect">
            <a:avLst/>
          </a:prstGeom>
        </p:spPr>
      </p:pic>
      <p:pic>
        <p:nvPicPr>
          <p:cNvPr id="40962" name="Picture 2" descr="New FXML Document">
            <a:extLst>
              <a:ext uri="{FF2B5EF4-FFF2-40B4-BE49-F238E27FC236}">
                <a16:creationId xmlns:a16="http://schemas.microsoft.com/office/drawing/2014/main" id="{469C7EC1-FE41-427A-8FED-1C7A2B34D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64" y="2653610"/>
            <a:ext cx="4833773" cy="383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D07867-D699-4817-BEDD-1941D79766B1}"/>
              </a:ext>
            </a:extLst>
          </p:cNvPr>
          <p:cNvSpPr/>
          <p:nvPr/>
        </p:nvSpPr>
        <p:spPr>
          <a:xfrm>
            <a:off x="2490779" y="6417231"/>
            <a:ext cx="2475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u="none" strike="noStrike" dirty="0">
                <a:solidFill>
                  <a:srgbClr val="428BCA"/>
                </a:solidFill>
                <a:effectLst/>
                <a:latin typeface="Museo Slab"/>
                <a:hlinkClick r:id="rId4"/>
              </a:rPr>
              <a:t>http://www.oracle.com/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C20A4F1-B1D4-4B02-9C61-15A731B5E8FB}"/>
              </a:ext>
            </a:extLst>
          </p:cNvPr>
          <p:cNvSpPr/>
          <p:nvPr/>
        </p:nvSpPr>
        <p:spPr>
          <a:xfrm>
            <a:off x="0" y="6341586"/>
            <a:ext cx="2636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1" dirty="0">
                <a:solidFill>
                  <a:srgbClr val="333333"/>
                </a:solidFill>
                <a:effectLst/>
                <a:latin typeface="Museo Slab"/>
              </a:rPr>
              <a:t>Источник изображения:</a:t>
            </a:r>
            <a:endParaRPr lang="ru-R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ACA075D-8503-4963-947C-84A4B956B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973" y="3143248"/>
            <a:ext cx="6088374" cy="286232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useo Slab"/>
              </a:rPr>
              <a:t>Это как театральное представление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useo Slab"/>
              </a:rPr>
              <a:t>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Stage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useo Slab"/>
              </a:rPr>
              <a:t> (театральные подмостки) является основным контейнером, который, как правило, представляет собой обрамлённое окно со стандартными кнопками: закрыть, свернуть, развернуть. Внутрь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Stage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useo Slab"/>
              </a:rPr>
              <a:t> добавляется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useo Slab"/>
              </a:rPr>
              <a:t>сцена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Scene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useo Slab"/>
              </a:rPr>
              <a:t>, которая может быть заменена другой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Scene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useo Slab"/>
              </a:rPr>
              <a:t>. Внутрь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Scene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useo Slab"/>
              </a:rPr>
              <a:t> добавляются стандартные компоненты типа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AnchorPane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useo Slab"/>
              </a:rPr>
              <a:t>,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TextBox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useo Slab"/>
              </a:rPr>
              <a:t> и другие.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1713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D4EEB2-EE35-47A9-A034-BFBC593A1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60347" cy="2806262"/>
          </a:xfrm>
          <a:prstGeom prst="rect">
            <a:avLst/>
          </a:prstGeom>
        </p:spPr>
      </p:pic>
      <p:pic>
        <p:nvPicPr>
          <p:cNvPr id="40962" name="Picture 2" descr="New FXML Document">
            <a:extLst>
              <a:ext uri="{FF2B5EF4-FFF2-40B4-BE49-F238E27FC236}">
                <a16:creationId xmlns:a16="http://schemas.microsoft.com/office/drawing/2014/main" id="{469C7EC1-FE41-427A-8FED-1C7A2B34D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64" y="2653610"/>
            <a:ext cx="4833773" cy="383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D07867-D699-4817-BEDD-1941D79766B1}"/>
              </a:ext>
            </a:extLst>
          </p:cNvPr>
          <p:cNvSpPr/>
          <p:nvPr/>
        </p:nvSpPr>
        <p:spPr>
          <a:xfrm>
            <a:off x="2490779" y="6417231"/>
            <a:ext cx="2475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u="none" strike="noStrike" dirty="0">
                <a:solidFill>
                  <a:srgbClr val="428BCA"/>
                </a:solidFill>
                <a:effectLst/>
                <a:latin typeface="Museo Slab"/>
                <a:hlinkClick r:id="rId4"/>
              </a:rPr>
              <a:t>http://www.oracle.com/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C20A4F1-B1D4-4B02-9C61-15A731B5E8FB}"/>
              </a:ext>
            </a:extLst>
          </p:cNvPr>
          <p:cNvSpPr/>
          <p:nvPr/>
        </p:nvSpPr>
        <p:spPr>
          <a:xfrm>
            <a:off x="0" y="6341586"/>
            <a:ext cx="2636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1" dirty="0">
                <a:solidFill>
                  <a:srgbClr val="333333"/>
                </a:solidFill>
                <a:effectLst/>
                <a:latin typeface="Museo Slab"/>
              </a:rPr>
              <a:t>Источник изображения:</a:t>
            </a:r>
            <a:endParaRPr lang="ru-R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ACA075D-8503-4963-947C-84A4B956B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973" y="3143248"/>
            <a:ext cx="6088374" cy="286232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useo Slab"/>
              </a:rPr>
              <a:t>Это как театральное представление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useo Slab"/>
              </a:rPr>
              <a:t>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Stage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useo Slab"/>
              </a:rPr>
              <a:t> (театральные подмостки) является основным контейнером, который, как правило, представляет собой обрамлённое окно со стандартными кнопками: закрыть, свернуть, развернуть. Внутрь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Stage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useo Slab"/>
              </a:rPr>
              <a:t> добавляется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useo Slab"/>
              </a:rPr>
              <a:t>сцена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Scene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useo Slab"/>
              </a:rPr>
              <a:t>, которая может быть заменена другой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Scene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useo Slab"/>
              </a:rPr>
              <a:t>. Внутрь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Scene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useo Slab"/>
              </a:rPr>
              <a:t> добавляются стандартные компоненты типа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AnchorPane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useo Slab"/>
              </a:rPr>
              <a:t>,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TextBox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useo Slab"/>
              </a:rPr>
              <a:t> и другие.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D64D050-0FDE-4CD4-A982-C056220E1772}"/>
              </a:ext>
            </a:extLst>
          </p:cNvPr>
          <p:cNvSpPr/>
          <p:nvPr/>
        </p:nvSpPr>
        <p:spPr>
          <a:xfrm>
            <a:off x="5671973" y="60055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Museo Slab"/>
              </a:rPr>
              <a:t>Для получения более детальной информации о такой компоновке обратитесь к этому руководству: </a:t>
            </a:r>
            <a:r>
              <a:rPr lang="ru-RU" b="0" i="0" u="none" strike="noStrike" dirty="0" err="1">
                <a:solidFill>
                  <a:srgbClr val="428BCA"/>
                </a:solidFill>
                <a:effectLst/>
                <a:latin typeface="Museo Slab"/>
                <a:hlinkClick r:id="rId5" tooltip="Working with the JavaFX Scene Graph"/>
              </a:rPr>
              <a:t>Working</a:t>
            </a:r>
            <a:r>
              <a:rPr lang="ru-RU" b="0" i="0" u="none" strike="noStrike" dirty="0">
                <a:solidFill>
                  <a:srgbClr val="428BCA"/>
                </a:solidFill>
                <a:effectLst/>
                <a:latin typeface="Museo Slab"/>
                <a:hlinkClick r:id="rId5" tooltip="Working with the JavaFX Scene Graph"/>
              </a:rPr>
              <a:t> </a:t>
            </a:r>
            <a:r>
              <a:rPr lang="ru-RU" b="0" i="0" u="none" strike="noStrike" dirty="0" err="1">
                <a:solidFill>
                  <a:srgbClr val="428BCA"/>
                </a:solidFill>
                <a:effectLst/>
                <a:latin typeface="Museo Slab"/>
                <a:hlinkClick r:id="rId5" tooltip="Working with the JavaFX Scene Graph"/>
              </a:rPr>
              <a:t>with</a:t>
            </a:r>
            <a:r>
              <a:rPr lang="ru-RU" b="0" i="0" u="none" strike="noStrike" dirty="0">
                <a:solidFill>
                  <a:srgbClr val="428BCA"/>
                </a:solidFill>
                <a:effectLst/>
                <a:latin typeface="Museo Slab"/>
                <a:hlinkClick r:id="rId5" tooltip="Working with the JavaFX Scene Graph"/>
              </a:rPr>
              <a:t> </a:t>
            </a:r>
            <a:r>
              <a:rPr lang="ru-RU" b="0" i="0" u="none" strike="noStrike" dirty="0" err="1">
                <a:solidFill>
                  <a:srgbClr val="428BCA"/>
                </a:solidFill>
                <a:effectLst/>
                <a:latin typeface="Museo Slab"/>
                <a:hlinkClick r:id="rId5" tooltip="Working with the JavaFX Scene Graph"/>
              </a:rPr>
              <a:t>the</a:t>
            </a:r>
            <a:r>
              <a:rPr lang="ru-RU" b="0" i="0" u="none" strike="noStrike" dirty="0">
                <a:solidFill>
                  <a:srgbClr val="428BCA"/>
                </a:solidFill>
                <a:effectLst/>
                <a:latin typeface="Museo Slab"/>
                <a:hlinkClick r:id="rId5" tooltip="Working with the JavaFX Scene Graph"/>
              </a:rPr>
              <a:t> </a:t>
            </a:r>
            <a:r>
              <a:rPr lang="ru-RU" b="0" i="0" u="none" strike="noStrike" dirty="0" err="1">
                <a:solidFill>
                  <a:srgbClr val="428BCA"/>
                </a:solidFill>
                <a:effectLst/>
                <a:latin typeface="Museo Slab"/>
                <a:hlinkClick r:id="rId5" tooltip="Working with the JavaFX Scene Graph"/>
              </a:rPr>
              <a:t>JavaFX</a:t>
            </a:r>
            <a:r>
              <a:rPr lang="ru-RU" b="0" i="0" u="none" strike="noStrike" dirty="0">
                <a:solidFill>
                  <a:srgbClr val="428BCA"/>
                </a:solidFill>
                <a:effectLst/>
                <a:latin typeface="Museo Slab"/>
                <a:hlinkClick r:id="rId5" tooltip="Working with the JavaFX Scene Graph"/>
              </a:rPr>
              <a:t> </a:t>
            </a:r>
            <a:r>
              <a:rPr lang="ru-RU" b="0" i="0" u="none" strike="noStrike" dirty="0" err="1">
                <a:solidFill>
                  <a:srgbClr val="428BCA"/>
                </a:solidFill>
                <a:effectLst/>
                <a:latin typeface="Museo Slab"/>
                <a:hlinkClick r:id="rId5" tooltip="Working with the JavaFX Scene Graph"/>
              </a:rPr>
              <a:t>Scene</a:t>
            </a:r>
            <a:r>
              <a:rPr lang="ru-RU" b="0" i="0" u="none" strike="noStrike" dirty="0">
                <a:solidFill>
                  <a:srgbClr val="428BCA"/>
                </a:solidFill>
                <a:effectLst/>
                <a:latin typeface="Museo Slab"/>
                <a:hlinkClick r:id="rId5" tooltip="Working with the JavaFX Scene Graph"/>
              </a:rPr>
              <a:t> </a:t>
            </a:r>
            <a:r>
              <a:rPr lang="ru-RU" b="0" i="0" u="none" strike="noStrike" dirty="0" err="1">
                <a:solidFill>
                  <a:srgbClr val="428BCA"/>
                </a:solidFill>
                <a:effectLst/>
                <a:latin typeface="Museo Slab"/>
                <a:hlinkClick r:id="rId5" tooltip="Working with the JavaFX Scene Graph"/>
              </a:rPr>
              <a:t>Graph</a:t>
            </a:r>
            <a:r>
              <a:rPr lang="ru-RU" b="0" i="0" dirty="0">
                <a:solidFill>
                  <a:srgbClr val="333333"/>
                </a:solidFill>
                <a:effectLst/>
                <a:latin typeface="Museo Slab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81805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288A71-1E0D-4ED1-97C5-4F8781EE9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20"/>
          <a:stretch/>
        </p:blipFill>
        <p:spPr>
          <a:xfrm>
            <a:off x="0" y="0"/>
            <a:ext cx="11929508" cy="452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588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5907AB-9C87-4ABF-B632-AACD2D179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81" y="365125"/>
            <a:ext cx="11360205" cy="511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317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AE2EAE-0B99-4173-B7D4-A5DD0E5CC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70"/>
            <a:ext cx="11034661" cy="635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993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00D88C-BFA1-4CE0-875A-448915BE1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062"/>
            <a:ext cx="11353800" cy="576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6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</a:t>
            </a:r>
            <a:r>
              <a:rPr lang="en-US" b="1" dirty="0"/>
              <a:t>JavaFX?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JavaFX</a:t>
            </a:r>
            <a:r>
              <a:rPr lang="ru-RU" dirty="0"/>
              <a:t> — это по сути инструментарий GUI для </a:t>
            </a:r>
            <a:r>
              <a:rPr lang="ru-RU" dirty="0" err="1"/>
              <a:t>Java</a:t>
            </a:r>
            <a:r>
              <a:rPr lang="ru-RU" dirty="0"/>
              <a:t>.</a:t>
            </a:r>
          </a:p>
          <a:p>
            <a:r>
              <a:rPr lang="ru-RU" dirty="0"/>
              <a:t>вспомним, что такое</a:t>
            </a:r>
            <a:r>
              <a:rPr lang="ru-RU" b="1" dirty="0"/>
              <a:t> </a:t>
            </a:r>
            <a:r>
              <a:rPr lang="en-US" b="1" dirty="0"/>
              <a:t>GUI</a:t>
            </a:r>
            <a:r>
              <a:rPr lang="en-US" dirty="0"/>
              <a:t>:</a:t>
            </a:r>
            <a:endParaRPr lang="ru-RU" dirty="0"/>
          </a:p>
          <a:p>
            <a:r>
              <a:rPr lang="ru-RU" b="1" dirty="0" err="1"/>
              <a:t>Graphical</a:t>
            </a:r>
            <a:r>
              <a:rPr lang="ru-RU" b="1" dirty="0"/>
              <a:t> </a:t>
            </a:r>
            <a:r>
              <a:rPr lang="ru-RU" b="1" dirty="0" err="1"/>
              <a:t>user</a:t>
            </a:r>
            <a:r>
              <a:rPr lang="ru-RU" b="1" dirty="0"/>
              <a:t> </a:t>
            </a:r>
            <a:r>
              <a:rPr lang="ru-RU" b="1" dirty="0" err="1"/>
              <a:t>interface</a:t>
            </a:r>
            <a:r>
              <a:rPr lang="ru-RU" dirty="0"/>
              <a:t> — графический интерфейс пользователя — это разновидность пользовательского интерфейса, в котором все элементы (кнопки, меню, пиктограммы, списки) представленные пользователю на дисплее, выполнены в виде картинок, графики. </a:t>
            </a:r>
          </a:p>
        </p:txBody>
      </p:sp>
    </p:spTree>
    <p:extLst>
      <p:ext uri="{BB962C8B-B14F-4D97-AF65-F5344CB8AC3E}">
        <p14:creationId xmlns:p14="http://schemas.microsoft.com/office/powerpoint/2010/main" val="12618260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C9EF6F-28A2-471F-A832-9FBF0195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304"/>
            <a:ext cx="12013324" cy="477713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57D4525-F525-4460-8807-E174B8EA7310}"/>
              </a:ext>
            </a:extLst>
          </p:cNvPr>
          <p:cNvSpPr/>
          <p:nvPr/>
        </p:nvSpPr>
        <p:spPr>
          <a:xfrm>
            <a:off x="1061544" y="50408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Museo Slab"/>
              </a:rPr>
              <a:t>Запустив приложение мы должны увидеть что-то похожее на то, что изображено на рисунке в начале этой статьи.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39102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690688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Museo Slab"/>
              </a:rPr>
              <a:t>Запустив приложение мы должны увидеть что-то похожее на то, что изображено на рисун</a:t>
            </a:r>
            <a:r>
              <a:rPr lang="ru-RU" dirty="0">
                <a:solidFill>
                  <a:srgbClr val="333333"/>
                </a:solidFill>
                <a:latin typeface="Museo Slab"/>
              </a:rPr>
              <a:t>ке: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1986" name="Picture 2" descr="Screenshot AddressApp Part 1">
            <a:extLst>
              <a:ext uri="{FF2B5EF4-FFF2-40B4-BE49-F238E27FC236}">
                <a16:creationId xmlns:a16="http://schemas.microsoft.com/office/drawing/2014/main" id="{52936B81-3D13-4A51-A2C3-7E1DA9CDC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8" y="1147705"/>
            <a:ext cx="10473404" cy="56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062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2BF5DE-0538-489E-8003-E19C2C139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3" y="0"/>
            <a:ext cx="12127322" cy="504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709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Вам могут быть интересны также некоторые другие статьи на английском языке:</a:t>
            </a:r>
          </a:p>
          <a:p>
            <a:r>
              <a:rPr lang="en-US" dirty="0">
                <a:hlinkClick r:id="rId2"/>
              </a:rPr>
              <a:t>JavaFX Dialogs (official)</a:t>
            </a:r>
            <a:endParaRPr lang="en-US" dirty="0"/>
          </a:p>
          <a:p>
            <a:r>
              <a:rPr lang="en-US" dirty="0">
                <a:hlinkClick r:id="rId3"/>
              </a:rPr>
              <a:t>JavaFX Date Picker</a:t>
            </a:r>
            <a:endParaRPr lang="en-US" dirty="0"/>
          </a:p>
          <a:p>
            <a:r>
              <a:rPr lang="en-US" dirty="0">
                <a:hlinkClick r:id="rId4"/>
              </a:rPr>
              <a:t>JavaFX Event Handling Examples</a:t>
            </a:r>
            <a:endParaRPr lang="en-US" dirty="0"/>
          </a:p>
          <a:p>
            <a:r>
              <a:rPr lang="en-US" dirty="0">
                <a:hlinkClick r:id="rId5"/>
              </a:rPr>
              <a:t>JavaFX </a:t>
            </a:r>
            <a:r>
              <a:rPr lang="en-US" dirty="0" err="1">
                <a:hlinkClick r:id="rId5"/>
              </a:rPr>
              <a:t>TableView</a:t>
            </a:r>
            <a:r>
              <a:rPr lang="en-US" dirty="0">
                <a:hlinkClick r:id="rId5"/>
              </a:rPr>
              <a:t> Sorting and Filtering</a:t>
            </a:r>
            <a:endParaRPr lang="en-US" dirty="0"/>
          </a:p>
          <a:p>
            <a:r>
              <a:rPr lang="en-US" dirty="0">
                <a:hlinkClick r:id="rId6"/>
              </a:rPr>
              <a:t>JavaFX </a:t>
            </a:r>
            <a:r>
              <a:rPr lang="en-US" dirty="0" err="1">
                <a:hlinkClick r:id="rId6"/>
              </a:rPr>
              <a:t>TableView</a:t>
            </a:r>
            <a:r>
              <a:rPr lang="en-US" dirty="0">
                <a:hlinkClick r:id="rId6"/>
              </a:rPr>
              <a:t> Cell Renderer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4512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3A29D56-A318-4A48-897F-C6C99BB45690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hlinkClick r:id="rId2"/>
              </a:rPr>
              <a:t>Часть 2: Модель и компонент </a:t>
            </a:r>
            <a:r>
              <a:rPr lang="en-US" dirty="0" err="1">
                <a:hlinkClick r:id="rId2"/>
              </a:rPr>
              <a:t>TableView</a:t>
            </a:r>
            <a:r>
              <a:rPr lang="en-US" dirty="0">
                <a:hlinkClick r:id="rId2"/>
              </a:rPr>
              <a:t> | </a:t>
            </a:r>
            <a:r>
              <a:rPr lang="ru-RU" dirty="0">
                <a:hlinkClick r:id="rId2"/>
              </a:rPr>
              <a:t>Учебник по </a:t>
            </a:r>
            <a:r>
              <a:rPr lang="en-US" dirty="0">
                <a:hlinkClick r:id="rId2"/>
              </a:rPr>
              <a:t>JavaFX (</a:t>
            </a:r>
            <a:r>
              <a:rPr lang="ru-RU" dirty="0">
                <a:hlinkClick r:id="rId2"/>
              </a:rPr>
              <a:t>Русский) | </a:t>
            </a:r>
            <a:r>
              <a:rPr lang="en-US" dirty="0">
                <a:hlinkClick r:id="rId2"/>
              </a:rPr>
              <a:t>code.makery.ch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04510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3891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Создание класса-модели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8424EF-06A0-421B-BA22-061629B59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619"/>
            <a:ext cx="11759107" cy="212922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0D7BE7-ED1D-4A3F-8862-E82C0879E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2840"/>
            <a:ext cx="11714218" cy="372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524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87A437-753E-4044-B4AB-7578C1213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04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5935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B669E4-88D6-42CD-94D0-A45804C83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8262"/>
            <a:ext cx="12250511" cy="610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481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F75EBD-DDEC-4C1E-ACD9-C69F3959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0" y="139755"/>
            <a:ext cx="10946911" cy="65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418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75CE38-81E2-467C-B051-25126AF4E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1660915" cy="663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3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Вспомним </a:t>
            </a:r>
            <a:r>
              <a:rPr lang="ru-RU" dirty="0"/>
              <a:t>GUI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отличие от интерфейса командной строки, в GUI у пользователя есть произвольный доступ к видимым объектам с помощью устройств ввода. </a:t>
            </a:r>
          </a:p>
          <a:p>
            <a:r>
              <a:rPr lang="ru-RU" dirty="0"/>
              <a:t>Зачастую элементы интерфейса реализованы в виде метафор и отображают их свойства и назначение для облегчение понимания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44509270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B46A3E-5A8F-465E-8C7E-9FAE57E95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443395" cy="671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591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3F27B1-06A1-43A4-B9E6-EDFE96DB7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519499" cy="468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195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Объяснение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1D55E9-1163-441C-B928-0CFB7BE6FE3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59676" y="1512200"/>
            <a:ext cx="11072648" cy="35025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1585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useo Slab"/>
              </a:rPr>
              <a:t>В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useo Slab"/>
              </a:rPr>
              <a:t>JavaFX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useo Slab"/>
              </a:rPr>
              <a:t> для всех полей класса-модели предпочтительно использовать [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Properties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useo Slab"/>
              </a:rPr>
              <a:t>](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428BCA"/>
                </a:solidFill>
                <a:effectLst/>
                <a:latin typeface="Museo Slab"/>
                <a:hlinkClick r:id="rId2"/>
              </a:rPr>
              <a:t>http://docs.oracle.com/javase/8/javafx/api/javafx/beans/property/Property.html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useo Slab"/>
              </a:rPr>
              <a:t>. 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Property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useo Slab"/>
              </a:rPr>
              <a:t> позволяет нам получать автоматические уведомления при любых изменениях переменных, таких как 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lastName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useo Slab"/>
              </a:rPr>
              <a:t> или любых других. Это позволяет поддерживать синхронность представления и данных. Для более детального изучения 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Properties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useo Slab"/>
              </a:rPr>
              <a:t> можно прочесть статью 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428BCA"/>
                </a:solidFill>
                <a:effectLst/>
                <a:latin typeface="Museo Slab"/>
                <a:hlinkClick r:id="rId3" tooltip="Using JavaFX Properties and Binding"/>
              </a:rPr>
              <a:t>Using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428BCA"/>
                </a:solidFill>
                <a:effectLst/>
                <a:latin typeface="Museo Slab"/>
                <a:hlinkClick r:id="rId3" tooltip="Using JavaFX Properties and Binding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428BCA"/>
                </a:solidFill>
                <a:effectLst/>
                <a:latin typeface="Museo Slab"/>
                <a:hlinkClick r:id="rId3" tooltip="Using JavaFX Properties and Binding"/>
              </a:rPr>
              <a:t>JavaFX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428BCA"/>
                </a:solidFill>
                <a:effectLst/>
                <a:latin typeface="Museo Slab"/>
                <a:hlinkClick r:id="rId3" tooltip="Using JavaFX Properties and Binding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428BCA"/>
                </a:solidFill>
                <a:effectLst/>
                <a:latin typeface="Museo Slab"/>
                <a:hlinkClick r:id="rId3" tooltip="Using JavaFX Properties and Binding"/>
              </a:rPr>
              <a:t>Properties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428BCA"/>
                </a:solidFill>
                <a:effectLst/>
                <a:latin typeface="Museo Slab"/>
                <a:hlinkClick r:id="rId3" tooltip="Using JavaFX Properties and Binding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428BCA"/>
                </a:solidFill>
                <a:effectLst/>
                <a:latin typeface="Museo Slab"/>
                <a:hlinkClick r:id="rId3" tooltip="Using JavaFX Properties and Binding"/>
              </a:rPr>
              <a:t>and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428BCA"/>
                </a:solidFill>
                <a:effectLst/>
                <a:latin typeface="Museo Slab"/>
                <a:hlinkClick r:id="rId3" tooltip="Using JavaFX Properties and Binding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428BCA"/>
                </a:solidFill>
                <a:effectLst/>
                <a:latin typeface="Museo Slab"/>
                <a:hlinkClick r:id="rId3" tooltip="Using JavaFX Properties and Binding"/>
              </a:rPr>
              <a:t>Binding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useo Slab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useo Slab"/>
              </a:rPr>
              <a:t>Класс 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  <a:hlinkClick r:id="rId4"/>
              </a:rPr>
              <a:t>LocalDate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useo Slab"/>
              </a:rPr>
              <a:t>, тип которого мы выбрали для нашей переменной 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birthday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useo Slab"/>
              </a:rPr>
              <a:t>, это часть нового 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428BCA"/>
                </a:solidFill>
                <a:effectLst/>
                <a:latin typeface="Museo Slab"/>
                <a:hlinkClick r:id="rId5" tooltip="Date and Time API for JDK 8"/>
              </a:rPr>
              <a:t>Date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428BCA"/>
                </a:solidFill>
                <a:effectLst/>
                <a:latin typeface="Museo Slab"/>
                <a:hlinkClick r:id="rId5" tooltip="Date and Time API for JDK 8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428BCA"/>
                </a:solidFill>
                <a:effectLst/>
                <a:latin typeface="Museo Slab"/>
                <a:hlinkClick r:id="rId5" tooltip="Date and Time API for JDK 8"/>
              </a:rPr>
              <a:t>and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428BCA"/>
                </a:solidFill>
                <a:effectLst/>
                <a:latin typeface="Museo Slab"/>
                <a:hlinkClick r:id="rId5" tooltip="Date and Time API for JDK 8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428BCA"/>
                </a:solidFill>
                <a:effectLst/>
                <a:latin typeface="Museo Slab"/>
                <a:hlinkClick r:id="rId5" tooltip="Date and Time API for JDK 8"/>
              </a:rPr>
              <a:t>Time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428BCA"/>
                </a:solidFill>
                <a:effectLst/>
                <a:latin typeface="Museo Slab"/>
                <a:hlinkClick r:id="rId5" tooltip="Date and Time API for JDK 8"/>
              </a:rPr>
              <a:t> API для JDK 8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useo Slab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2611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F89AAB-8937-43CF-B380-D7C547958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13" y="-1"/>
            <a:ext cx="11293568" cy="670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098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89BEC6-0B0F-4226-9FCF-7F62841BF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35587" cy="673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0624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6EA318-1810-4853-BCCE-064E293BC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365124"/>
            <a:ext cx="9785911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7115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C9797F-2AFD-4741-B25B-541673AB1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8" y="180482"/>
            <a:ext cx="10415591" cy="644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9939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BE5D-462E-46B3-9FB0-BF318D7EE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922401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534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B23FE1-5C4F-4E74-810C-84D536F7D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144926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9360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A8CD-4571-470A-A345-FFEA527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7751-3F13-48D3-B4D1-7DFBA2FD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39BA25-BED4-4CBF-8CDD-1A62F17E2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16746" cy="368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905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3146</Words>
  <Application>Microsoft Office PowerPoint</Application>
  <PresentationFormat>Широкоэкранный</PresentationFormat>
  <Paragraphs>230</Paragraphs>
  <Slides>115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115</vt:i4>
      </vt:variant>
    </vt:vector>
  </HeadingPairs>
  <TitlesOfParts>
    <vt:vector size="121" baseType="lpstr">
      <vt:lpstr>Arial</vt:lpstr>
      <vt:lpstr>Calibri</vt:lpstr>
      <vt:lpstr>Calibri Light</vt:lpstr>
      <vt:lpstr>Menlo</vt:lpstr>
      <vt:lpstr>Museo Slab</vt:lpstr>
      <vt:lpstr>Тема Office</vt:lpstr>
      <vt:lpstr>JAVA FX</vt:lpstr>
      <vt:lpstr>Презентация PowerPoint</vt:lpstr>
      <vt:lpstr>Презентация PowerPoint</vt:lpstr>
      <vt:lpstr>Презентация PowerPoint</vt:lpstr>
      <vt:lpstr>Swing</vt:lpstr>
      <vt:lpstr>Что такое JavaFX?</vt:lpstr>
      <vt:lpstr>Что такое JavaFX?</vt:lpstr>
      <vt:lpstr>Что такое JavaFX?</vt:lpstr>
      <vt:lpstr>Вспомним GUI </vt:lpstr>
      <vt:lpstr>JAVA FX</vt:lpstr>
      <vt:lpstr>JAVA FX</vt:lpstr>
      <vt:lpstr>Особенности JavaFX:</vt:lpstr>
      <vt:lpstr>Особенности JavaFX:</vt:lpstr>
      <vt:lpstr>Особенности JavaFX:</vt:lpstr>
      <vt:lpstr>Особенности JavaFX:</vt:lpstr>
      <vt:lpstr>Основные составляющие нашего окна</vt:lpstr>
      <vt:lpstr>Основные составляющие нашего окна</vt:lpstr>
      <vt:lpstr>Основные составляющие нашего окна</vt:lpstr>
      <vt:lpstr>Давайте двигаться немного в сторону кода…</vt:lpstr>
      <vt:lpstr>JavaFX: примеры использования</vt:lpstr>
      <vt:lpstr>JavaFX: примеры использования</vt:lpstr>
      <vt:lpstr>JavaFX: примеры использования</vt:lpstr>
      <vt:lpstr>JavaFX: примеры использования</vt:lpstr>
      <vt:lpstr>Презентация PowerPoint</vt:lpstr>
      <vt:lpstr>Презентация PowerPoint</vt:lpstr>
      <vt:lpstr>Что мы тут видим?</vt:lpstr>
      <vt:lpstr>Что мы тут видим?</vt:lpstr>
      <vt:lpstr>Что мы тут видим?</vt:lpstr>
      <vt:lpstr>Что мы тут видим?</vt:lpstr>
      <vt:lpstr>Что мы тут видим?</vt:lpstr>
      <vt:lpstr>Что мы тут видим?</vt:lpstr>
      <vt:lpstr>И как результат получаем небольшое окошко:</vt:lpstr>
      <vt:lpstr>И как результат получаем небольшое окошко:</vt:lpstr>
      <vt:lpstr>И как результат получаем небольшое окошко:</vt:lpstr>
      <vt:lpstr>И как результат получаем небольшое окошко:</vt:lpstr>
      <vt:lpstr>FXML</vt:lpstr>
      <vt:lpstr>FXML</vt:lpstr>
      <vt:lpstr>Пример</vt:lpstr>
      <vt:lpstr>Пример</vt:lpstr>
      <vt:lpstr>Пример</vt:lpstr>
      <vt:lpstr>Пример</vt:lpstr>
      <vt:lpstr>Пример</vt:lpstr>
      <vt:lpstr>Презентация PowerPoint</vt:lpstr>
      <vt:lpstr>Знакомство с JavaFX SceneBuilder</vt:lpstr>
      <vt:lpstr>Интерфейс JavaFX SceneBuilder </vt:lpstr>
      <vt:lpstr>Презентация PowerPoint</vt:lpstr>
      <vt:lpstr>Предварительные требования</vt:lpstr>
      <vt:lpstr>Настройка среды разработки Eclipse</vt:lpstr>
      <vt:lpstr>Настройка среды разработки Eclipse</vt:lpstr>
      <vt:lpstr>Настройка среды разработки Eclipse</vt:lpstr>
      <vt:lpstr>Полезные ссылки</vt:lpstr>
      <vt:lpstr>Создание нового проекта JavaFX</vt:lpstr>
      <vt:lpstr>Создание структуры пакетов</vt:lpstr>
      <vt:lpstr>Создание файла разметки FXML</vt:lpstr>
      <vt:lpstr>Презентация PowerPoint</vt:lpstr>
      <vt:lpstr>Презентация PowerPoint</vt:lpstr>
      <vt:lpstr>Проектировка визуального интерфейса в Scene Builder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Создание основного приложения</vt:lpstr>
      <vt:lpstr>Презентация PowerPoint</vt:lpstr>
      <vt:lpstr>Основной класс приложения JavaFX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Запустив приложение мы должны увидеть что-то похожее на то, что изображено на рисунке: </vt:lpstr>
      <vt:lpstr>Презентация PowerPoint</vt:lpstr>
      <vt:lpstr>Презентация PowerPoint</vt:lpstr>
      <vt:lpstr>Презентация PowerPoint</vt:lpstr>
      <vt:lpstr>Создание класса-модели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Объяснение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FX</dc:title>
  <dc:creator>Камалова Юлия Борисовна</dc:creator>
  <cp:lastModifiedBy>Камалова Юлия Борисовна</cp:lastModifiedBy>
  <cp:revision>124</cp:revision>
  <dcterms:created xsi:type="dcterms:W3CDTF">2023-05-13T07:15:50Z</dcterms:created>
  <dcterms:modified xsi:type="dcterms:W3CDTF">2023-05-13T08:39:16Z</dcterms:modified>
</cp:coreProperties>
</file>