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310" r:id="rId4"/>
    <p:sldId id="311" r:id="rId5"/>
    <p:sldId id="312" r:id="rId6"/>
    <p:sldId id="299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1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24" r:id="rId23"/>
    <p:sldId id="308" r:id="rId24"/>
    <p:sldId id="309" r:id="rId25"/>
    <p:sldId id="284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2AA129-117C-4546-A5BE-7522C021D45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1%D1%8B%D0%BB%D0%BE%D1%87%D0%BD%D0%B0%D1%8F_%D1%86%D0%B5%D0%BB%D0%BE%D1%81%D1%82%D0%BD%D0%BE%D1%81%D1%82%D1%8C" TargetMode="External"/><Relationship Id="rId2" Type="http://schemas.openxmlformats.org/officeDocument/2006/relationships/hyperlink" Target="https://ru.wikipedia.org/wiki/%D0%9E%D0%B1%D0%BE%D0%B1%D1%89%D0%B5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Java_Persistence_Query_Language#Hibernate_Query_Langu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EJB" TargetMode="External"/><Relationship Id="rId7" Type="http://schemas.openxmlformats.org/officeDocument/2006/relationships/hyperlink" Target="https://ru.wikipedia.org/w/index.php?title=CFML&amp;action=edit&amp;redlink=1" TargetMode="External"/><Relationship Id="rId2" Type="http://schemas.openxmlformats.org/officeDocument/2006/relationships/hyperlink" Target="https://ru.wikipedia.org/wiki/%D0%A1%D0%B5%D1%80%D0%B2%D0%BB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J2EE" TargetMode="External"/><Relationship Id="rId5" Type="http://schemas.openxmlformats.org/officeDocument/2006/relationships/hyperlink" Target="https://ru.wikipedia.org/wiki/ColdFusion" TargetMode="External"/><Relationship Id="rId4" Type="http://schemas.openxmlformats.org/officeDocument/2006/relationships/hyperlink" Target="https://ru.wikipedia.org/wiki/Adobe_System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ava" TargetMode="External"/><Relationship Id="rId2" Type="http://schemas.openxmlformats.org/officeDocument/2006/relationships/hyperlink" Target="https://ru.wikipedia.org/wiki/%D0%A2%D1%80%D0%B0%D0%BD%D0%B7%D0%B0%D0%BA%D1%86%D0%B8%D1%8F_(%D0%B8%D0%BD%D1%84%D0%BE%D1%80%D0%BC%D0%B0%D1%82%D0%B8%D0%BA%D0%B0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X/Open_XA" TargetMode="External"/><Relationship Id="rId4" Type="http://schemas.openxmlformats.org/officeDocument/2006/relationships/hyperlink" Target="https://ru.wikipedia.org/wiki/Java_E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ybatis.org/" TargetMode="External"/><Relationship Id="rId2" Type="http://schemas.openxmlformats.org/officeDocument/2006/relationships/hyperlink" Target="http://www.eclipse.org/eclipsel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nucleus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EclipseLink" TargetMode="External"/><Relationship Id="rId3" Type="http://schemas.openxmlformats.org/officeDocument/2006/relationships/hyperlink" Target="https://ru.wikipedia.org/wiki/Laravel" TargetMode="External"/><Relationship Id="rId7" Type="http://schemas.openxmlformats.org/officeDocument/2006/relationships/hyperlink" Target="https://ru.wikipedia.org/wiki/ActiveRecord" TargetMode="External"/><Relationship Id="rId2" Type="http://schemas.openxmlformats.org/officeDocument/2006/relationships/hyperlink" Target="https://ru.wikipedia.org/wiki/Doctr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Tryton" TargetMode="External"/><Relationship Id="rId5" Type="http://schemas.openxmlformats.org/officeDocument/2006/relationships/hyperlink" Target="https://ru.wikipedia.org/wiki/Symfony" TargetMode="External"/><Relationship Id="rId10" Type="http://schemas.openxmlformats.org/officeDocument/2006/relationships/hyperlink" Target="https://ru.wikipedia.org/wiki/Hibernate_(%D0%B1%D0%B8%D0%B1%D0%BB%D0%B8%D0%BE%D1%82%D0%B5%D0%BA%D0%B0)" TargetMode="External"/><Relationship Id="rId4" Type="http://schemas.openxmlformats.org/officeDocument/2006/relationships/hyperlink" Target="https://ru.wikipedia.org/wiki/Yii" TargetMode="External"/><Relationship Id="rId9" Type="http://schemas.openxmlformats.org/officeDocument/2006/relationships/hyperlink" Target="https://ru.wikipedia.org/wiki/Entity_Framewor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32054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C%D0%BD%D0%BE%D0%B3%D0%B8%D0%B5-%D0%BA%D0%BE-%D0%BC%D0%BD%D0%BE%D0%B3%D0%B8%D0%BC&amp;action=edit&amp;redlink=1" TargetMode="External"/><Relationship Id="rId2" Type="http://schemas.openxmlformats.org/officeDocument/2006/relationships/hyperlink" Target="https://ru.wikipedia.org/w/index.php?title=%D0%9E%D0%B4%D0%B8%D0%BD-%D0%BA%D0%BE-%D0%BC%D0%BD%D0%BE%D0%B3%D0%B8%D0%BC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0%B5%D1%80%D0%B5%D1%87%D0%B8%D1%81%D0%BB%D1%8F%D0%B5%D0%BC%D1%8B%D0%B9_%D1%82%D0%B8%D0%BF" TargetMode="External"/><Relationship Id="rId4" Type="http://schemas.openxmlformats.org/officeDocument/2006/relationships/hyperlink" Target="https://ru.wikipedia.org/wiki/%D0%A0%D0%B5%D1%84%D0%BB%D0%B5%D0%BA%D1%81%D0%B8%D0%B2%D0%BD%D0%BE%D0%B5_%D0%BE%D1%82%D0%BD%D0%BE%D1%88%D0%B5%D0%BD%D0%B8%D0%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ru-RU" dirty="0"/>
              <a:t>на примере </a:t>
            </a:r>
            <a:r>
              <a:rPr lang="en-US" dirty="0"/>
              <a:t>Hibernate</a:t>
            </a:r>
            <a:endParaRPr lang="ru-RU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093024" cy="2748880"/>
          </a:xfrm>
        </p:spPr>
        <p:txBody>
          <a:bodyPr>
            <a:normAutofit fontScale="92500" lnSpcReduction="10000"/>
          </a:bodyPr>
          <a:lstStyle/>
          <a:p>
            <a:pPr algn="r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ru-RU" sz="2400" dirty="0"/>
              <a:t>Что такое </a:t>
            </a:r>
            <a:r>
              <a:rPr lang="en-US" sz="2400" dirty="0"/>
              <a:t>ORM</a:t>
            </a:r>
          </a:p>
          <a:p>
            <a:pPr algn="r">
              <a:buFont typeface="Wingdings" pitchFamily="2" charset="2"/>
              <a:buChar char="Ø"/>
            </a:pPr>
            <a:r>
              <a:rPr lang="ru-RU" sz="2400" dirty="0"/>
              <a:t> Конфигурирование </a:t>
            </a:r>
            <a:r>
              <a:rPr lang="en-US" sz="2400" dirty="0"/>
              <a:t>Hibernate</a:t>
            </a:r>
            <a:endParaRPr lang="ru-RU" sz="2400" dirty="0"/>
          </a:p>
          <a:p>
            <a:pPr algn="r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XML </a:t>
            </a:r>
            <a:r>
              <a:rPr lang="ru-RU" sz="2400" dirty="0"/>
              <a:t>мапинги</a:t>
            </a:r>
          </a:p>
          <a:p>
            <a:pPr algn="r">
              <a:buFont typeface="Wingdings" pitchFamily="2" charset="2"/>
              <a:buChar char="Ø"/>
            </a:pPr>
            <a:r>
              <a:rPr lang="ru-RU" sz="2400" dirty="0"/>
              <a:t>  </a:t>
            </a:r>
            <a:r>
              <a:rPr lang="en-US" sz="2400" dirty="0"/>
              <a:t>JPA </a:t>
            </a:r>
            <a:r>
              <a:rPr lang="ru-RU" sz="2400" dirty="0"/>
              <a:t>и аннотации</a:t>
            </a:r>
            <a:endParaRPr lang="en-US" sz="2400" dirty="0"/>
          </a:p>
          <a:p>
            <a:pPr algn="r">
              <a:buFont typeface="Wingdings" pitchFamily="2" charset="2"/>
              <a:buChar char="Ø"/>
            </a:pPr>
            <a:r>
              <a:rPr lang="ru-RU" sz="2400" dirty="0"/>
              <a:t>Транзакции</a:t>
            </a:r>
          </a:p>
          <a:p>
            <a:pPr algn="r">
              <a:buFont typeface="Wingdings" pitchFamily="2" charset="2"/>
              <a:buChar char="Ø"/>
            </a:pPr>
            <a:r>
              <a:rPr lang="ru-RU" sz="2400" dirty="0"/>
              <a:t>Кэширование </a:t>
            </a:r>
          </a:p>
          <a:p>
            <a:pPr algn="r">
              <a:buFont typeface="Wingdings" pitchFamily="2" charset="2"/>
              <a:buChar char="Ø"/>
            </a:pPr>
            <a:r>
              <a:rPr lang="ru-RU" sz="2400" dirty="0"/>
              <a:t> Альтернативы</a:t>
            </a:r>
          </a:p>
          <a:p>
            <a:pPr algn="r">
              <a:buFont typeface="Wingdings" pitchFamily="2" charset="2"/>
              <a:buChar char="Ø"/>
            </a:pP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</a:t>
            </a:r>
            <a:r>
              <a:rPr lang="ru-RU" dirty="0"/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Linux Libertine"/>
              </a:rPr>
              <a:t>Персистентность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686800" cy="55306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Коллекции объектов данных, как правило, хранятся в виде коллекций Java-объектов, таких, как набор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и список (List). Поддерживаются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Обобщенное программ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обобщенные классы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введеные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Java 5.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может быть настроен на «ленивые» (отложенные) загрузки коллекций. Отложенные загрузки является вариантом по умолчанию, начиная с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Связанные объекты могут быть настроены на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каскадные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операции. </a:t>
            </a:r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Например, родительский класс </a:t>
            </a:r>
            <a:r>
              <a:rPr lang="ru-RU" sz="23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Album</a:t>
            </a:r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(музыкальный альбом) может быть настроен на каскадное сохранение и/или удаление своего потомка Track. Это может сократить время разработки и обеспечить </a:t>
            </a:r>
            <a:r>
              <a:rPr lang="ru-RU" sz="2300" b="0" i="0" u="none" strike="noStrike" dirty="0">
                <a:effectLst/>
                <a:latin typeface="Arial" panose="020B0604020202020204" pitchFamily="34" charset="0"/>
                <a:hlinkClick r:id="rId3" tooltip="Ссылочная целостн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целостность</a:t>
            </a:r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Функция проверки изменения данных (</a:t>
            </a:r>
            <a:r>
              <a:rPr lang="ru-RU" sz="23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dirty</a:t>
            </a:r>
            <a:r>
              <a:rPr lang="ru-RU" sz="23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3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checking</a:t>
            </a:r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позволяет избежать ненужной записи действий в базу данных, выполняя SQL-обновление только при изменении полей персистентных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7081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</a:t>
            </a:r>
            <a:r>
              <a:rPr lang="ru-RU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HQL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686800" cy="5530626"/>
          </a:xfrm>
        </p:spPr>
        <p:txBody>
          <a:bodyPr>
            <a:normAutofit/>
          </a:bodyPr>
          <a:lstStyle/>
          <a:p>
            <a:pPr algn="l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обеспечивает использование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-подобного языка 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Java Persistence Query Language"/>
              </a:rPr>
              <a:t>Hibernate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Java Persistence Query Language"/>
              </a:rPr>
              <a:t> 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Java Persistence Query Language"/>
              </a:rPr>
              <a:t>Query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Java Persistence Query Language"/>
              </a:rPr>
              <a:t> Language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(HQL), который позволяет выполнять SQL-подобные запросы, записанные рядом с объектами данных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Запросы критериев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предоставляются как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OO-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альтернатива к HQL.</a:t>
            </a:r>
            <a:endParaRPr lang="ru-RU" sz="23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</a:t>
            </a:r>
            <a:r>
              <a:rPr lang="ru-RU" dirty="0"/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Интеграция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686800" cy="5530626"/>
          </a:xfrm>
        </p:spPr>
        <p:txBody>
          <a:bodyPr>
            <a:normAutofit/>
          </a:bodyPr>
          <a:lstStyle/>
          <a:p>
            <a:pPr algn="l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может использоваться как в самостоятельных приложениях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так и в программах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EE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выполняемых на сервере (например, 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  <a:hlinkClick r:id="rId2" tooltip="Сервле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сервлет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или компоненты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EJ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EJB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Также он может включаться как дополнительная возможность к другим языкам программирования.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Например,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dobe Systems"/>
              </a:rPr>
              <a:t>Adobe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интегрировал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девятую версию 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ldFusion"/>
              </a:rPr>
              <a:t>ColdFusion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(запускаемый на серверах с поддержкой приложений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2EE"/>
              </a:rPr>
              <a:t>J2EE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с уровнем абстракции новых функций и синтаксиса, приложенных к </a:t>
            </a:r>
            <a:r>
              <a:rPr lang="ru-RU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7" tooltip="CFML (страница отсутствует)"/>
              </a:rPr>
              <a:t>CFML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3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1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</a:t>
            </a:r>
            <a:r>
              <a:rPr lang="ru-RU" dirty="0"/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8686800" cy="567464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ORM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 версии 4.1 называлось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Core) 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ядро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собственный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API, xml-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мэппинг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(отображение) метаданных объектов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Annotations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отображение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мэппинг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с помощью аннотаций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JDK 5.0,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как стандартных для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так и собственных расширений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EntityManager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реализация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Persistence API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SE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EE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Envers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аудит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persistent-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классов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OGM — Object/Grid Mapper 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расширение для хранения данных в хранилище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NoSQL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Shards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фреймворк для сегментирования баз данных — архитектурного решения по горизонтальному масштабированию с разбиением таблиц баз данных на сегменты по некоторому признаку без общих ресурсов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Validator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аннотации 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проверки верности и целостности 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Search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интеграция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поисковой системой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Lucene,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целью индексирования и поиска данных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Tools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средства разработки для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Eclipse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Ant</a:t>
            </a: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 Metamodel Generator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обработчик аннотаций, создающий классы статической метамодели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JSR 317 Java Persistence API (JPA 2),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используя при этом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JSR 269 Pluggable Annotation Processing API</a:t>
            </a:r>
            <a:endParaRPr lang="ru-RU" sz="23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Hibernate </a:t>
            </a:r>
            <a:endParaRPr lang="ru-RU" dirty="0"/>
          </a:p>
        </p:txBody>
      </p:sp>
      <p:pic>
        <p:nvPicPr>
          <p:cNvPr id="1026" name="Picture 2" descr="Hibernate-Architecture.png (548×470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00800" cy="56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0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ru-RU" dirty="0"/>
              <a:t>Настройки </a:t>
            </a:r>
            <a:r>
              <a:rPr lang="en-US" dirty="0"/>
              <a:t>Hibernate</a:t>
            </a:r>
            <a:r>
              <a:rPr lang="ru-RU" dirty="0"/>
              <a:t>:</a:t>
            </a:r>
          </a:p>
          <a:p>
            <a:pPr lvl="3"/>
            <a:r>
              <a:rPr lang="ru-RU" dirty="0"/>
              <a:t>Источник данных</a:t>
            </a:r>
          </a:p>
          <a:p>
            <a:pPr lvl="3"/>
            <a:r>
              <a:rPr lang="ru-RU" dirty="0"/>
              <a:t>Маппинг между сущностями БД и объектами </a:t>
            </a:r>
            <a:r>
              <a:rPr lang="en-US" dirty="0"/>
              <a:t>Java</a:t>
            </a:r>
          </a:p>
          <a:p>
            <a:pPr lvl="3"/>
            <a:r>
              <a:rPr lang="ru-RU" dirty="0"/>
              <a:t>Настройки управления транзакциями</a:t>
            </a:r>
          </a:p>
          <a:p>
            <a:pPr lvl="3"/>
            <a:r>
              <a:rPr lang="ru-RU" dirty="0"/>
              <a:t>Настройки кэширования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37052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544616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Настройка в файле </a:t>
            </a:r>
            <a:r>
              <a:rPr lang="en-US" dirty="0"/>
              <a:t>hibernate.cfg.xml</a:t>
            </a:r>
            <a:r>
              <a:rPr lang="ru-RU" dirty="0"/>
              <a:t>: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&lt;hibernate-configuration&gt;</a:t>
            </a:r>
          </a:p>
          <a:p>
            <a:pPr marL="594360" lvl="2" indent="0">
              <a:buNone/>
            </a:pPr>
            <a:r>
              <a:rPr lang="en-US" dirty="0"/>
              <a:t>    &lt;session-factory&gt;</a:t>
            </a:r>
          </a:p>
          <a:p>
            <a:pPr marL="594360" lvl="2" indent="0">
              <a:buNone/>
            </a:pPr>
            <a:r>
              <a:rPr lang="en-US" dirty="0"/>
              <a:t>        &lt;property name="connection.url"&gt;jdbc:h2:mem:SO&lt;/property&gt;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connection.driver_class</a:t>
            </a:r>
            <a:r>
              <a:rPr lang="en-US" dirty="0"/>
              <a:t>"&gt;org.h2.Driver&lt;/property&gt;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connection.username</a:t>
            </a:r>
            <a:r>
              <a:rPr lang="en-US" dirty="0"/>
              <a:t>"&gt;&lt;/property&gt;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connection.password</a:t>
            </a:r>
            <a:r>
              <a:rPr lang="en-US" dirty="0"/>
              <a:t>"&gt;&lt;/property&gt;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connection.pool_size</a:t>
            </a:r>
            <a:r>
              <a:rPr lang="en-US" dirty="0"/>
              <a:t>"&gt;1&lt;/property&gt;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current_session_context_class</a:t>
            </a:r>
            <a:r>
              <a:rPr lang="en-US" dirty="0"/>
              <a:t>"&gt;thread&lt;/property&gt;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</a:t>
            </a:r>
            <a:r>
              <a:rPr lang="en-US" dirty="0" err="1"/>
              <a:t>show_sql</a:t>
            </a:r>
            <a:r>
              <a:rPr lang="en-US" dirty="0"/>
              <a:t>"&gt;true&lt;/property&gt;</a:t>
            </a:r>
          </a:p>
          <a:p>
            <a:pPr marL="594360" lvl="2" indent="0">
              <a:buNone/>
            </a:pPr>
            <a:r>
              <a:rPr lang="en-US" dirty="0"/>
              <a:t>        &lt;property name="dialect"&gt;org.hibernate.dialect.H2Dialect&lt;/property&gt;</a:t>
            </a:r>
          </a:p>
          <a:p>
            <a:pPr marL="594360" lvl="2" indent="0">
              <a:buNone/>
            </a:pPr>
            <a:r>
              <a:rPr lang="en-US" dirty="0"/>
              <a:t>    &lt;/session-factory&gt;</a:t>
            </a:r>
          </a:p>
          <a:p>
            <a:pPr marL="594360" lvl="2" indent="0">
              <a:buNone/>
            </a:pPr>
            <a:r>
              <a:rPr lang="en-US" dirty="0"/>
              <a:t>&lt;/hibernate-configuration&gt;</a:t>
            </a:r>
            <a:endParaRPr lang="ru-RU" dirty="0"/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62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1521" y="4620072"/>
            <a:ext cx="8219256" cy="432048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Настройка в</a:t>
            </a:r>
            <a:r>
              <a:rPr lang="en-US" dirty="0"/>
              <a:t> </a:t>
            </a:r>
            <a:r>
              <a:rPr lang="ru-RU" dirty="0"/>
              <a:t>коде:</a:t>
            </a:r>
            <a:endParaRPr lang="en-US" dirty="0"/>
          </a:p>
          <a:p>
            <a:pPr marL="594360" lvl="2" indent="0">
              <a:buNone/>
            </a:pPr>
            <a:endParaRPr lang="ru-RU" dirty="0"/>
          </a:p>
        </p:txBody>
      </p:sp>
      <p:pic>
        <p:nvPicPr>
          <p:cNvPr id="3078" name="Picture 6" descr="hibernate-java-config.PNG (754×55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920880" cy="55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764704"/>
            <a:ext cx="205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в коде</a:t>
            </a:r>
          </a:p>
        </p:txBody>
      </p:sp>
    </p:spTree>
    <p:extLst>
      <p:ext uri="{BB962C8B-B14F-4D97-AF65-F5344CB8AC3E}">
        <p14:creationId xmlns:p14="http://schemas.microsoft.com/office/powerpoint/2010/main" val="35536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Маппинг объектов на сущности 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4752528"/>
          </a:xfrm>
        </p:spPr>
        <p:txBody>
          <a:bodyPr>
            <a:normAutofit fontScale="92500"/>
          </a:bodyPr>
          <a:lstStyle/>
          <a:p>
            <a:pPr lvl="2"/>
            <a:r>
              <a:rPr lang="ru-RU" dirty="0"/>
              <a:t>Настройка в  </a:t>
            </a:r>
            <a:r>
              <a:rPr lang="en-US" dirty="0"/>
              <a:t>xml</a:t>
            </a:r>
            <a:r>
              <a:rPr lang="ru-RU" dirty="0"/>
              <a:t>: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&lt;?xml version="1.0"?&gt;</a:t>
            </a:r>
          </a:p>
          <a:p>
            <a:pPr marL="594360" lvl="2" indent="0">
              <a:buNone/>
            </a:pPr>
            <a:r>
              <a:rPr lang="en-US" dirty="0"/>
              <a:t>&lt;hibernate-mapping&gt;</a:t>
            </a:r>
          </a:p>
          <a:p>
            <a:pPr marL="594360" lvl="2" indent="0">
              <a:buNone/>
            </a:pPr>
            <a:r>
              <a:rPr lang="en-US" dirty="0"/>
              <a:t>    &lt;class name="org.mai.dep110.hibernate.xml.User" table="users"&gt;</a:t>
            </a:r>
          </a:p>
          <a:p>
            <a:pPr marL="594360" lvl="2" indent="0">
              <a:buNone/>
            </a:pPr>
            <a:r>
              <a:rPr lang="en-US" dirty="0"/>
              <a:t>        &lt;id column="id" name="id" type="</a:t>
            </a:r>
            <a:r>
              <a:rPr lang="en-US" dirty="0" err="1"/>
              <a:t>java.lang.Long</a:t>
            </a:r>
            <a:r>
              <a:rPr lang="en-US" dirty="0"/>
              <a:t>"&gt;</a:t>
            </a:r>
          </a:p>
          <a:p>
            <a:pPr marL="594360" lvl="2" indent="0">
              <a:buNone/>
            </a:pPr>
            <a:r>
              <a:rPr lang="en-US" dirty="0"/>
              <a:t>            &lt;generator class="increment"/&gt;</a:t>
            </a:r>
          </a:p>
          <a:p>
            <a:pPr marL="594360" lvl="2" indent="0">
              <a:buNone/>
            </a:pPr>
            <a:r>
              <a:rPr lang="en-US" dirty="0"/>
              <a:t>        &lt;/id&gt;</a:t>
            </a:r>
          </a:p>
          <a:p>
            <a:pPr marL="594360" lvl="2" indent="0">
              <a:buNone/>
            </a:pPr>
            <a:r>
              <a:rPr lang="en-US" dirty="0"/>
              <a:t>        &lt;property column="</a:t>
            </a:r>
            <a:r>
              <a:rPr lang="en-US" dirty="0" err="1"/>
              <a:t>display_name</a:t>
            </a:r>
            <a:r>
              <a:rPr lang="en-US" dirty="0"/>
              <a:t>" name="</a:t>
            </a:r>
            <a:r>
              <a:rPr lang="en-US" dirty="0" err="1"/>
              <a:t>displayName</a:t>
            </a:r>
            <a:r>
              <a:rPr lang="en-US" dirty="0"/>
              <a:t>" type="</a:t>
            </a:r>
            <a:r>
              <a:rPr lang="en-US" dirty="0" err="1"/>
              <a:t>java.lang.String</a:t>
            </a:r>
            <a:r>
              <a:rPr lang="en-US" dirty="0"/>
              <a:t>"/&gt;</a:t>
            </a:r>
          </a:p>
          <a:p>
            <a:pPr marL="594360" lvl="2" indent="0">
              <a:buNone/>
            </a:pPr>
            <a:r>
              <a:rPr lang="en-US" dirty="0"/>
              <a:t>        &lt;property column="location" name="location" type="</a:t>
            </a:r>
            <a:r>
              <a:rPr lang="en-US" dirty="0" err="1"/>
              <a:t>java.lang.String</a:t>
            </a:r>
            <a:r>
              <a:rPr lang="en-US" dirty="0"/>
              <a:t>"/&gt;</a:t>
            </a:r>
          </a:p>
          <a:p>
            <a:pPr marL="594360" lvl="2" indent="0">
              <a:buNone/>
            </a:pPr>
            <a:r>
              <a:rPr lang="en-US" dirty="0"/>
              <a:t>        &lt;property column="</a:t>
            </a:r>
            <a:r>
              <a:rPr lang="en-US" dirty="0" err="1"/>
              <a:t>creation_date</a:t>
            </a:r>
            <a:r>
              <a:rPr lang="en-US" dirty="0"/>
              <a:t>" name="</a:t>
            </a:r>
            <a:r>
              <a:rPr lang="en-US" dirty="0" err="1"/>
              <a:t>creationDate</a:t>
            </a:r>
            <a:r>
              <a:rPr lang="en-US" dirty="0"/>
              <a:t>" type="</a:t>
            </a:r>
            <a:r>
              <a:rPr lang="en-US" dirty="0" err="1"/>
              <a:t>java.time.LocalDateTime</a:t>
            </a:r>
            <a:r>
              <a:rPr lang="en-US" dirty="0"/>
              <a:t>"/&gt;</a:t>
            </a:r>
          </a:p>
          <a:p>
            <a:pPr marL="594360" lvl="2" indent="0">
              <a:buNone/>
            </a:pPr>
            <a:r>
              <a:rPr lang="en-US" dirty="0"/>
              <a:t>    &lt;/class&gt;</a:t>
            </a:r>
          </a:p>
          <a:p>
            <a:pPr marL="594360" lvl="2" indent="0">
              <a:buNone/>
            </a:pPr>
            <a:r>
              <a:rPr lang="en-US" dirty="0"/>
              <a:t>&lt;/hibernate-mapping&gt;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60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Маппинг объектов на сущности 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ru-RU" dirty="0"/>
              <a:t>Настройка в стандарте </a:t>
            </a:r>
            <a:r>
              <a:rPr lang="en-US" dirty="0"/>
              <a:t>JPA (</a:t>
            </a:r>
            <a:r>
              <a:rPr lang="ru-RU" dirty="0"/>
              <a:t>нужен </a:t>
            </a:r>
            <a:r>
              <a:rPr lang="en-US" dirty="0"/>
              <a:t>JPA </a:t>
            </a:r>
            <a:r>
              <a:rPr lang="ru-RU" dirty="0"/>
              <a:t>провайдер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@Entity</a:t>
            </a:r>
          </a:p>
          <a:p>
            <a:pPr marL="594360" lvl="2" indent="0">
              <a:buNone/>
            </a:pPr>
            <a:r>
              <a:rPr lang="en-US" dirty="0"/>
              <a:t>@Table(name = "users")</a:t>
            </a:r>
          </a:p>
          <a:p>
            <a:pPr marL="594360" lvl="2" indent="0">
              <a:buNone/>
            </a:pPr>
            <a:r>
              <a:rPr lang="en-US" dirty="0"/>
              <a:t>public class User {</a:t>
            </a:r>
          </a:p>
          <a:p>
            <a:pPr marL="594360" lvl="2" indent="0">
              <a:buNone/>
            </a:pPr>
            <a:r>
              <a:rPr lang="en-US" dirty="0"/>
              <a:t>    @Id</a:t>
            </a:r>
          </a:p>
          <a:p>
            <a:pPr marL="594360" lvl="2" indent="0">
              <a:buNone/>
            </a:pPr>
            <a:r>
              <a:rPr lang="en-US" dirty="0"/>
              <a:t>    @Column(name = "id")</a:t>
            </a:r>
          </a:p>
          <a:p>
            <a:pPr marL="594360" lvl="2" indent="0">
              <a:buNone/>
            </a:pPr>
            <a:r>
              <a:rPr lang="en-US" dirty="0"/>
              <a:t>    Integer id;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    @Column(name = "</a:t>
            </a:r>
            <a:r>
              <a:rPr lang="en-US" dirty="0" err="1"/>
              <a:t>display_name</a:t>
            </a:r>
            <a:r>
              <a:rPr lang="en-US" dirty="0"/>
              <a:t>")</a:t>
            </a:r>
          </a:p>
          <a:p>
            <a:pPr marL="594360" lvl="2" indent="0">
              <a:buNone/>
            </a:pPr>
            <a:r>
              <a:rPr lang="en-US" dirty="0"/>
              <a:t>    String </a:t>
            </a:r>
            <a:r>
              <a:rPr lang="en-US" dirty="0" err="1"/>
              <a:t>displayName</a:t>
            </a:r>
            <a:r>
              <a:rPr lang="en-US" dirty="0"/>
              <a:t>;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    @Column(name = "location")</a:t>
            </a:r>
          </a:p>
          <a:p>
            <a:pPr marL="594360" lvl="2" indent="0">
              <a:buNone/>
            </a:pPr>
            <a:r>
              <a:rPr lang="en-US" dirty="0"/>
              <a:t>    String location;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    @Column(name = "</a:t>
            </a:r>
            <a:r>
              <a:rPr lang="en-US" dirty="0" err="1"/>
              <a:t>creation_date</a:t>
            </a:r>
            <a:r>
              <a:rPr lang="en-US" dirty="0"/>
              <a:t>")</a:t>
            </a:r>
          </a:p>
          <a:p>
            <a:pPr marL="594360" lvl="2" indent="0">
              <a:buNone/>
            </a:pPr>
            <a:r>
              <a:rPr lang="en-US" dirty="0"/>
              <a:t>    </a:t>
            </a: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creationDate</a:t>
            </a:r>
            <a:r>
              <a:rPr lang="en-US" dirty="0"/>
              <a:t>;</a:t>
            </a:r>
          </a:p>
          <a:p>
            <a:pPr marL="59436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Object relational mapping – </a:t>
            </a:r>
            <a:r>
              <a:rPr lang="ru-RU" dirty="0"/>
              <a:t>это технология связывающая сущности (данные) в хранилище данных (не обязательно </a:t>
            </a:r>
            <a:r>
              <a:rPr lang="en-US" dirty="0"/>
              <a:t>RDBMS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с сущностями объектно ориентированных языков программирования. По сути создается «виртуальная объектная база данных», которая используется в среде исполнения языка програмирования.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3587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Маппинги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Автоматические преобразования типов БД к типам </a:t>
            </a:r>
            <a:r>
              <a:rPr lang="en-US" dirty="0"/>
              <a:t>java</a:t>
            </a:r>
          </a:p>
          <a:p>
            <a:pPr lvl="2"/>
            <a:r>
              <a:rPr lang="ru-RU" dirty="0"/>
              <a:t>Поддержка автоинкрементных колонок:</a:t>
            </a:r>
          </a:p>
          <a:p>
            <a:pPr lvl="2"/>
            <a:r>
              <a:rPr lang="ru-RU" dirty="0"/>
              <a:t>Связи </a:t>
            </a:r>
            <a:r>
              <a:rPr lang="en-US" dirty="0"/>
              <a:t>one-one, </a:t>
            </a:r>
            <a:r>
              <a:rPr lang="ru-RU" dirty="0"/>
              <a:t> </a:t>
            </a:r>
            <a:r>
              <a:rPr lang="en-US" dirty="0"/>
              <a:t>one</a:t>
            </a:r>
            <a:r>
              <a:rPr lang="ru-RU" dirty="0"/>
              <a:t>-</a:t>
            </a:r>
            <a:r>
              <a:rPr lang="en-US" dirty="0"/>
              <a:t>many, many-many</a:t>
            </a:r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9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Транзакции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Нативные транзакции в </a:t>
            </a:r>
            <a:r>
              <a:rPr lang="en-US" dirty="0"/>
              <a:t>Hibernate (</a:t>
            </a:r>
            <a:r>
              <a:rPr lang="ru-RU" dirty="0"/>
              <a:t>локальные</a:t>
            </a:r>
            <a:r>
              <a:rPr lang="en-US" dirty="0"/>
              <a:t>)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err="1"/>
              <a:t>session.beginTransaction</a:t>
            </a:r>
            <a:r>
              <a:rPr lang="en-US" dirty="0"/>
              <a:t>();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err="1"/>
              <a:t>session.save</a:t>
            </a:r>
            <a:r>
              <a:rPr lang="en-US" dirty="0"/>
              <a:t>(user);</a:t>
            </a:r>
          </a:p>
          <a:p>
            <a:pPr marL="594360" lvl="2" indent="0">
              <a:buNone/>
            </a:pPr>
            <a:r>
              <a:rPr lang="en-US" dirty="0"/>
              <a:t>      </a:t>
            </a:r>
            <a:r>
              <a:rPr lang="en-US" dirty="0" err="1"/>
              <a:t>session.getTransaction</a:t>
            </a:r>
            <a:r>
              <a:rPr lang="en-US" dirty="0"/>
              <a:t>().commit();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r>
              <a:rPr lang="en-US" dirty="0"/>
              <a:t>Hibernate </a:t>
            </a:r>
            <a:r>
              <a:rPr lang="ru-RU" dirty="0"/>
              <a:t>поддерживает стандарт </a:t>
            </a:r>
            <a:r>
              <a:rPr lang="en-US" dirty="0" err="1"/>
              <a:t>jta</a:t>
            </a:r>
            <a:r>
              <a:rPr lang="ru-RU" dirty="0"/>
              <a:t>, что позваляет использовать распределенные транзакции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Autofit/>
          </a:bodyPr>
          <a:lstStyle/>
          <a:p>
            <a:r>
              <a:rPr lang="ru-RU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ru-RU" sz="2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lang="ru-RU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API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42493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JTA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для поддержки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Транзакция (информатик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транзакций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входящее в стандарт серверной платформы для языка программирования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– 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  <a:hlinkClick r:id="rId4" tooltip="Java 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Jakarta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4" tooltip="Java 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EE</a:t>
            </a:r>
            <a:r>
              <a:rPr lang="ru-RU" b="0" i="0" dirty="0"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Определяет взаимодействие между менеджером транзакций и другими участниками распределённой транзакционной системы. 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Обеспечивает разделение границ транзакции, а также API к стандарту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5" tooltip="X/Open X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X/Open XA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описывающему взаимодействие ресурсов в транзакциях. В архитектуре X/Open XA менеджер транзакций или монитор обработки транзакций координирует операции к множественным ресурсам, таким как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БД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 каждого ресурса есть свой собственный менеджер. Менеджер ресурса, как правило, имеет собственный API для манипулирования ресурсом, например, для управления РСУБД используются интерфейсы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JDBC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Кроме того, менеджер ресурса взаимодействует с монитором обработки транзакций, для координации распределённых транзакций между собственным ресурсом и другим ресурсами, а также взаимодействует с монитором обработки транзакций для начала, перепоручения или отката транзакций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=========================================================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X/Open XA — спецификация распределённых транзакций, определяющая принципы совместного участия транзакционных ресурсов в транзакции в условиях распределённых вычислений</a:t>
            </a: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является фактическим стандартом реализации в менеджерах распределенных транзакций и </a:t>
            </a:r>
            <a:r>
              <a:rPr lang="ru-RU" sz="2300" dirty="0">
                <a:solidFill>
                  <a:srgbClr val="202122"/>
                </a:solidFill>
                <a:latin typeface="Arial" panose="020B0604020202020204" pitchFamily="34" charset="0"/>
              </a:rPr>
              <a:t>РБД.</a:t>
            </a:r>
            <a:endParaRPr lang="ru-RU" sz="23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Кэширование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Кэш 1-ого уровня </a:t>
            </a:r>
            <a:r>
              <a:rPr lang="en-US" dirty="0"/>
              <a:t>(</a:t>
            </a:r>
            <a:r>
              <a:rPr lang="ru-RU" dirty="0"/>
              <a:t>сессионный кэш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  <a:p>
            <a:pPr lvl="3"/>
            <a:r>
              <a:rPr lang="ru-RU" dirty="0"/>
              <a:t>Включен по умолчанию</a:t>
            </a:r>
          </a:p>
          <a:p>
            <a:pPr lvl="3"/>
            <a:r>
              <a:rPr lang="ru-RU" dirty="0"/>
              <a:t>Объект </a:t>
            </a:r>
            <a:r>
              <a:rPr lang="en-US" dirty="0"/>
              <a:t>session </a:t>
            </a:r>
            <a:r>
              <a:rPr lang="ru-RU" dirty="0"/>
              <a:t>содержит методы по управлению кэшем 1-ого уровня</a:t>
            </a:r>
            <a:endParaRPr lang="en-US" dirty="0"/>
          </a:p>
          <a:p>
            <a:pPr marL="868680" lvl="3" indent="0">
              <a:buNone/>
            </a:pPr>
            <a:r>
              <a:rPr lang="en-US" dirty="0"/>
              <a:t> </a:t>
            </a:r>
            <a:r>
              <a:rPr lang="en-US" dirty="0" err="1"/>
              <a:t>session.evict</a:t>
            </a:r>
            <a:r>
              <a:rPr lang="en-US" dirty="0"/>
              <a:t>(object); //remove object from cache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err="1"/>
              <a:t>session.clear</a:t>
            </a:r>
            <a:r>
              <a:rPr lang="en-US" dirty="0"/>
              <a:t>(); //remove all objects from cache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r>
              <a:rPr lang="ru-RU" dirty="0"/>
              <a:t>Кэш 2-ого уровня</a:t>
            </a:r>
            <a:endParaRPr lang="en-US" dirty="0"/>
          </a:p>
          <a:p>
            <a:pPr lvl="3"/>
            <a:r>
              <a:rPr lang="ru-RU" dirty="0"/>
              <a:t>По умолчанию используется библиотека </a:t>
            </a:r>
            <a:r>
              <a:rPr lang="en-US" dirty="0" err="1"/>
              <a:t>ehcache</a:t>
            </a:r>
            <a:endParaRPr lang="ru-RU" dirty="0"/>
          </a:p>
          <a:p>
            <a:pPr lvl="3"/>
            <a:r>
              <a:rPr lang="ru-RU" dirty="0"/>
              <a:t>Конфигурация для активации кэша 2-огоуровня</a:t>
            </a:r>
          </a:p>
          <a:p>
            <a:pPr marL="868680" lvl="3" indent="0">
              <a:buNone/>
            </a:pPr>
            <a:r>
              <a:rPr lang="en-US" dirty="0"/>
              <a:t>&lt;property </a:t>
            </a:r>
            <a:endParaRPr lang="ru-RU" dirty="0"/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name="</a:t>
            </a:r>
            <a:r>
              <a:rPr lang="en-US" dirty="0" err="1"/>
              <a:t>hibernate.cache.use_second_level_cache</a:t>
            </a:r>
            <a:r>
              <a:rPr lang="en-US" dirty="0"/>
              <a:t>" </a:t>
            </a:r>
            <a:r>
              <a:rPr lang="ru-RU" dirty="0"/>
              <a:t>			</a:t>
            </a:r>
            <a:r>
              <a:rPr lang="en-US" dirty="0"/>
              <a:t>value="true"/&gt;</a:t>
            </a:r>
          </a:p>
          <a:p>
            <a:pPr marL="868680" lvl="3" indent="0">
              <a:buNone/>
            </a:pPr>
            <a:r>
              <a:rPr lang="en-US" dirty="0"/>
              <a:t>    &lt;property </a:t>
            </a:r>
            <a:endParaRPr lang="ru-RU" dirty="0"/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name="</a:t>
            </a:r>
            <a:r>
              <a:rPr lang="en-US" dirty="0" err="1"/>
              <a:t>hibernate.cache.region.factory_class</a:t>
            </a:r>
            <a:r>
              <a:rPr lang="en-US" dirty="0"/>
              <a:t>"</a:t>
            </a:r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value="</a:t>
            </a:r>
            <a:r>
              <a:rPr lang="en-US" dirty="0" err="1"/>
              <a:t>org.hibernate.cache.ehcache.EhCacheRegionFactory</a:t>
            </a:r>
            <a:r>
              <a:rPr lang="en-US" dirty="0"/>
              <a:t>"/&gt;</a:t>
            </a:r>
            <a:endParaRPr lang="ru-RU" dirty="0"/>
          </a:p>
          <a:p>
            <a:pPr marL="868680" lvl="3" indent="0">
              <a:buNone/>
            </a:pPr>
            <a:endParaRPr lang="ru-RU" dirty="0"/>
          </a:p>
          <a:p>
            <a:pPr marL="86868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Кэширование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760640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Кэш 2-ого уровня</a:t>
            </a:r>
            <a:endParaRPr lang="en-US" dirty="0"/>
          </a:p>
          <a:p>
            <a:pPr lvl="3"/>
            <a:r>
              <a:rPr lang="ru-RU" dirty="0"/>
              <a:t>Кэш доступен всем </a:t>
            </a:r>
            <a:r>
              <a:rPr lang="en-US" dirty="0"/>
              <a:t>Hibernate </a:t>
            </a:r>
            <a:r>
              <a:rPr lang="ru-RU" dirty="0"/>
              <a:t>сессиям</a:t>
            </a:r>
            <a:r>
              <a:rPr lang="en-US" dirty="0"/>
              <a:t>, </a:t>
            </a:r>
            <a:r>
              <a:rPr lang="ru-RU" dirty="0"/>
              <a:t>то есть если мы в сессии 2 запрашиваем сущность, загруженную в кэш сессией 1  - запроса к БД не последует.</a:t>
            </a:r>
          </a:p>
          <a:p>
            <a:pPr lvl="3"/>
            <a:r>
              <a:rPr lang="ru-RU" dirty="0"/>
              <a:t>По умолчанию используется библиотека </a:t>
            </a:r>
            <a:r>
              <a:rPr lang="en-US" dirty="0" err="1"/>
              <a:t>ehcache</a:t>
            </a:r>
            <a:endParaRPr lang="ru-RU" dirty="0"/>
          </a:p>
          <a:p>
            <a:pPr lvl="3"/>
            <a:r>
              <a:rPr lang="ru-RU" dirty="0"/>
              <a:t>Конфигурация для активации кэша 2-ого уровня</a:t>
            </a:r>
          </a:p>
          <a:p>
            <a:pPr marL="868680" lvl="3" indent="0">
              <a:buNone/>
            </a:pPr>
            <a:r>
              <a:rPr lang="en-US" dirty="0"/>
              <a:t>&lt;property </a:t>
            </a:r>
            <a:endParaRPr lang="ru-RU" dirty="0"/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name="</a:t>
            </a:r>
            <a:r>
              <a:rPr lang="en-US" dirty="0" err="1"/>
              <a:t>hibernate.cache.use_second_level_cache</a:t>
            </a:r>
            <a:r>
              <a:rPr lang="en-US" dirty="0"/>
              <a:t>" </a:t>
            </a:r>
            <a:r>
              <a:rPr lang="ru-RU" dirty="0"/>
              <a:t>			</a:t>
            </a:r>
            <a:r>
              <a:rPr lang="en-US" dirty="0"/>
              <a:t>value="true"/&gt;</a:t>
            </a:r>
          </a:p>
          <a:p>
            <a:pPr marL="868680" lvl="3" indent="0">
              <a:buNone/>
            </a:pPr>
            <a:r>
              <a:rPr lang="en-US" dirty="0"/>
              <a:t>    &lt;property </a:t>
            </a:r>
            <a:endParaRPr lang="ru-RU" dirty="0"/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name="</a:t>
            </a:r>
            <a:r>
              <a:rPr lang="en-US" dirty="0" err="1"/>
              <a:t>hibernate.cache.region.factory_class</a:t>
            </a:r>
            <a:r>
              <a:rPr lang="en-US" dirty="0"/>
              <a:t>"</a:t>
            </a:r>
          </a:p>
          <a:p>
            <a:pPr marL="868680" lvl="3" indent="0">
              <a:buNone/>
            </a:pPr>
            <a:r>
              <a:rPr lang="ru-RU" dirty="0"/>
              <a:t>		</a:t>
            </a:r>
            <a:r>
              <a:rPr lang="en-US" dirty="0"/>
              <a:t>value="</a:t>
            </a:r>
            <a:r>
              <a:rPr lang="en-US" dirty="0" err="1"/>
              <a:t>org.hibernate.cache.ehcache.EhCacheRegionFactory</a:t>
            </a:r>
            <a:r>
              <a:rPr lang="en-US" dirty="0"/>
              <a:t>"/&gt;</a:t>
            </a:r>
            <a:endParaRPr lang="ru-RU" dirty="0"/>
          </a:p>
          <a:p>
            <a:pPr lvl="3">
              <a:buClr>
                <a:srgbClr val="A28E6A"/>
              </a:buClr>
            </a:pPr>
            <a:r>
              <a:rPr lang="ru-RU" dirty="0">
                <a:solidFill>
                  <a:prstClr val="black"/>
                </a:solidFill>
              </a:rPr>
              <a:t>Сущность помеченная аннотацией </a:t>
            </a:r>
            <a:r>
              <a:rPr lang="en-US" dirty="0">
                <a:solidFill>
                  <a:prstClr val="black"/>
                </a:solidFill>
              </a:rPr>
              <a:t>@Cacheable</a:t>
            </a:r>
            <a:r>
              <a:rPr lang="ru-RU" dirty="0">
                <a:solidFill>
                  <a:prstClr val="black"/>
                </a:solidFill>
              </a:rPr>
              <a:t> попадает в кэш 2-ого уровня</a:t>
            </a:r>
          </a:p>
          <a:p>
            <a:pPr lvl="3">
              <a:buClr>
                <a:srgbClr val="A28E6A"/>
              </a:buClr>
            </a:pPr>
            <a:endParaRPr lang="ru-RU" dirty="0"/>
          </a:p>
          <a:p>
            <a:pPr marL="86868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err="1">
                <a:latin typeface="Cambria" panose="02040503050406030204" pitchFamily="18" charset="0"/>
              </a:rPr>
              <a:t>TopLink</a:t>
            </a:r>
            <a:r>
              <a:rPr lang="en-US" dirty="0">
                <a:latin typeface="Cambria" panose="02040503050406030204" pitchFamily="18" charset="0"/>
              </a:rPr>
              <a:t> \ </a:t>
            </a:r>
            <a:r>
              <a:rPr lang="en-US" dirty="0" err="1">
                <a:latin typeface="Cambria" panose="02040503050406030204" pitchFamily="18" charset="0"/>
              </a:rPr>
              <a:t>EclipseLink</a:t>
            </a:r>
            <a:r>
              <a:rPr lang="en-US" dirty="0">
                <a:latin typeface="Cambria" panose="02040503050406030204" pitchFamily="18" charset="0"/>
              </a:rPr>
              <a:t> (</a:t>
            </a:r>
            <a:r>
              <a:rPr lang="en-US" dirty="0">
                <a:hlinkClick r:id="rId2"/>
              </a:rPr>
              <a:t>http://www.eclipse.org/eclipselink/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3"/>
            <a:r>
              <a:rPr lang="ru-RU" dirty="0">
                <a:latin typeface="Cambria" panose="02040503050406030204" pitchFamily="18" charset="0"/>
              </a:rPr>
              <a:t>Реализаци </a:t>
            </a:r>
            <a:r>
              <a:rPr lang="en-US" dirty="0">
                <a:latin typeface="Cambria" panose="02040503050406030204" pitchFamily="18" charset="0"/>
              </a:rPr>
              <a:t>JPA </a:t>
            </a:r>
            <a:r>
              <a:rPr lang="ru-RU" dirty="0">
                <a:latin typeface="Cambria" panose="02040503050406030204" pitchFamily="18" charset="0"/>
              </a:rPr>
              <a:t>от </a:t>
            </a:r>
            <a:r>
              <a:rPr lang="en-US" dirty="0">
                <a:latin typeface="Cambria" panose="02040503050406030204" pitchFamily="18" charset="0"/>
              </a:rPr>
              <a:t>Eclipse</a:t>
            </a:r>
          </a:p>
          <a:p>
            <a:pPr lvl="2"/>
            <a:r>
              <a:rPr lang="en-US" dirty="0" err="1">
                <a:latin typeface="Cambria" panose="02040503050406030204" pitchFamily="18" charset="0"/>
              </a:rPr>
              <a:t>MyBatis</a:t>
            </a:r>
            <a:r>
              <a:rPr lang="en-US" dirty="0">
                <a:latin typeface="Cambria" panose="02040503050406030204" pitchFamily="18" charset="0"/>
              </a:rPr>
              <a:t> \ </a:t>
            </a:r>
            <a:r>
              <a:rPr lang="en-US" dirty="0" err="1">
                <a:latin typeface="Cambria" panose="02040503050406030204" pitchFamily="18" charset="0"/>
              </a:rPr>
              <a:t>Ibatis</a:t>
            </a:r>
            <a:r>
              <a:rPr lang="en-US" dirty="0">
                <a:latin typeface="Cambria" panose="02040503050406030204" pitchFamily="18" charset="0"/>
              </a:rPr>
              <a:t> (</a:t>
            </a:r>
            <a:r>
              <a:rPr lang="en-US" dirty="0">
                <a:hlinkClick r:id="rId3"/>
              </a:rPr>
              <a:t>https://blog.mybatis.org/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3"/>
            <a:r>
              <a:rPr lang="ru-RU" dirty="0">
                <a:latin typeface="Cambria" panose="02040503050406030204" pitchFamily="18" charset="0"/>
              </a:rPr>
              <a:t>Прост в использовании</a:t>
            </a:r>
            <a:endParaRPr lang="en-US" dirty="0">
              <a:latin typeface="Cambria" panose="02040503050406030204" pitchFamily="18" charset="0"/>
            </a:endParaRPr>
          </a:p>
          <a:p>
            <a:pPr lvl="3"/>
            <a:r>
              <a:rPr lang="ru-RU" dirty="0">
                <a:latin typeface="Cambria" panose="02040503050406030204" pitchFamily="18" charset="0"/>
              </a:rPr>
              <a:t>Не потребляет много ресурсов</a:t>
            </a:r>
          </a:p>
          <a:p>
            <a:pPr lvl="3"/>
            <a:r>
              <a:rPr lang="ru-RU" dirty="0">
                <a:latin typeface="Cambria" panose="02040503050406030204" pitchFamily="18" charset="0"/>
              </a:rPr>
              <a:t>Поддерживает </a:t>
            </a:r>
            <a:r>
              <a:rPr lang="en-US" dirty="0">
                <a:latin typeface="Cambria" panose="02040503050406030204" pitchFamily="18" charset="0"/>
              </a:rPr>
              <a:t>JPA </a:t>
            </a:r>
            <a:r>
              <a:rPr lang="ru-RU" dirty="0">
                <a:latin typeface="Cambria" panose="02040503050406030204" pitchFamily="18" charset="0"/>
              </a:rPr>
              <a:t>частично</a:t>
            </a:r>
          </a:p>
          <a:p>
            <a:pPr lvl="2"/>
            <a:r>
              <a:rPr lang="en-US" dirty="0" err="1">
                <a:latin typeface="Cambria" panose="02040503050406030204" pitchFamily="18" charset="0"/>
              </a:rPr>
              <a:t>DataNucleus</a:t>
            </a:r>
            <a:r>
              <a:rPr lang="en-US" dirty="0">
                <a:latin typeface="Cambria" panose="02040503050406030204" pitchFamily="18" charset="0"/>
              </a:rPr>
              <a:t> \ JPOX (</a:t>
            </a:r>
            <a:r>
              <a:rPr lang="en-US" dirty="0">
                <a:hlinkClick r:id="rId4"/>
              </a:rPr>
              <a:t>http://www.datanucleus.org/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3"/>
            <a:r>
              <a:rPr lang="ru-RU" dirty="0">
                <a:latin typeface="Cambria" panose="02040503050406030204" pitchFamily="18" charset="0"/>
              </a:rPr>
              <a:t>Поддержка </a:t>
            </a:r>
            <a:r>
              <a:rPr lang="en-US" dirty="0">
                <a:latin typeface="Cambria" panose="02040503050406030204" pitchFamily="18" charset="0"/>
              </a:rPr>
              <a:t>JPA, JDO, REST</a:t>
            </a:r>
          </a:p>
          <a:p>
            <a:pPr lvl="3"/>
            <a:r>
              <a:rPr lang="ru-RU" dirty="0">
                <a:latin typeface="Cambria" panose="02040503050406030204" pitchFamily="18" charset="0"/>
              </a:rPr>
              <a:t>Работает также с рядом </a:t>
            </a:r>
            <a:r>
              <a:rPr lang="en-US" dirty="0">
                <a:latin typeface="Cambria" panose="02040503050406030204" pitchFamily="18" charset="0"/>
              </a:rPr>
              <a:t>NoSQL </a:t>
            </a:r>
            <a:r>
              <a:rPr lang="ru-RU" dirty="0">
                <a:latin typeface="Cambria" panose="02040503050406030204" pitchFamily="18" charset="0"/>
              </a:rPr>
              <a:t>баз (</a:t>
            </a:r>
            <a:r>
              <a:rPr lang="en-US" dirty="0">
                <a:latin typeface="Cambria" panose="02040503050406030204" pitchFamily="18" charset="0"/>
              </a:rPr>
              <a:t>Cassandra, MongoDB, etc.</a:t>
            </a:r>
            <a:r>
              <a:rPr lang="ru-RU" dirty="0">
                <a:latin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</a:endParaRPr>
          </a:p>
          <a:p>
            <a:pPr lvl="3"/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4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Java Persistence Query Language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платформенно-независимый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OO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язык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запросоы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являющийся частью спецификации JPA.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JPQL используется для написания запросов к сущностям, хранящимся в реляционной базе данных. JPQL во многом похож на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но в отличие от последнего, оперирует запросами, составленными по отношению к сущностям JPA, в отличие от прямых запросов к таблицам базы данных.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JPQL основан на HQL, более раннем не стандартизованном языке запросов, включённом в библиотеку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ORM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HQL были созданы до появления спецификации JPA.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JPQL является подмножеством языка запросов HQL.</a:t>
            </a:r>
          </a:p>
          <a:p>
            <a:pPr marL="868680" lvl="3" indent="0">
              <a:buNone/>
            </a:pP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1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20821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Linux Libertine"/>
              </a:rPr>
              <a:t>JPQL.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inux Libertine"/>
              </a:rPr>
              <a:t>Примеры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95459"/>
            <a:ext cx="7772400" cy="532434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Author {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id;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List&lt;Book&gt; books;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{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id;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title;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Publisher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ru-RU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List&lt;Author&gt; authors;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Publisher {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id;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name;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address;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(mappedBy = "publisher")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List&lt;Book&gt; books;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0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20821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Linux Libertine"/>
              </a:rPr>
              <a:t>JPQL.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inux Libertine"/>
              </a:rPr>
              <a:t>Примеры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6829"/>
            <a:ext cx="7772400" cy="53243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Следующий запрос позволяет получить список авторов, упорядоченных в алфавитном порядке: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a FROM Author a </a:t>
            </a:r>
            <a:endParaRPr lang="ru-RU" sz="2000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endParaRPr lang="en-US" sz="2000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ru-RU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Запрос для получения списка авторов, когда-либо опубликованных издательством «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 Press»: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DISTINCT a FROM Author a </a:t>
            </a:r>
            <a:endParaRPr lang="ru-RU" sz="2000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a.books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endParaRPr lang="ru-RU" sz="2000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b.publisher.name = 'XYZ Press'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5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20821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Linux Libertine"/>
              </a:rPr>
              <a:t>JPQL.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inux Libertine"/>
              </a:rPr>
              <a:t>Примеры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95459"/>
            <a:ext cx="7772400" cy="532434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JPQL </a:t>
            </a:r>
            <a:r>
              <a:rPr lang="ru-RU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поддерживает именованные параметры, которые начинаются с двоеточия (:). Функция, возвращающая список авторов с данной фамилией будет выглядеть следующим образом:</a:t>
            </a:r>
          </a:p>
          <a:p>
            <a:pPr marL="0" indent="0" algn="l">
              <a:buNone/>
            </a:pPr>
            <a:endParaRPr lang="ru-RU" b="1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javax.persistence.EntityManager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javax.persistence.Query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List&lt;Author&gt;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getAuthorsByLastName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"SELECT a FROM Author a " +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"WHERE LOWER(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: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getEntityManager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lastName.toLowerCase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ORM </a:t>
            </a:r>
            <a:r>
              <a:rPr lang="ru-RU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692696"/>
            <a:ext cx="8136904" cy="53271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РБД используют набор таблиц, представляющих простые данные. Дополнительная или связанная информация хранится в других таблицах. </a:t>
            </a:r>
          </a:p>
          <a:p>
            <a:pPr algn="l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ля хранения одного объекта в БД может использоваться несколько таблиц и для получения всей информации необходимо писать сложные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SQL-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запросы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Так как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СУБД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обычно не реализуют реляционного представления физического уровня связей, выполнение нескольких последовательных запросов может быть слишком затратно. 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Некоторые ORM автоматически синхронизируют загруженные в память объекты с базой данных. Для того чтобы это было возможным, после создания объект-в-SQL-преобразующего SQL-запроса (класса, реализующего связь с DB) полученные данные копируются в поля объекта, как во всех других реализациях ORM. После этого объект должен следить за изменениями этих значений и записывать их в базу данных.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СУБД показывают хорошую производительность на больших данных, но о-о-доступ более эффективен при работе с малыми объёмами данных, так как это позволяет сократить семантический провал между объектной и реляционной формами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82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1" y="446685"/>
            <a:ext cx="7772400" cy="346050"/>
          </a:xfrm>
        </p:spPr>
        <p:txBody>
          <a:bodyPr>
            <a:noAutofit/>
          </a:bodyPr>
          <a:lstStyle/>
          <a:p>
            <a:r>
              <a:rPr lang="en-US" sz="2400" dirty="0"/>
              <a:t>ORM </a:t>
            </a:r>
            <a:r>
              <a:rPr lang="ru-RU" sz="2400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548" y="1052736"/>
            <a:ext cx="8136904" cy="53271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Разработаны пакеты, устраняющих необходимость в преобразовании объектов для хранения в реляционных базах данных.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Эти пакеты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предоставлют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библиотеки классов, способных выполнять такие преобразования автоматически.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апросы одного вида автоматически преобразуют в другой.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точки зрения программиста система должна выглядеть как постоянное хранилище объектов. Он может просто создавать объекты и работать с ними как обычно, а они автоматически будут сохраняться в реляционной базе данных.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Все системы ORM в некотором роде игнорируют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Д. Но слой транзакций может быть медленным и неэффективным, что приводит к замедлению работы программы.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Но ORM избавляет программиста от написания большого количества кода, значительно повышая скорость разработки. Кроме того, большинство современных реализаций ORM позволяют программисту при необходимости самому жёстко задать код SQL-запросов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6632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1" y="446685"/>
            <a:ext cx="7772400" cy="346050"/>
          </a:xfrm>
        </p:spPr>
        <p:txBody>
          <a:bodyPr>
            <a:noAutofit/>
          </a:bodyPr>
          <a:lstStyle/>
          <a:p>
            <a:r>
              <a:rPr lang="ru-RU" sz="2400" dirty="0"/>
              <a:t> Реализации </a:t>
            </a:r>
            <a:r>
              <a:rPr lang="en-US" sz="2400" dirty="0"/>
              <a:t>ORM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548" y="1052736"/>
            <a:ext cx="8136904" cy="53271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Doctrine"/>
              </a:rPr>
              <a:t>Doctrine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	для 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PHP 7.1+ (DQL – 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диалект 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SQL)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применяется во фреймворках 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aravel"/>
              </a:rPr>
              <a:t>Laravel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Yii"/>
              </a:rPr>
              <a:t>Yii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8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ymfony"/>
              </a:rPr>
              <a:t>Symfony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Tryton"/>
              </a:rPr>
              <a:t>Tryton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645AD"/>
                </a:solidFill>
                <a:latin typeface="Arial" panose="020B0604020202020204" pitchFamily="34" charset="0"/>
              </a:rPr>
              <a:t>ERP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высокоуровневая платформа для разработки 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    п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риложений, использующая трехуровневую архитектуру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Python)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ActiveRecord"/>
              </a:rPr>
              <a:t>ActiveRecord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шаблон проектировани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я =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способ доступа к данным РБД</a:t>
            </a: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	       в ООП (Мартин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Фаулер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EclipseLink"/>
              </a:rPr>
              <a:t>EclipseLink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1600" b="1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    </a:t>
            </a:r>
            <a:r>
              <a:rPr lang="en-US" sz="1600" b="1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1600" b="1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1600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свободный фреймворк</a:t>
            </a:r>
            <a:r>
              <a:rPr lang="ru-RU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ля Java, предназначенный для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        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решения задач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ORM (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фонд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Eclipse)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Entity Framework"/>
              </a:rPr>
              <a:t>Entity Framework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(EF) —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ORM-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решение для 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.NET Framework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 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			 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</a:t>
            </a:r>
            <a:endParaRPr lang="en-US" sz="2400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Hibernate (библиотека)"/>
              </a:rPr>
              <a:t>Hibernate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ru-RU" dirty="0"/>
              <a:t>Это </a:t>
            </a:r>
            <a:r>
              <a:rPr lang="en-US" dirty="0"/>
              <a:t>ORM</a:t>
            </a:r>
            <a:endParaRPr lang="ru-RU" dirty="0"/>
          </a:p>
          <a:p>
            <a:pPr lvl="3"/>
            <a:r>
              <a:rPr lang="ru-RU" dirty="0"/>
              <a:t>Разработан на языке </a:t>
            </a:r>
            <a:r>
              <a:rPr lang="en-US" dirty="0"/>
              <a:t>Java</a:t>
            </a:r>
            <a:endParaRPr lang="ru-RU" dirty="0"/>
          </a:p>
          <a:p>
            <a:pPr lvl="3"/>
            <a:r>
              <a:rPr lang="ru-RU" dirty="0"/>
              <a:t>Для работы с реляционными БД из </a:t>
            </a:r>
            <a:r>
              <a:rPr lang="en-US" dirty="0"/>
              <a:t>Java</a:t>
            </a:r>
            <a:endParaRPr lang="ru-RU" dirty="0"/>
          </a:p>
          <a:p>
            <a:pPr lvl="3"/>
            <a:r>
              <a:rPr lang="ru-RU" dirty="0"/>
              <a:t>Реализует </a:t>
            </a:r>
            <a:r>
              <a:rPr lang="en-US" dirty="0"/>
              <a:t>JPA (java persistence API) – </a:t>
            </a:r>
            <a:r>
              <a:rPr lang="ru-RU" dirty="0"/>
              <a:t>стандарт для управления реляционными данными с использованием языка програмирования </a:t>
            </a:r>
            <a:r>
              <a:rPr lang="en-US" dirty="0"/>
              <a:t>Java</a:t>
            </a:r>
          </a:p>
          <a:p>
            <a:pPr lvl="3"/>
            <a:r>
              <a:rPr lang="ru-RU" dirty="0"/>
              <a:t>Интегрирован в </a:t>
            </a:r>
            <a:r>
              <a:rPr lang="en-US" dirty="0"/>
              <a:t>Spring (</a:t>
            </a:r>
            <a:r>
              <a:rPr lang="ru-RU" dirty="0"/>
              <a:t>модуль </a:t>
            </a:r>
            <a:r>
              <a:rPr lang="en-US" dirty="0"/>
              <a:t>Spring Data)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>
                <a:hlinkClick r:id="rId2"/>
              </a:rPr>
              <a:t>https://habr.com/ru/post/320542/</a:t>
            </a:r>
            <a:endParaRPr lang="en-US" dirty="0"/>
          </a:p>
          <a:p>
            <a:pPr lvl="3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0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90066"/>
          </a:xfrm>
        </p:spPr>
        <p:txBody>
          <a:bodyPr>
            <a:normAutofit fontScale="90000"/>
          </a:bodyPr>
          <a:lstStyle/>
          <a:p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Persistence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8686800" cy="5183088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спецификация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 JEE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предоставляет возможность сохранять в удобном виде Java-объекты в базе данных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Entity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(Сущность) — POJO-класс, связанный с БД с помощью аннотации (@Entity) или через XML. </a:t>
            </a:r>
          </a:p>
          <a:p>
            <a:pPr lvl="2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 такому классу предъявляются следующие требования: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  Должен иметь пустой конструктор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или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protected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  Не может быть вложенным, интерфейсом или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enum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  Не может быть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не может содержать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-полей/свойств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Должен содержать хотя бы одно @Id-поле</a:t>
            </a:r>
          </a:p>
          <a:p>
            <a:pPr lvl="2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При этом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entity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может: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 Содержать непустые конструкторы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Наследоваться и быть наследованным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Содержать другие методы и реализовывать интерфейсы</a:t>
            </a:r>
          </a:p>
          <a:p>
            <a:pPr lvl="2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Entities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могут быть связаны друг с другом (один-к-одному, один-ко-многим, многие-к-одному и многие-ко-многим)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94360" lvl="2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============================================================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POJO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Plain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Old Java Object) — «старый добрый Java-объект», простой Java-объект, не унаследованный от какого-то специфического объекта и не реализующий никаких служебных интерфейсов сверх тех, которые нужны для бизнес-модели. (Мартин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Фаулер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6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686800" cy="5530626"/>
          </a:xfrm>
        </p:spPr>
        <p:txBody>
          <a:bodyPr>
            <a:normAutofit/>
          </a:bodyPr>
          <a:lstStyle/>
          <a:p>
            <a:pPr lvl="2"/>
            <a:r>
              <a:rPr lang="ru-RU" dirty="0"/>
              <a:t>Позволяет сократить объёмы низкоуровневого программирования при работе с РБД; может использоваться как в процессе проектирования системы классов и таблиц «с нуля», так и для работы с уже существующей базой.</a:t>
            </a:r>
          </a:p>
          <a:p>
            <a:pPr lvl="2"/>
            <a:r>
              <a:rPr lang="ru-RU" dirty="0"/>
              <a:t>Библиотека не только решает задачу связи классов Java с таблицами БД (и типов данных Java с типами данных SQL), но и также предоставляет средства для автоматической генерации и обновления набора таблиц, построения запросов и обработки полученных данных </a:t>
            </a:r>
          </a:p>
          <a:p>
            <a:pPr lvl="2"/>
            <a:r>
              <a:rPr lang="ru-RU" dirty="0" err="1"/>
              <a:t>Hibernate</a:t>
            </a:r>
            <a:r>
              <a:rPr lang="ru-RU" dirty="0"/>
              <a:t> автоматизирует генерацию SQL-запросов и освобождает разработчика от ручной обработки результирующего набора данных</a:t>
            </a:r>
            <a:r>
              <a:rPr lang="en-US" dirty="0"/>
              <a:t>;</a:t>
            </a:r>
            <a:r>
              <a:rPr lang="ru-RU" dirty="0"/>
              <a:t> облегчает портирование на любые базы данных SQL.</a:t>
            </a:r>
          </a:p>
          <a:p>
            <a:pPr lvl="2"/>
            <a:r>
              <a:rPr lang="ru-RU" dirty="0" err="1"/>
              <a:t>Hibernate</a:t>
            </a:r>
            <a:r>
              <a:rPr lang="ru-RU" dirty="0"/>
              <a:t> обеспечивает прозрачную поддержку сохранности данных (</a:t>
            </a:r>
            <a:r>
              <a:rPr lang="ru-RU" dirty="0" err="1"/>
              <a:t>persistence</a:t>
            </a:r>
            <a:r>
              <a:rPr lang="ru-RU" dirty="0"/>
              <a:t>) для «POJO»; единственное строгое требование для сохраняемого класса — наличие конструктора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50662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</a:t>
            </a:r>
            <a:r>
              <a:rPr lang="ru-RU" dirty="0"/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Отображение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686800" cy="55306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Отображение (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Java-классов с таблицами БД осуществляется с помощью конфигурационных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-файлов или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Java-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аннотаций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При использовании файла XML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может генерировать скелет исходного кода для классов длительного хранения. В этом нет необходимости, если используется аннотация.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поддерживает схемы БД.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Обеспечиваются возможности по организации отношения между классами </a:t>
            </a:r>
            <a:r>
              <a:rPr lang="ru-RU" b="0" i="0" dirty="0">
                <a:effectLst/>
                <a:latin typeface="Arial" panose="020B0604020202020204" pitchFamily="34" charset="0"/>
              </a:rPr>
              <a:t>«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2" tooltip="Один-ко-многим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один-ко-многим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» и «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3" tooltip="Многие-ко-многим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многие-ко-многим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».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дополнение к управлению связями между объектами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также может управлять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4" tooltip="Рефлексивное отноше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рефлексивными отношениями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где объект имеет связь «один-ко-многим» с другими экземплярами своего типа данных.</a:t>
            </a:r>
          </a:p>
          <a:p>
            <a:pPr algn="l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поддерживает отображение пользовательских типов значений. Это делает возможными такие сценарии: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переопределение типа по умолчанию SQL,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выбирает при отображении столбца свойства;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отображение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5" tooltip="Перечисляемый тип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перечисляемого типа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на поле базы данных, будто они являются обычными свойствами;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отображение одного свойства в несколько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266654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7831</TotalTime>
  <Words>2725</Words>
  <Application>Microsoft Office PowerPoint</Application>
  <PresentationFormat>Экран (4:3)</PresentationFormat>
  <Paragraphs>252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Franklin Gothic Book</vt:lpstr>
      <vt:lpstr>Linux Libertine</vt:lpstr>
      <vt:lpstr>Perpetua</vt:lpstr>
      <vt:lpstr>Wingdings</vt:lpstr>
      <vt:lpstr>Wingdings 2</vt:lpstr>
      <vt:lpstr>Equity</vt:lpstr>
      <vt:lpstr>ORM на примере Hibernate</vt:lpstr>
      <vt:lpstr>ORM </vt:lpstr>
      <vt:lpstr>ORM (1)</vt:lpstr>
      <vt:lpstr>ORM (2)</vt:lpstr>
      <vt:lpstr> Реализации ORM</vt:lpstr>
      <vt:lpstr>Hibernate </vt:lpstr>
      <vt:lpstr>Java Persistence API (JPA)</vt:lpstr>
      <vt:lpstr>Hibernate </vt:lpstr>
      <vt:lpstr>Hibernate. Отображение </vt:lpstr>
      <vt:lpstr>Hibernate. Персистентность </vt:lpstr>
      <vt:lpstr>Hibernate. HQL</vt:lpstr>
      <vt:lpstr>Hibernate. Интеграция</vt:lpstr>
      <vt:lpstr>Hibernate. Компоненты</vt:lpstr>
      <vt:lpstr>Архитектура Hibernate </vt:lpstr>
      <vt:lpstr>Конфигурирование </vt:lpstr>
      <vt:lpstr>Источник данных</vt:lpstr>
      <vt:lpstr>Источник данных</vt:lpstr>
      <vt:lpstr>Маппинг объектов на сущности БД</vt:lpstr>
      <vt:lpstr>Маппинг объектов на сущности БД</vt:lpstr>
      <vt:lpstr>Маппинги</vt:lpstr>
      <vt:lpstr>Транзакции</vt:lpstr>
      <vt:lpstr>Java Transaction API</vt:lpstr>
      <vt:lpstr>Кэширование</vt:lpstr>
      <vt:lpstr>Кэширование</vt:lpstr>
      <vt:lpstr>Альтернативные ORM</vt:lpstr>
      <vt:lpstr>Java Persistence Query Language</vt:lpstr>
      <vt:lpstr>JPQL. Примеры</vt:lpstr>
      <vt:lpstr>JPQL. Примеры</vt:lpstr>
      <vt:lpstr>JPQL. 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в Java</dc:title>
  <dc:creator>Eugene</dc:creator>
  <cp:lastModifiedBy>Чернышов Лев Николаевич</cp:lastModifiedBy>
  <cp:revision>209</cp:revision>
  <dcterms:created xsi:type="dcterms:W3CDTF">2010-10-21T18:17:39Z</dcterms:created>
  <dcterms:modified xsi:type="dcterms:W3CDTF">2023-02-18T08:35:39Z</dcterms:modified>
</cp:coreProperties>
</file>