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 id="256" r:id="rId3"/>
    <p:sldId id="258" r:id="rId4"/>
    <p:sldId id="266" r:id="rId5"/>
    <p:sldId id="259" r:id="rId6"/>
    <p:sldId id="260" r:id="rId7"/>
    <p:sldId id="265" r:id="rId8"/>
    <p:sldId id="261" r:id="rId9"/>
    <p:sldId id="262" r:id="rId10"/>
    <p:sldId id="26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41711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399031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AC968-E312-449B-98A8-19F02F001B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922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842281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AC968-E312-449B-98A8-19F02F001B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8857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765472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2255680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76866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6549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EB9D1-4B83-4220-AEEE-4CA7345C5403}"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93849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351523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EEB9D1-4B83-4220-AEEE-4CA7345C5403}" type="datetimeFigureOut">
              <a:rPr lang="en-IN" smtClean="0"/>
              <a:t>08-06-2019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62400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EEB9D1-4B83-4220-AEEE-4CA7345C5403}" type="datetimeFigureOut">
              <a:rPr lang="en-IN" smtClean="0"/>
              <a:t>08-06-2019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24042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EB9D1-4B83-4220-AEEE-4CA7345C5403}" type="datetimeFigureOut">
              <a:rPr lang="en-IN" smtClean="0"/>
              <a:t>08-06-2019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8888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12632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EB9D1-4B83-4220-AEEE-4CA7345C5403}"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AC968-E312-449B-98A8-19F02F001B84}" type="slidenum">
              <a:rPr lang="en-IN" smtClean="0"/>
              <a:t>‹#›</a:t>
            </a:fld>
            <a:endParaRPr lang="en-IN"/>
          </a:p>
        </p:txBody>
      </p:sp>
    </p:spTree>
    <p:extLst>
      <p:ext uri="{BB962C8B-B14F-4D97-AF65-F5344CB8AC3E}">
        <p14:creationId xmlns:p14="http://schemas.microsoft.com/office/powerpoint/2010/main" val="348658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EEB9D1-4B83-4220-AEEE-4CA7345C5403}" type="datetimeFigureOut">
              <a:rPr lang="en-IN" smtClean="0"/>
              <a:t>08-06-2019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AC968-E312-449B-98A8-19F02F001B84}" type="slidenum">
              <a:rPr lang="en-IN" smtClean="0"/>
              <a:t>‹#›</a:t>
            </a:fld>
            <a:endParaRPr lang="en-IN"/>
          </a:p>
        </p:txBody>
      </p:sp>
    </p:spTree>
    <p:extLst>
      <p:ext uri="{BB962C8B-B14F-4D97-AF65-F5344CB8AC3E}">
        <p14:creationId xmlns:p14="http://schemas.microsoft.com/office/powerpoint/2010/main" val="2254418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382" y="136732"/>
            <a:ext cx="5853869" cy="1709159"/>
          </a:xfrm>
        </p:spPr>
        <p:txBody>
          <a:bodyPr>
            <a:normAutofit fontScale="90000"/>
          </a:bodyPr>
          <a:lstStyle/>
          <a:p>
            <a:pPr algn="ctr">
              <a:lnSpc>
                <a:spcPct val="150000"/>
              </a:lnSpc>
            </a:pPr>
            <a:r>
              <a:rPr lang="en-IN" u="sng" dirty="0" smtClean="0">
                <a:latin typeface="Footlight MT Light" panose="0204060206030A020304" pitchFamily="18" charset="0"/>
              </a:rPr>
              <a:t>TEAM</a:t>
            </a:r>
            <a:r>
              <a:rPr lang="en-IN" dirty="0" smtClean="0">
                <a:latin typeface="Footlight MT Light" panose="0204060206030A020304" pitchFamily="18" charset="0"/>
              </a:rPr>
              <a:t> </a:t>
            </a:r>
            <a:r>
              <a:rPr lang="en-IN" u="sng" dirty="0" smtClean="0">
                <a:latin typeface="Footlight MT Light" panose="0204060206030A020304" pitchFamily="18" charset="0"/>
              </a:rPr>
              <a:t>27</a:t>
            </a:r>
            <a:r>
              <a:rPr lang="en-IN" dirty="0" smtClean="0">
                <a:latin typeface="Footlight MT Light" panose="0204060206030A020304" pitchFamily="18" charset="0"/>
              </a:rPr>
              <a:t/>
            </a:r>
            <a:br>
              <a:rPr lang="en-IN" dirty="0" smtClean="0">
                <a:latin typeface="Footlight MT Light" panose="0204060206030A020304" pitchFamily="18" charset="0"/>
              </a:rPr>
            </a:br>
            <a:r>
              <a:rPr lang="en-IN" b="1" u="sng" dirty="0" smtClean="0">
                <a:latin typeface="Footlight MT Light" panose="0204060206030A020304" pitchFamily="18" charset="0"/>
              </a:rPr>
              <a:t>BYTE</a:t>
            </a:r>
            <a:r>
              <a:rPr lang="en-IN" dirty="0">
                <a:latin typeface="Footlight MT Light" panose="0204060206030A020304" pitchFamily="18" charset="0"/>
              </a:rPr>
              <a:t> </a:t>
            </a:r>
            <a:r>
              <a:rPr lang="en-IN" b="1" u="sng" dirty="0" smtClean="0">
                <a:latin typeface="Footlight MT Light" panose="0204060206030A020304" pitchFamily="18" charset="0"/>
              </a:rPr>
              <a:t>KARMA</a:t>
            </a:r>
            <a:endParaRPr lang="en-IN" b="1" u="sng" dirty="0">
              <a:latin typeface="Footlight MT Light" panose="0204060206030A020304" pitchFamily="18" charset="0"/>
            </a:endParaRPr>
          </a:p>
        </p:txBody>
      </p:sp>
      <p:sp>
        <p:nvSpPr>
          <p:cNvPr id="3" name="Content Placeholder 2"/>
          <p:cNvSpPr>
            <a:spLocks noGrp="1"/>
          </p:cNvSpPr>
          <p:nvPr>
            <p:ph idx="1"/>
          </p:nvPr>
        </p:nvSpPr>
        <p:spPr>
          <a:xfrm>
            <a:off x="838200" y="2418460"/>
            <a:ext cx="10515600" cy="4238714"/>
          </a:xfrm>
        </p:spPr>
        <p:txBody>
          <a:bodyPr anchor="ctr"/>
          <a:lstStyle/>
          <a:p>
            <a:pPr marL="0" indent="0">
              <a:buNone/>
            </a:pPr>
            <a:r>
              <a:rPr lang="en-IN" dirty="0" smtClean="0"/>
              <a:t>THEME NAME      :   KARMA SMART METER</a:t>
            </a:r>
          </a:p>
          <a:p>
            <a:pPr marL="0" indent="0">
              <a:lnSpc>
                <a:spcPct val="150000"/>
              </a:lnSpc>
              <a:buNone/>
            </a:pPr>
            <a:r>
              <a:rPr lang="en-IN" dirty="0" smtClean="0"/>
              <a:t>MEMBERS             :   MONIKA RAI (Team Captain)</a:t>
            </a:r>
            <a:br>
              <a:rPr lang="en-IN" dirty="0" smtClean="0"/>
            </a:br>
            <a:r>
              <a:rPr lang="en-IN" dirty="0" smtClean="0"/>
              <a:t>                                    NEKVINDER SINGH</a:t>
            </a:r>
          </a:p>
          <a:p>
            <a:pPr marL="0" indent="0">
              <a:buNone/>
            </a:pPr>
            <a:r>
              <a:rPr lang="en-IN" dirty="0"/>
              <a:t> </a:t>
            </a:r>
            <a:r>
              <a:rPr lang="en-IN" dirty="0" smtClean="0"/>
              <a:t>                                   MOHIT NAGAR</a:t>
            </a:r>
          </a:p>
          <a:p>
            <a:pPr marL="0" indent="0">
              <a:buNone/>
            </a:pPr>
            <a:r>
              <a:rPr lang="en-IN" dirty="0"/>
              <a:t> </a:t>
            </a:r>
            <a:r>
              <a:rPr lang="en-IN" dirty="0" smtClean="0"/>
              <a:t>                     </a:t>
            </a:r>
          </a:p>
        </p:txBody>
      </p:sp>
    </p:spTree>
    <p:extLst>
      <p:ext uri="{BB962C8B-B14F-4D97-AF65-F5344CB8AC3E}">
        <p14:creationId xmlns:p14="http://schemas.microsoft.com/office/powerpoint/2010/main" val="7066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33800" cy="806450"/>
          </a:xfrm>
        </p:spPr>
        <p:txBody>
          <a:bodyPr>
            <a:normAutofit/>
          </a:bodyPr>
          <a:lstStyle/>
          <a:p>
            <a:pPr marL="457200" indent="-457200">
              <a:buFont typeface="Wingdings" panose="05000000000000000000" pitchFamily="2" charset="2"/>
              <a:buChar char="v"/>
            </a:pPr>
            <a:r>
              <a:rPr lang="en-IN" sz="2800" b="1" dirty="0" smtClean="0"/>
              <a:t>NOTIFIER</a:t>
            </a:r>
            <a:endParaRPr lang="en-IN" sz="2800" b="1" dirty="0"/>
          </a:p>
        </p:txBody>
      </p:sp>
      <p:sp>
        <p:nvSpPr>
          <p:cNvPr id="3" name="Content Placeholder 2"/>
          <p:cNvSpPr>
            <a:spLocks noGrp="1"/>
          </p:cNvSpPr>
          <p:nvPr>
            <p:ph idx="1"/>
          </p:nvPr>
        </p:nvSpPr>
        <p:spPr>
          <a:xfrm>
            <a:off x="504825" y="1257300"/>
            <a:ext cx="10515600" cy="4433888"/>
          </a:xfrm>
        </p:spPr>
        <p:txBody>
          <a:bodyPr>
            <a:normAutofit/>
          </a:bodyPr>
          <a:lstStyle/>
          <a:p>
            <a:r>
              <a:rPr lang="en-IN" dirty="0" smtClean="0"/>
              <a:t>All notifications generated at the client side are generated from server of providers in order to manipulate the users to use respective schemes. And these manipulations are done in a way so that user feel like he is making his benefit out of that scheme but at the end both providers as well as clients are at the profit side.</a:t>
            </a:r>
          </a:p>
          <a:p>
            <a:r>
              <a:rPr lang="en-IN" dirty="0" smtClean="0"/>
              <a:t>The maximum limit ,this limit will be set by user itself which will be the maximum amount of electricity one would probably consume per month. Once this limit is crossed the user will automatically get notified that he has reached his max limit whether he likes to continue or not if yes then they have to pay extra charges for that usage which will be directly included in the bill.</a:t>
            </a:r>
          </a:p>
          <a:p>
            <a:r>
              <a:rPr lang="en-IN" dirty="0"/>
              <a:t>Time of use Tariff : This could be defined as if the demand of the electricity is at its “off peak” usage phase then providers will provide the user to access the electricity at low tariff in limited duration of time in such a manner so that the provider will not face any loss in future.</a:t>
            </a:r>
          </a:p>
          <a:p>
            <a:endParaRPr lang="en-IN" dirty="0" smtClean="0"/>
          </a:p>
        </p:txBody>
      </p:sp>
    </p:spTree>
    <p:extLst>
      <p:ext uri="{BB962C8B-B14F-4D97-AF65-F5344CB8AC3E}">
        <p14:creationId xmlns:p14="http://schemas.microsoft.com/office/powerpoint/2010/main" val="139523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05475" cy="949325"/>
          </a:xfrm>
        </p:spPr>
        <p:txBody>
          <a:bodyPr>
            <a:normAutofit fontScale="90000"/>
          </a:bodyPr>
          <a:lstStyle/>
          <a:p>
            <a:r>
              <a:rPr lang="en-IN" sz="3200" b="1" dirty="0" smtClean="0"/>
              <a:t>GOVERNMENT/PROVIDER SIDE:-</a:t>
            </a:r>
            <a:endParaRPr lang="en-IN" sz="3200" b="1" dirty="0"/>
          </a:p>
        </p:txBody>
      </p:sp>
      <p:sp>
        <p:nvSpPr>
          <p:cNvPr id="3" name="Content Placeholder 2"/>
          <p:cNvSpPr>
            <a:spLocks noGrp="1"/>
          </p:cNvSpPr>
          <p:nvPr>
            <p:ph idx="1"/>
          </p:nvPr>
        </p:nvSpPr>
        <p:spPr>
          <a:xfrm>
            <a:off x="838200" y="1409700"/>
            <a:ext cx="10515600" cy="4767263"/>
          </a:xfrm>
        </p:spPr>
        <p:txBody>
          <a:bodyPr/>
          <a:lstStyle/>
          <a:p>
            <a:pPr>
              <a:buFont typeface="Wingdings" panose="05000000000000000000" pitchFamily="2" charset="2"/>
              <a:buChar char="v"/>
            </a:pPr>
            <a:r>
              <a:rPr lang="en-IN" dirty="0" smtClean="0"/>
              <a:t> DEMAND – RESPONSE :-</a:t>
            </a:r>
          </a:p>
          <a:p>
            <a:pPr marL="914400" lvl="2" indent="0">
              <a:lnSpc>
                <a:spcPct val="100000"/>
              </a:lnSpc>
              <a:buNone/>
            </a:pPr>
            <a:r>
              <a:rPr lang="en-IN" sz="2800" dirty="0" smtClean="0"/>
              <a:t>The demand and response should be proportional to each other. As the demand rises the response must be increased to fulfil the needs of clients. The imbalance in their ratios led to sudden power cuts.</a:t>
            </a:r>
          </a:p>
          <a:p>
            <a:pPr marL="914400" lvl="2" indent="0">
              <a:lnSpc>
                <a:spcPct val="100000"/>
              </a:lnSpc>
              <a:buNone/>
            </a:pPr>
            <a:endParaRPr lang="en-IN" sz="2800" dirty="0" smtClean="0"/>
          </a:p>
          <a:p>
            <a:pPr>
              <a:buFont typeface="Wingdings" panose="05000000000000000000" pitchFamily="2" charset="2"/>
              <a:buChar char="v"/>
            </a:pPr>
            <a:r>
              <a:rPr lang="en-IN" dirty="0" smtClean="0"/>
              <a:t>REDUCE SUDDEN POWER CUTS :-</a:t>
            </a:r>
            <a:endParaRPr lang="en-IN" dirty="0"/>
          </a:p>
          <a:p>
            <a:pPr marL="914400" lvl="2" indent="0">
              <a:lnSpc>
                <a:spcPct val="100000"/>
              </a:lnSpc>
              <a:buNone/>
            </a:pPr>
            <a:r>
              <a:rPr lang="en-IN" sz="2800" dirty="0" smtClean="0"/>
              <a:t>If the demand and response ratio is maintaining its balanced form then their will be reduction in sudden power cuts.</a:t>
            </a:r>
          </a:p>
          <a:p>
            <a:pPr marL="0" indent="0">
              <a:buNone/>
            </a:pPr>
            <a:endParaRPr lang="en-IN" dirty="0" smtClean="0"/>
          </a:p>
        </p:txBody>
      </p:sp>
    </p:spTree>
    <p:extLst>
      <p:ext uri="{BB962C8B-B14F-4D97-AF65-F5344CB8AC3E}">
        <p14:creationId xmlns:p14="http://schemas.microsoft.com/office/powerpoint/2010/main" val="169390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415924"/>
            <a:ext cx="10515600" cy="5356225"/>
          </a:xfrm>
        </p:spPr>
        <p:txBody>
          <a:bodyPr/>
          <a:lstStyle/>
          <a:p>
            <a:pPr>
              <a:buFont typeface="Wingdings" panose="05000000000000000000" pitchFamily="2" charset="2"/>
              <a:buChar char="v"/>
            </a:pPr>
            <a:r>
              <a:rPr lang="en-IN" dirty="0" smtClean="0"/>
              <a:t>REDUCE MAN POWER :-</a:t>
            </a:r>
          </a:p>
          <a:p>
            <a:pPr marL="914400" lvl="2" indent="0">
              <a:buNone/>
            </a:pPr>
            <a:r>
              <a:rPr lang="en-IN" sz="2800" dirty="0" smtClean="0"/>
              <a:t>As we start using more smart meter the less we will require man power as the main purpose of smart meter ,the generation of bill which can be fulfilled without any man power.</a:t>
            </a:r>
          </a:p>
          <a:p>
            <a:pPr marL="914400" lvl="2" indent="0">
              <a:buNone/>
            </a:pPr>
            <a:r>
              <a:rPr lang="en-IN" sz="2800" dirty="0" smtClean="0"/>
              <a:t>By reducing the man power, the financial resources consuming factors will also get reduced that can be further utilized in other aspects.</a:t>
            </a:r>
          </a:p>
          <a:p>
            <a:pPr>
              <a:buFont typeface="Wingdings" panose="05000000000000000000" pitchFamily="2" charset="2"/>
              <a:buChar char="v"/>
            </a:pPr>
            <a:r>
              <a:rPr lang="en-IN" dirty="0" smtClean="0"/>
              <a:t>TIME OF USE TARIFF :-</a:t>
            </a:r>
          </a:p>
          <a:p>
            <a:pPr marL="914400" lvl="2" indent="0">
              <a:buNone/>
            </a:pPr>
            <a:r>
              <a:rPr lang="en-IN" sz="2800" dirty="0" smtClean="0"/>
              <a:t>They are providing electricity 24hrs/day but by changing tariff at peak load can gain more benefits.</a:t>
            </a:r>
            <a:endParaRPr lang="en-IN" sz="2800" dirty="0"/>
          </a:p>
        </p:txBody>
      </p:sp>
    </p:spTree>
    <p:extLst>
      <p:ext uri="{BB962C8B-B14F-4D97-AF65-F5344CB8AC3E}">
        <p14:creationId xmlns:p14="http://schemas.microsoft.com/office/powerpoint/2010/main" val="188473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440" y="0"/>
            <a:ext cx="6528987" cy="749166"/>
          </a:xfrm>
        </p:spPr>
        <p:txBody>
          <a:bodyPr>
            <a:normAutofit fontScale="90000"/>
          </a:bodyPr>
          <a:lstStyle/>
          <a:p>
            <a:r>
              <a:rPr lang="en-IN" sz="5300" dirty="0" smtClean="0">
                <a:latin typeface="Footlight MT Light" panose="0204060206030A020304" pitchFamily="18" charset="0"/>
              </a:rPr>
              <a:t>KARMA</a:t>
            </a:r>
            <a:r>
              <a:rPr lang="en-IN" sz="4800" dirty="0" smtClean="0">
                <a:latin typeface="Footlight MT Light" panose="0204060206030A020304" pitchFamily="18" charset="0"/>
              </a:rPr>
              <a:t> </a:t>
            </a:r>
            <a:r>
              <a:rPr lang="en-IN" sz="5300" dirty="0" smtClean="0">
                <a:latin typeface="Footlight MT Light" panose="0204060206030A020304" pitchFamily="18" charset="0"/>
              </a:rPr>
              <a:t>SMART</a:t>
            </a:r>
            <a:r>
              <a:rPr lang="en-IN" dirty="0" smtClean="0">
                <a:latin typeface="Footlight MT Light" panose="0204060206030A020304" pitchFamily="18" charset="0"/>
              </a:rPr>
              <a:t> METER</a:t>
            </a:r>
            <a:endParaRPr lang="en-IN" dirty="0">
              <a:latin typeface="Footlight MT Light" panose="0204060206030A020304" pitchFamily="18" charset="0"/>
            </a:endParaRPr>
          </a:p>
        </p:txBody>
      </p:sp>
      <p:sp>
        <p:nvSpPr>
          <p:cNvPr id="3" name="Subtitle 2"/>
          <p:cNvSpPr>
            <a:spLocks noGrp="1"/>
          </p:cNvSpPr>
          <p:nvPr>
            <p:ph type="subTitle" idx="1"/>
          </p:nvPr>
        </p:nvSpPr>
        <p:spPr>
          <a:xfrm>
            <a:off x="931492" y="811850"/>
            <a:ext cx="11058257" cy="5922236"/>
          </a:xfrm>
        </p:spPr>
        <p:txBody>
          <a:bodyPr>
            <a:normAutofit fontScale="92500" lnSpcReduction="20000"/>
          </a:bodyPr>
          <a:lstStyle/>
          <a:p>
            <a:pPr algn="l"/>
            <a:r>
              <a:rPr lang="en-IN" sz="3200" dirty="0" smtClean="0"/>
              <a:t>CLIENT SIDE:-</a:t>
            </a:r>
          </a:p>
          <a:p>
            <a:pPr marL="342900" indent="-342900" algn="l">
              <a:buFont typeface="Arial" panose="020B0604020202020204" pitchFamily="34" charset="0"/>
              <a:buChar char="•"/>
            </a:pPr>
            <a:r>
              <a:rPr lang="en-IN" dirty="0" smtClean="0"/>
              <a:t>INTERFACES(Show User Profile) </a:t>
            </a:r>
          </a:p>
          <a:p>
            <a:pPr marL="342900" lvl="1" indent="-342900" algn="l">
              <a:spcBef>
                <a:spcPts val="1000"/>
              </a:spcBef>
              <a:buFont typeface="Wingdings" panose="05000000000000000000" pitchFamily="2" charset="2"/>
              <a:buChar char="v"/>
            </a:pPr>
            <a:r>
              <a:rPr lang="en-IN" sz="2800" dirty="0" smtClean="0"/>
              <a:t>LOGIN </a:t>
            </a:r>
          </a:p>
          <a:p>
            <a:pPr algn="l"/>
            <a:r>
              <a:rPr lang="en-IN" dirty="0" smtClean="0"/>
              <a:t>                                                                                                            </a:t>
            </a:r>
          </a:p>
          <a:p>
            <a:pPr marL="800100" lvl="1" indent="-342900" algn="l">
              <a:buFont typeface="Wingdings" panose="05000000000000000000" pitchFamily="2" charset="2"/>
              <a:buChar char="v"/>
            </a:pPr>
            <a:endParaRPr lang="en-IN" dirty="0" smtClean="0"/>
          </a:p>
          <a:p>
            <a:pPr lvl="1"/>
            <a:r>
              <a:rPr lang="en-IN" dirty="0" smtClean="0"/>
              <a:t>                                               </a:t>
            </a:r>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marL="800100" lvl="1" indent="-342900" algn="l">
              <a:buFont typeface="Wingdings" panose="05000000000000000000" pitchFamily="2" charset="2"/>
              <a:buChar char="Ø"/>
            </a:pPr>
            <a:r>
              <a:rPr lang="en-IN" sz="2400" dirty="0" smtClean="0"/>
              <a:t>Login using Meter Number </a:t>
            </a:r>
          </a:p>
          <a:p>
            <a:pPr marL="800100" lvl="1" indent="-342900" algn="l">
              <a:buFont typeface="Wingdings" panose="05000000000000000000" pitchFamily="2" charset="2"/>
              <a:buChar char="Ø"/>
            </a:pPr>
            <a:r>
              <a:rPr lang="en-IN" sz="2400" dirty="0" smtClean="0"/>
              <a:t>DATA access from webserver or cached copy from server</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0075" y="1952625"/>
            <a:ext cx="2505075" cy="3905250"/>
          </a:xfrm>
          <a:prstGeom prst="rect">
            <a:avLst/>
          </a:prstGeom>
        </p:spPr>
      </p:pic>
    </p:spTree>
    <p:extLst>
      <p:ext uri="{BB962C8B-B14F-4D97-AF65-F5344CB8AC3E}">
        <p14:creationId xmlns:p14="http://schemas.microsoft.com/office/powerpoint/2010/main" val="3638930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0"/>
            <a:ext cx="11177365" cy="6858000"/>
          </a:xfrm>
        </p:spPr>
        <p:txBody>
          <a:bodyPr>
            <a:normAutofit/>
          </a:bodyPr>
          <a:lstStyle/>
          <a:p>
            <a:pPr>
              <a:buFont typeface="Wingdings" panose="05000000000000000000" pitchFamily="2" charset="2"/>
              <a:buChar char="v"/>
            </a:pPr>
            <a:r>
              <a:rPr lang="en-IN" dirty="0" smtClean="0"/>
              <a:t>PROFILING : This phase comprise of client sided details such that-</a:t>
            </a:r>
          </a:p>
          <a:p>
            <a:pPr lvl="2">
              <a:buFont typeface="Wingdings" panose="05000000000000000000" pitchFamily="2" charset="2"/>
              <a:buChar char="Ø"/>
            </a:pPr>
            <a:r>
              <a:rPr lang="en-IN" dirty="0" smtClean="0"/>
              <a:t> USER PROFILE</a:t>
            </a:r>
          </a:p>
          <a:p>
            <a:pPr lvl="2">
              <a:buFont typeface="Wingdings" panose="05000000000000000000" pitchFamily="2" charset="2"/>
              <a:buChar char="Ø"/>
            </a:pPr>
            <a:r>
              <a:rPr lang="en-IN" dirty="0" smtClean="0"/>
              <a:t> USAGE</a:t>
            </a:r>
          </a:p>
          <a:p>
            <a:pPr lvl="2">
              <a:buFont typeface="Wingdings" panose="05000000000000000000" pitchFamily="2" charset="2"/>
              <a:buChar char="Ø"/>
            </a:pPr>
            <a:r>
              <a:rPr lang="en-IN" dirty="0" smtClean="0"/>
              <a:t> BILL</a:t>
            </a:r>
          </a:p>
          <a:p>
            <a:pPr lvl="2">
              <a:buFont typeface="Wingdings" panose="05000000000000000000" pitchFamily="2" charset="2"/>
              <a:buChar char="Ø"/>
            </a:pPr>
            <a:r>
              <a:rPr lang="en-IN" dirty="0" smtClean="0"/>
              <a:t> PAYMENT PORTALS</a:t>
            </a:r>
            <a:endParaRPr lang="en-IN" dirty="0"/>
          </a:p>
          <a:p>
            <a:pPr marL="514350" indent="-514350" algn="ctr">
              <a:buFont typeface="+mj-lt"/>
              <a:buAutoNum type="arabicPeriod"/>
            </a:pPr>
            <a:r>
              <a:rPr lang="en-IN" dirty="0" smtClean="0"/>
              <a:t>User Profile : It contains personal information about user such as      Name , Father’s Name ,</a:t>
            </a:r>
            <a:r>
              <a:rPr lang="en-IN" dirty="0"/>
              <a:t> </a:t>
            </a:r>
            <a:r>
              <a:rPr lang="en-IN" dirty="0" smtClean="0"/>
              <a:t>Phone number, Consumer number , State, City, etc.</a:t>
            </a:r>
          </a:p>
          <a:p>
            <a:pPr marL="0" indent="0">
              <a:buNone/>
            </a:pP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187" y="3038475"/>
            <a:ext cx="2919413" cy="3819525"/>
          </a:xfrm>
          <a:prstGeom prst="rect">
            <a:avLst/>
          </a:prstGeom>
        </p:spPr>
      </p:pic>
    </p:spTree>
    <p:extLst>
      <p:ext uri="{BB962C8B-B14F-4D97-AF65-F5344CB8AC3E}">
        <p14:creationId xmlns:p14="http://schemas.microsoft.com/office/powerpoint/2010/main" val="1789805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225"/>
            <a:ext cx="10515600" cy="5900738"/>
          </a:xfrm>
        </p:spPr>
        <p:txBody>
          <a:bodyPr/>
          <a:lstStyle/>
          <a:p>
            <a:pPr marL="514350" indent="-514350" algn="ctr">
              <a:buAutoNum type="arabicPeriod" startAt="2"/>
            </a:pPr>
            <a:r>
              <a:rPr lang="en-IN" dirty="0" smtClean="0"/>
              <a:t>Usage : </a:t>
            </a:r>
            <a:r>
              <a:rPr lang="en-US" dirty="0" smtClean="0"/>
              <a:t>People use electricity for lighting, heating, cooling, and refrigeration and for operating appliances, computers, electronics, machinery, and public transportation systems.</a:t>
            </a:r>
          </a:p>
          <a:p>
            <a:pPr marL="0" indent="0" algn="ctr">
              <a:buNone/>
            </a:pPr>
            <a:r>
              <a:rPr lang="en-US" dirty="0" smtClean="0"/>
              <a:t>                          This whole monthly and yearly usage of electricity is shown by a graph</a:t>
            </a:r>
            <a:endParaRPr lang="en-IN" dirty="0" smtClean="0"/>
          </a:p>
          <a:p>
            <a:pPr marL="514350" indent="-514350">
              <a:buFont typeface="+mj-lt"/>
              <a:buAutoNum type="arabicPeriod"/>
            </a:pPr>
            <a:endParaRPr lang="en-IN" dirty="0" smtClean="0"/>
          </a:p>
          <a:p>
            <a:endParaRPr lang="en-IN" dirty="0"/>
          </a:p>
        </p:txBody>
      </p:sp>
      <p:pic>
        <p:nvPicPr>
          <p:cNvPr id="4" name="Picture 3"/>
          <p:cNvPicPr>
            <a:picLocks noChangeAspect="1"/>
          </p:cNvPicPr>
          <p:nvPr/>
        </p:nvPicPr>
        <p:blipFill>
          <a:blip r:embed="rId2"/>
          <a:stretch>
            <a:fillRect/>
          </a:stretch>
        </p:blipFill>
        <p:spPr>
          <a:xfrm>
            <a:off x="2084484" y="2549126"/>
            <a:ext cx="8023031" cy="3340898"/>
          </a:xfrm>
          <a:prstGeom prst="rect">
            <a:avLst/>
          </a:prstGeom>
        </p:spPr>
      </p:pic>
    </p:spTree>
    <p:extLst>
      <p:ext uri="{BB962C8B-B14F-4D97-AF65-F5344CB8AC3E}">
        <p14:creationId xmlns:p14="http://schemas.microsoft.com/office/powerpoint/2010/main" val="209079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2842" y="459425"/>
            <a:ext cx="11058257" cy="5922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smtClean="0"/>
          </a:p>
        </p:txBody>
      </p:sp>
      <p:sp>
        <p:nvSpPr>
          <p:cNvPr id="8" name="Content Placeholder 7"/>
          <p:cNvSpPr>
            <a:spLocks noGrp="1"/>
          </p:cNvSpPr>
          <p:nvPr>
            <p:ph idx="1"/>
          </p:nvPr>
        </p:nvSpPr>
        <p:spPr>
          <a:xfrm>
            <a:off x="838200" y="459425"/>
            <a:ext cx="10515600" cy="4131625"/>
          </a:xfrm>
        </p:spPr>
        <p:txBody>
          <a:bodyPr/>
          <a:lstStyle/>
          <a:p>
            <a:r>
              <a:rPr lang="en-IN" dirty="0" smtClean="0"/>
              <a:t>This above graph represents the average monthly and yearly consumption of electricity.</a:t>
            </a:r>
            <a:br>
              <a:rPr lang="en-IN" dirty="0" smtClean="0"/>
            </a:br>
            <a:r>
              <a:rPr lang="en-IN" dirty="0" smtClean="0"/>
              <a:t>The various year are shown using different colours.</a:t>
            </a:r>
            <a:br>
              <a:rPr lang="en-IN" dirty="0" smtClean="0"/>
            </a:br>
            <a:r>
              <a:rPr lang="en-IN" dirty="0" smtClean="0"/>
              <a:t>At some places the consumption of electricity is  very high compared to others there is no specific pattern in the increment and decrement of electricity usage.</a:t>
            </a:r>
            <a:r>
              <a:rPr lang="en-IN" dirty="0" smtClean="0"/>
              <a:t>                         </a:t>
            </a:r>
            <a:endParaRPr lang="en-IN" dirty="0"/>
          </a:p>
        </p:txBody>
      </p:sp>
    </p:spTree>
    <p:extLst>
      <p:ext uri="{BB962C8B-B14F-4D97-AF65-F5344CB8AC3E}">
        <p14:creationId xmlns:p14="http://schemas.microsoft.com/office/powerpoint/2010/main" val="393660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275"/>
            <a:ext cx="10515600" cy="5638800"/>
          </a:xfrm>
        </p:spPr>
        <p:txBody>
          <a:bodyPr>
            <a:normAutofit fontScale="77500" lnSpcReduction="20000"/>
          </a:bodyPr>
          <a:lstStyle/>
          <a:p>
            <a:pPr marL="914400" lvl="1" indent="-457200">
              <a:lnSpc>
                <a:spcPct val="120000"/>
              </a:lnSpc>
              <a:buAutoNum type="arabicPeriod" startAt="3"/>
            </a:pPr>
            <a:r>
              <a:rPr lang="en-IN" sz="2900" dirty="0" smtClean="0"/>
              <a:t>Bill : An itemized statement of money owed for electricity used. To be paid on a assigned date termed as “Due Date”. If you don’t pay your bill till due date additional charges may apply. But this theme provide us a facility of giving warnings to the user 2-3 days before due date. </a:t>
            </a:r>
          </a:p>
          <a:p>
            <a:pPr marL="914400" lvl="1" indent="-457200" algn="ctr">
              <a:lnSpc>
                <a:spcPct val="120000"/>
              </a:lnSpc>
              <a:buAutoNum type="arabicPeriod" startAt="3"/>
            </a:pPr>
            <a:endParaRPr lang="en-IN" sz="9600" dirty="0" smtClean="0"/>
          </a:p>
          <a:p>
            <a:pPr marL="1828800" lvl="4" indent="0">
              <a:lnSpc>
                <a:spcPct val="100000"/>
              </a:lnSpc>
              <a:buNone/>
            </a:pPr>
            <a:r>
              <a:rPr lang="en-IN" sz="8000" dirty="0" smtClean="0"/>
              <a:t>      </a:t>
            </a:r>
          </a:p>
          <a:p>
            <a:pPr marL="457200" lvl="1" indent="0" algn="ctr">
              <a:buNone/>
            </a:pPr>
            <a:endParaRPr lang="en-IN" sz="6000" dirty="0" smtClean="0"/>
          </a:p>
          <a:p>
            <a:pPr marL="457200" lvl="1" indent="0">
              <a:buNone/>
            </a:pPr>
            <a:r>
              <a:rPr lang="en-IN" sz="6000" dirty="0"/>
              <a:t> </a:t>
            </a:r>
            <a:r>
              <a:rPr lang="en-IN" sz="6000" dirty="0" smtClean="0"/>
              <a:t>               </a:t>
            </a:r>
            <a:endParaRPr lang="en-IN"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2950" y="2152651"/>
            <a:ext cx="2733676" cy="4400550"/>
          </a:xfrm>
          <a:prstGeom prst="rect">
            <a:avLst/>
          </a:prstGeom>
        </p:spPr>
      </p:pic>
    </p:spTree>
    <p:extLst>
      <p:ext uri="{BB962C8B-B14F-4D97-AF65-F5344CB8AC3E}">
        <p14:creationId xmlns:p14="http://schemas.microsoft.com/office/powerpoint/2010/main" val="233754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2450"/>
            <a:ext cx="10515600" cy="5624513"/>
          </a:xfrm>
        </p:spPr>
        <p:txBody>
          <a:bodyPr>
            <a:normAutofit/>
          </a:bodyPr>
          <a:lstStyle/>
          <a:p>
            <a:pPr marL="971550" lvl="1" indent="-514350">
              <a:lnSpc>
                <a:spcPct val="120000"/>
              </a:lnSpc>
              <a:buAutoNum type="arabicPeriod" startAt="4"/>
            </a:pPr>
            <a:r>
              <a:rPr lang="en-IN" sz="2600" dirty="0" smtClean="0"/>
              <a:t>Payment Portals : This facilitates the user with different payment methods such as-</a:t>
            </a:r>
          </a:p>
          <a:p>
            <a:pPr marL="457200" lvl="1" indent="0">
              <a:lnSpc>
                <a:spcPct val="120000"/>
              </a:lnSpc>
              <a:buNone/>
            </a:pPr>
            <a:endParaRPr lang="en-IN" sz="2600" dirty="0" smtClean="0"/>
          </a:p>
          <a:p>
            <a:pPr lvl="4">
              <a:lnSpc>
                <a:spcPct val="100000"/>
              </a:lnSpc>
            </a:pPr>
            <a:r>
              <a:rPr lang="en-IN" sz="2600" dirty="0" err="1" smtClean="0"/>
              <a:t>Paytm</a:t>
            </a:r>
            <a:endParaRPr lang="en-IN" sz="2600" dirty="0" smtClean="0"/>
          </a:p>
          <a:p>
            <a:pPr lvl="4">
              <a:lnSpc>
                <a:spcPct val="100000"/>
              </a:lnSpc>
            </a:pPr>
            <a:r>
              <a:rPr lang="en-IN" sz="2600" dirty="0" err="1" smtClean="0"/>
              <a:t>PhonePe</a:t>
            </a:r>
            <a:endParaRPr lang="en-IN" sz="2600" dirty="0" smtClean="0"/>
          </a:p>
          <a:p>
            <a:pPr lvl="4">
              <a:lnSpc>
                <a:spcPct val="100000"/>
              </a:lnSpc>
            </a:pPr>
            <a:r>
              <a:rPr lang="en-IN" sz="2600" dirty="0" smtClean="0"/>
              <a:t>BHIM UPI</a:t>
            </a:r>
          </a:p>
          <a:p>
            <a:pPr lvl="4">
              <a:lnSpc>
                <a:spcPct val="100000"/>
              </a:lnSpc>
            </a:pPr>
            <a:r>
              <a:rPr lang="en-IN" sz="2600" dirty="0" smtClean="0"/>
              <a:t>Google Pay</a:t>
            </a:r>
          </a:p>
          <a:p>
            <a:pPr lvl="4">
              <a:lnSpc>
                <a:spcPct val="100000"/>
              </a:lnSpc>
            </a:pPr>
            <a:r>
              <a:rPr lang="en-IN" sz="2600" dirty="0" smtClean="0"/>
              <a:t>Debit card  </a:t>
            </a:r>
          </a:p>
          <a:p>
            <a:pPr lvl="4">
              <a:lnSpc>
                <a:spcPct val="100000"/>
              </a:lnSpc>
            </a:pPr>
            <a:r>
              <a:rPr lang="en-IN" sz="2600" dirty="0" smtClean="0"/>
              <a:t>Credit card</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2300" y="1447799"/>
            <a:ext cx="2986087" cy="5305426"/>
          </a:xfrm>
          <a:prstGeom prst="rect">
            <a:avLst/>
          </a:prstGeom>
        </p:spPr>
      </p:pic>
    </p:spTree>
    <p:extLst>
      <p:ext uri="{BB962C8B-B14F-4D97-AF65-F5344CB8AC3E}">
        <p14:creationId xmlns:p14="http://schemas.microsoft.com/office/powerpoint/2010/main" val="2228754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3333750" cy="644525"/>
          </a:xfrm>
        </p:spPr>
        <p:txBody>
          <a:bodyPr/>
          <a:lstStyle/>
          <a:p>
            <a:pPr marL="571500" indent="-571500">
              <a:buFont typeface="Wingdings" panose="05000000000000000000" pitchFamily="2" charset="2"/>
              <a:buChar char="v"/>
            </a:pPr>
            <a:r>
              <a:rPr lang="en-IN" sz="3200" b="1" dirty="0" smtClean="0"/>
              <a:t>REPORT</a:t>
            </a:r>
            <a:endParaRPr lang="en-IN" sz="3200" b="1" dirty="0"/>
          </a:p>
        </p:txBody>
      </p:sp>
      <p:sp>
        <p:nvSpPr>
          <p:cNvPr id="3" name="Content Placeholder 2"/>
          <p:cNvSpPr>
            <a:spLocks noGrp="1"/>
          </p:cNvSpPr>
          <p:nvPr>
            <p:ph idx="1"/>
          </p:nvPr>
        </p:nvSpPr>
        <p:spPr>
          <a:xfrm>
            <a:off x="838201" y="1209675"/>
            <a:ext cx="10515600" cy="5381625"/>
          </a:xfrm>
        </p:spPr>
        <p:txBody>
          <a:bodyPr>
            <a:normAutofit lnSpcReduction="10000"/>
          </a:bodyPr>
          <a:lstStyle/>
          <a:p>
            <a:pPr marL="0" indent="0">
              <a:buNone/>
            </a:pPr>
            <a:r>
              <a:rPr lang="en-IN" dirty="0" smtClean="0"/>
              <a:t>The following points are discussed here-</a:t>
            </a:r>
          </a:p>
          <a:p>
            <a:pPr lvl="1">
              <a:lnSpc>
                <a:spcPct val="110000"/>
              </a:lnSpc>
            </a:pPr>
            <a:r>
              <a:rPr lang="en-IN" sz="2600" dirty="0" smtClean="0"/>
              <a:t>Seasonal Comparison : </a:t>
            </a:r>
            <a:r>
              <a:rPr lang="en-US" sz="2600" dirty="0"/>
              <a:t>The average electricity usage of winter marks the highest among the four seasons with 1,547 kWh which is followed by summer (1,360 kWh), spring (1,207 kWh) and autumn (1,054 kWh</a:t>
            </a:r>
            <a:r>
              <a:rPr lang="en-US" sz="2600" dirty="0" smtClean="0"/>
              <a:t>). </a:t>
            </a:r>
            <a:r>
              <a:rPr lang="en-US" sz="2600" dirty="0"/>
              <a:t>According to the result of the above simple comparison, the </a:t>
            </a:r>
            <a:r>
              <a:rPr lang="en-US" sz="2600" dirty="0" smtClean="0"/>
              <a:t>electricity</a:t>
            </a:r>
            <a:r>
              <a:rPr lang="en-US" sz="2600" dirty="0"/>
              <a:t> consumed for thermal comfort can be easily </a:t>
            </a:r>
            <a:r>
              <a:rPr lang="en-US" sz="2600" dirty="0" smtClean="0"/>
              <a:t>estimated.</a:t>
            </a:r>
          </a:p>
          <a:p>
            <a:pPr marL="457200" lvl="1" indent="0">
              <a:buNone/>
            </a:pPr>
            <a:endParaRPr lang="en-US" sz="2600" dirty="0" smtClean="0"/>
          </a:p>
          <a:p>
            <a:pPr lvl="1"/>
            <a:r>
              <a:rPr lang="en-US" sz="2600" dirty="0" smtClean="0"/>
              <a:t>Day versus Night Comparison : It shows the comparison in the electricity usage of day and night.</a:t>
            </a:r>
          </a:p>
          <a:p>
            <a:pPr marL="457200" lvl="1" indent="0">
              <a:buNone/>
            </a:pPr>
            <a:r>
              <a:rPr lang="en-US" sz="2600" dirty="0"/>
              <a:t> </a:t>
            </a:r>
            <a:r>
              <a:rPr lang="en-US" sz="2600" dirty="0" smtClean="0"/>
              <a:t>    Some acronyms like “peak” and “off-peak” are widely used when it comes to electricity.</a:t>
            </a:r>
          </a:p>
        </p:txBody>
      </p:sp>
    </p:spTree>
    <p:extLst>
      <p:ext uri="{BB962C8B-B14F-4D97-AF65-F5344CB8AC3E}">
        <p14:creationId xmlns:p14="http://schemas.microsoft.com/office/powerpoint/2010/main" val="3888456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257175"/>
            <a:ext cx="10515600" cy="6248400"/>
          </a:xfrm>
        </p:spPr>
        <p:txBody>
          <a:bodyPr/>
          <a:lstStyle/>
          <a:p>
            <a:endParaRPr lang="en-IN" dirty="0" smtClean="0"/>
          </a:p>
          <a:p>
            <a:pPr marL="0" lvl="1" indent="0">
              <a:lnSpc>
                <a:spcPct val="100000"/>
              </a:lnSpc>
              <a:spcBef>
                <a:spcPts val="1000"/>
              </a:spcBef>
              <a:buNone/>
            </a:pPr>
            <a:r>
              <a:rPr lang="en-US" sz="2600" dirty="0" smtClean="0"/>
              <a:t> - </a:t>
            </a:r>
            <a:r>
              <a:rPr lang="en-US" sz="2800" dirty="0" smtClean="0"/>
              <a:t>An 'off-peak hours' price for 8 hours per day (usually between 10 pm and 6 am, although the actual times are set by the electricity grid operator)</a:t>
            </a:r>
            <a:br>
              <a:rPr lang="en-US" sz="2800" dirty="0" smtClean="0"/>
            </a:br>
            <a:r>
              <a:rPr lang="en-US" sz="2800" dirty="0" smtClean="0"/>
              <a:t>- A 'peak hours' price set slightly higher than the base tariff price for the rest of the day</a:t>
            </a:r>
            <a:r>
              <a:rPr lang="en-US" sz="2800" i="1" dirty="0" smtClean="0"/>
              <a:t>.</a:t>
            </a:r>
            <a:endParaRPr lang="en-IN" sz="2800" dirty="0"/>
          </a:p>
          <a:p>
            <a:r>
              <a:rPr lang="en-IN" sz="2000" dirty="0" smtClean="0"/>
              <a:t>Early </a:t>
            </a:r>
            <a:r>
              <a:rPr lang="en-IN" sz="2000" dirty="0" err="1" smtClean="0"/>
              <a:t>Notifier</a:t>
            </a:r>
            <a:r>
              <a:rPr lang="en-IN" sz="2000" dirty="0" smtClean="0"/>
              <a:t> for Overhead Usage </a:t>
            </a:r>
          </a:p>
          <a:p>
            <a:pPr>
              <a:lnSpc>
                <a:spcPct val="100000"/>
              </a:lnSpc>
            </a:pPr>
            <a:r>
              <a:rPr lang="en-IN" sz="2000" dirty="0" smtClean="0"/>
              <a:t>Prevailing time with low average load to reschedule tasks at times of peak voltage to reduce heavy loads on providers.</a:t>
            </a:r>
            <a:endParaRPr lang="en-IN" sz="2000" dirty="0"/>
          </a:p>
        </p:txBody>
      </p:sp>
    </p:spTree>
    <p:extLst>
      <p:ext uri="{BB962C8B-B14F-4D97-AF65-F5344CB8AC3E}">
        <p14:creationId xmlns:p14="http://schemas.microsoft.com/office/powerpoint/2010/main" val="1921801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646</TotalTime>
  <Words>587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Footlight MT Light</vt:lpstr>
      <vt:lpstr>Wingdings</vt:lpstr>
      <vt:lpstr>Wingdings 3</vt:lpstr>
      <vt:lpstr>Wisp</vt:lpstr>
      <vt:lpstr>TEAM 27 BYTE KARMA</vt:lpstr>
      <vt:lpstr>KARMA SMART METER</vt:lpstr>
      <vt:lpstr>PowerPoint Presentation</vt:lpstr>
      <vt:lpstr>PowerPoint Presentation</vt:lpstr>
      <vt:lpstr>PowerPoint Presentation</vt:lpstr>
      <vt:lpstr>PowerPoint Presentation</vt:lpstr>
      <vt:lpstr>PowerPoint Presentation</vt:lpstr>
      <vt:lpstr>REPORT</vt:lpstr>
      <vt:lpstr>PowerPoint Presentation</vt:lpstr>
      <vt:lpstr>NOTIFIER</vt:lpstr>
      <vt:lpstr>GOVERNMENT/PROVIDER SIDE:-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kdsa</dc:creator>
  <cp:lastModifiedBy>kdsa</cp:lastModifiedBy>
  <cp:revision>46</cp:revision>
  <dcterms:created xsi:type="dcterms:W3CDTF">2019-06-08T16:16:26Z</dcterms:created>
  <dcterms:modified xsi:type="dcterms:W3CDTF">2019-06-09T03:03:25Z</dcterms:modified>
</cp:coreProperties>
</file>