
<file path=[Content_Types].xml><?xml version="1.0" encoding="utf-8"?>
<Types xmlns="http://schemas.openxmlformats.org/package/2006/content-types">
  <Default Extension="fntdata" ContentType="application/x-fontdata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65" r:id="rId6"/>
    <p:sldId id="259" r:id="rId7"/>
    <p:sldId id="266" r:id="rId8"/>
    <p:sldId id="260" r:id="rId9"/>
    <p:sldId id="261" r:id="rId10"/>
    <p:sldId id="262" r:id="rId11"/>
    <p:sldId id="263" r:id="rId12"/>
  </p:sldIdLst>
  <p:sldSz cx="14630400" cy="8229600"/>
  <p:notesSz cx="8229600" cy="14630400"/>
  <p:embeddedFontLst>
    <p:embeddedFont>
      <p:font typeface="Anton" pitchFamily="2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екиточка" initials="н" lastIdx="1" clrIdx="0">
    <p:extLst>
      <p:ext uri="{19B8F6BF-5375-455C-9EA6-DF929625EA0E}">
        <p15:presenceInfo xmlns:p15="http://schemas.microsoft.com/office/powerpoint/2012/main" userId="некиточк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6E6"/>
    <a:srgbClr val="F8F9FA"/>
    <a:srgbClr val="1F1F1F"/>
    <a:srgbClr val="FA9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89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microsoft.com/office/2017/06/relationships/model3d" Target="../media/model3d3.glb"/><Relationship Id="rId12" Type="http://schemas.openxmlformats.org/officeDocument/2006/relationships/image" Target="../media/image13.svg"/><Relationship Id="rId2" Type="http://schemas.microsoft.com/office/2017/06/relationships/model3d" Target="../media/model3d1.glb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microsoft.com/office/2017/06/relationships/model3d" Target="../media/model3d2.glb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jp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jp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7FE5B5FB-F04B-44FF-BDCB-5484946DD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t="-187" r="41150" b="187"/>
          <a:stretch/>
        </p:blipFill>
        <p:spPr bwMode="auto">
          <a:xfrm>
            <a:off x="6096001" y="0"/>
            <a:ext cx="8534400" cy="81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45" dirty="0">
                <a:solidFill>
                  <a:srgbClr val="FA95AF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Веб-приложение для аниме-магазина</a:t>
            </a:r>
            <a:endParaRPr lang="en-US" sz="44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803525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2000" kern="0" spc="-36" dirty="0">
                <a:solidFill>
                  <a:srgbClr val="E0D6DE"/>
                </a:solidFill>
                <a:latin typeface="Courier New" panose="02070309020205020404" pitchFamily="49" charset="0"/>
                <a:ea typeface="Fira Sans" pitchFamily="34" charset="-122"/>
                <a:cs typeface="Courier New" panose="02070309020205020404" pitchFamily="49" charset="0"/>
              </a:rPr>
              <a:t>Веб-приложение для управления и развития онлайн-магазина, специализирующегося на продаже аниме-товаров.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280190" y="5467112"/>
            <a:ext cx="392928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ru-RU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Долгушина Анна 2207А1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B95021C7-EEBA-403A-B024-CB40BCE68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3"/>
          <a:stretch/>
        </p:blipFill>
        <p:spPr bwMode="auto">
          <a:xfrm>
            <a:off x="0" y="0"/>
            <a:ext cx="60960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9FCB989-7636-4AA9-A1D5-E8C6C31F9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0262" y="30616"/>
            <a:ext cx="1190138" cy="11901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64807B6-EE04-45ED-A040-C8252DF7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0262" y="0"/>
            <a:ext cx="1190138" cy="11901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hape 3"/>
          <p:cNvSpPr/>
          <p:nvPr/>
        </p:nvSpPr>
        <p:spPr>
          <a:xfrm>
            <a:off x="299680" y="183867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7" name="Text 4"/>
          <p:cNvSpPr/>
          <p:nvPr/>
        </p:nvSpPr>
        <p:spPr>
          <a:xfrm>
            <a:off x="491606" y="1967089"/>
            <a:ext cx="10906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2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1131808" y="1916661"/>
            <a:ext cx="50759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3600" kern="0" spc="-22" dirty="0">
                <a:solidFill>
                  <a:srgbClr val="E0D6DE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Добавить в корзину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299680" y="31502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2" name="Text 9"/>
          <p:cNvSpPr/>
          <p:nvPr/>
        </p:nvSpPr>
        <p:spPr>
          <a:xfrm>
            <a:off x="472439" y="3246941"/>
            <a:ext cx="164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2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1071328" y="3186666"/>
            <a:ext cx="53592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3600" kern="0" spc="-22" dirty="0">
                <a:solidFill>
                  <a:srgbClr val="E0D6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Действия в корзине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316825" y="434277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7" name="Text 14"/>
          <p:cNvSpPr/>
          <p:nvPr/>
        </p:nvSpPr>
        <p:spPr>
          <a:xfrm>
            <a:off x="480889" y="4483189"/>
            <a:ext cx="164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2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071328" y="4456671"/>
            <a:ext cx="47250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3600" kern="0" spc="-22" dirty="0">
                <a:solidFill>
                  <a:srgbClr val="E0D6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Создание заказа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 0">
            <a:extLst>
              <a:ext uri="{FF2B5EF4-FFF2-40B4-BE49-F238E27FC236}">
                <a16:creationId xmlns:a16="http://schemas.microsoft.com/office/drawing/2014/main" id="{2C8B5F9D-DF9A-4054-B120-595255CCBADE}"/>
              </a:ext>
            </a:extLst>
          </p:cNvPr>
          <p:cNvSpPr/>
          <p:nvPr/>
        </p:nvSpPr>
        <p:spPr>
          <a:xfrm>
            <a:off x="161290" y="224969"/>
            <a:ext cx="109842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45" dirty="0">
                <a:solidFill>
                  <a:srgbClr val="FA95AF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Функциональность корзины</a:t>
            </a:r>
            <a:endParaRPr lang="en-US" sz="44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1371A65F-78F3-4562-BE69-A6DB361D327C}"/>
              </a:ext>
            </a:extLst>
          </p:cNvPr>
          <p:cNvSpPr/>
          <p:nvPr/>
        </p:nvSpPr>
        <p:spPr>
          <a:xfrm>
            <a:off x="161290" y="911870"/>
            <a:ext cx="60464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kern="0" spc="-22" dirty="0">
                <a:solidFill>
                  <a:schemeClr val="bg1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Основные возможности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68F6E69-AB8C-4532-9235-2C35A4D39183}"/>
              </a:ext>
            </a:extLst>
          </p:cNvPr>
          <p:cNvSpPr/>
          <p:nvPr/>
        </p:nvSpPr>
        <p:spPr>
          <a:xfrm>
            <a:off x="12567920" y="7552253"/>
            <a:ext cx="2062480" cy="677347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DD4934-A0C6-4804-873A-96B31D795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80" y="5031414"/>
            <a:ext cx="4642710" cy="301264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C78100D-5D4F-4A76-A6E6-BB91794F6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163" y="1607651"/>
            <a:ext cx="7374391" cy="598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A351FE-AFF4-4DFA-8775-8F61072E3B4F}"/>
              </a:ext>
            </a:extLst>
          </p:cNvPr>
          <p:cNvSpPr/>
          <p:nvPr/>
        </p:nvSpPr>
        <p:spPr>
          <a:xfrm>
            <a:off x="12679680" y="7467600"/>
            <a:ext cx="1950720" cy="762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0" name="Picture 2" descr="стив джобс в аниме | Пикабу">
            <a:extLst>
              <a:ext uri="{FF2B5EF4-FFF2-40B4-BE49-F238E27FC236}">
                <a16:creationId xmlns:a16="http://schemas.microsoft.com/office/drawing/2014/main" id="{4CD282F7-B01F-47C9-82DB-F7AB180E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3" y="1013459"/>
            <a:ext cx="4925377" cy="673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0">
            <a:extLst>
              <a:ext uri="{FF2B5EF4-FFF2-40B4-BE49-F238E27FC236}">
                <a16:creationId xmlns:a16="http://schemas.microsoft.com/office/drawing/2014/main" id="{AB3C5EC3-C3EC-4E19-875A-B4110BBB7515}"/>
              </a:ext>
            </a:extLst>
          </p:cNvPr>
          <p:cNvSpPr/>
          <p:nvPr/>
        </p:nvSpPr>
        <p:spPr>
          <a:xfrm>
            <a:off x="161290" y="224969"/>
            <a:ext cx="109842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45" dirty="0">
                <a:solidFill>
                  <a:srgbClr val="FA95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Спасибо за внимание!</a:t>
            </a:r>
            <a:endParaRPr lang="en-US" sz="44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79F0E7A-6143-4552-99D2-58E1CE4F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0262" y="0"/>
            <a:ext cx="1190138" cy="11901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 6">
            <a:extLst>
              <a:ext uri="{FF2B5EF4-FFF2-40B4-BE49-F238E27FC236}">
                <a16:creationId xmlns:a16="http://schemas.microsoft.com/office/drawing/2014/main" id="{38CCCA37-BB4F-4136-9C59-06E8685EF400}"/>
              </a:ext>
            </a:extLst>
          </p:cNvPr>
          <p:cNvSpPr/>
          <p:nvPr/>
        </p:nvSpPr>
        <p:spPr>
          <a:xfrm>
            <a:off x="5501005" y="1013459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kern="0" spc="-36" dirty="0">
                <a:solidFill>
                  <a:srgbClr val="E0D6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Кем я чувствую себя после написания этого проекта.</a:t>
            </a:r>
            <a:endParaRPr lang="en-US" sz="1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 6">
            <a:extLst>
              <a:ext uri="{FF2B5EF4-FFF2-40B4-BE49-F238E27FC236}">
                <a16:creationId xmlns:a16="http://schemas.microsoft.com/office/drawing/2014/main" id="{72394915-5457-4766-A2F8-378E5AA56725}"/>
              </a:ext>
            </a:extLst>
          </p:cNvPr>
          <p:cNvSpPr/>
          <p:nvPr/>
        </p:nvSpPr>
        <p:spPr>
          <a:xfrm>
            <a:off x="5805805" y="2918406"/>
            <a:ext cx="387667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ru-RU" sz="1750" kern="0" spc="-36" dirty="0">
                <a:solidFill>
                  <a:srgbClr val="E0D6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Кем я являюсь на самом деле -    </a:t>
            </a:r>
            <a:endParaRPr lang="en-US" sz="17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4" name="Picture 6" descr="Кремниевая долина, лучшие фрагменты: Башка Нельсон Бигетти часть 2 - YouTube">
            <a:extLst>
              <a:ext uri="{FF2B5EF4-FFF2-40B4-BE49-F238E27FC236}">
                <a16:creationId xmlns:a16="http://schemas.microsoft.com/office/drawing/2014/main" id="{41EF0145-7417-46C7-B6FF-CDE40CB3F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7" r="13250"/>
          <a:stretch/>
        </p:blipFill>
        <p:spPr bwMode="auto">
          <a:xfrm>
            <a:off x="9824720" y="2918406"/>
            <a:ext cx="4683760" cy="482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7ABAA7-F85F-4D64-A1DF-B27FA1FC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41" y="0"/>
            <a:ext cx="11275917" cy="82296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EB1BA3-8EA9-4323-94AE-BA67A691F666}"/>
              </a:ext>
            </a:extLst>
          </p:cNvPr>
          <p:cNvSpPr/>
          <p:nvPr/>
        </p:nvSpPr>
        <p:spPr>
          <a:xfrm>
            <a:off x="0" y="3039762"/>
            <a:ext cx="14630400" cy="518983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96DAF-5FE4-4BB1-8BAF-F0738405156C}"/>
              </a:ext>
            </a:extLst>
          </p:cNvPr>
          <p:cNvSpPr txBox="1"/>
          <p:nvPr/>
        </p:nvSpPr>
        <p:spPr>
          <a:xfrm>
            <a:off x="223992" y="6352299"/>
            <a:ext cx="13220286" cy="777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FA95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Откройте для себя свою Аниме-Вселенную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F2796-4337-49DA-9490-1635E864E046}"/>
              </a:ext>
            </a:extLst>
          </p:cNvPr>
          <p:cNvSpPr txBox="1"/>
          <p:nvPr/>
        </p:nvSpPr>
        <p:spPr>
          <a:xfrm>
            <a:off x="223992" y="7125519"/>
            <a:ext cx="14101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Ознакомьтесь с широким ассортиментом аниме-товаров, включая фигурки, одежду и брелки, по вашим любимым аниме.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8E4453-D2B7-4C22-85E3-EC7806FF9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0262" y="30616"/>
            <a:ext cx="1190138" cy="11901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29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671924B-7E0F-455A-BBE9-72FC0E6BA92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Text 0"/>
          <p:cNvSpPr/>
          <p:nvPr/>
        </p:nvSpPr>
        <p:spPr>
          <a:xfrm>
            <a:off x="354330" y="275924"/>
            <a:ext cx="71459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45" dirty="0">
                <a:solidFill>
                  <a:srgbClr val="FA95AF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Цели проекта</a:t>
            </a:r>
            <a:endParaRPr lang="en-US" sz="44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354330" y="1005292"/>
            <a:ext cx="36080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kern="0" spc="-22" dirty="0">
                <a:solidFill>
                  <a:schemeClr val="bg1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Основные возможности: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D0CA3-5DE8-4328-8EF2-41614C570C4E}"/>
              </a:ext>
            </a:extLst>
          </p:cNvPr>
          <p:cNvSpPr txBox="1"/>
          <p:nvPr/>
        </p:nvSpPr>
        <p:spPr>
          <a:xfrm>
            <a:off x="478467" y="2020428"/>
            <a:ext cx="6305107" cy="954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Управление продуктами:</a:t>
            </a: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Просмотр, добавление, редактирование и удаление товаров.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164BE-1343-4A97-841D-C5D0BC33ADE2}"/>
              </a:ext>
            </a:extLst>
          </p:cNvPr>
          <p:cNvSpPr txBox="1"/>
          <p:nvPr/>
        </p:nvSpPr>
        <p:spPr>
          <a:xfrm>
            <a:off x="478466" y="3447295"/>
            <a:ext cx="6305107" cy="954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Управление пользователями:</a:t>
            </a: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Регистрация и авторизация пользователей с использованием ASP.NET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68A9E-626E-4758-86AA-C09431DCA73B}"/>
              </a:ext>
            </a:extLst>
          </p:cNvPr>
          <p:cNvSpPr txBox="1"/>
          <p:nvPr/>
        </p:nvSpPr>
        <p:spPr>
          <a:xfrm>
            <a:off x="478467" y="4874162"/>
            <a:ext cx="6305107" cy="954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Управление заказами:</a:t>
            </a: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Оформление заказов пользователями. Просмотр истории заказов.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EFB0D-D71D-4CAA-B2E3-7497AC1B990D}"/>
              </a:ext>
            </a:extLst>
          </p:cNvPr>
          <p:cNvSpPr txBox="1"/>
          <p:nvPr/>
        </p:nvSpPr>
        <p:spPr>
          <a:xfrm>
            <a:off x="478465" y="6301029"/>
            <a:ext cx="6305107" cy="954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Удобный интерфейс:</a:t>
            </a: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Легкая навигация по каталогу. Современный дизайн, подходящий для разных устройств.</a:t>
            </a:r>
          </a:p>
        </p:txBody>
      </p:sp>
      <p:pic>
        <p:nvPicPr>
          <p:cNvPr id="2054" name="Picture 6" descr="Listen to Интересно, был ли он счастлив... (Гриффит, Берсерк) тгк: blvssvd  by BLVSSVD in Философия.. playlist online for free on SoundCloud">
            <a:extLst>
              <a:ext uri="{FF2B5EF4-FFF2-40B4-BE49-F238E27FC236}">
                <a16:creationId xmlns:a16="http://schemas.microsoft.com/office/drawing/2014/main" id="{C395F93D-D67C-413E-B1E0-00CB8D0D0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49" y="828438"/>
            <a:ext cx="7145927" cy="714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B79B3A7-A446-4237-BFCB-9DF95ADC9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0262" y="30616"/>
            <a:ext cx="1190138" cy="11901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10" grpId="0" build="allAtOnce" animBg="1"/>
      <p:bldP spid="11" grpId="0" build="allAtOnce" animBg="1"/>
      <p:bldP spid="12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AAA690E-731E-4DC4-A097-927BF3171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2" r="2468"/>
          <a:stretch/>
        </p:blipFill>
        <p:spPr>
          <a:xfrm>
            <a:off x="-29536" y="0"/>
            <a:ext cx="6710245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31319" y="13263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45" dirty="0">
                <a:solidFill>
                  <a:srgbClr val="FA95AF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Структура каталога</a:t>
            </a:r>
            <a:endParaRPr lang="en-US" sz="44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794145" y="320399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6994765" y="3289005"/>
            <a:ext cx="10906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2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531261" y="3203995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400" kern="0" spc="-22" dirty="0">
                <a:solidFill>
                  <a:srgbClr val="E0D6DE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Карточки товаров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531261" y="3812047"/>
            <a:ext cx="2927747" cy="18059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2400" kern="0" spc="-36" dirty="0">
                <a:solidFill>
                  <a:srgbClr val="E0D6DE"/>
                </a:solidFill>
                <a:latin typeface="Courier New" panose="02070309020205020404" pitchFamily="49" charset="0"/>
                <a:ea typeface="Fira Sans" pitchFamily="34" charset="-122"/>
                <a:cs typeface="Courier New" panose="02070309020205020404" pitchFamily="49" charset="0"/>
              </a:rPr>
              <a:t>Красивые карточки товаров, с динамическим разрешением.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10685822" y="320399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9" name="Text 6"/>
          <p:cNvSpPr/>
          <p:nvPr/>
        </p:nvSpPr>
        <p:spPr>
          <a:xfrm>
            <a:off x="10858581" y="3289005"/>
            <a:ext cx="164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2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1309529" y="3102531"/>
            <a:ext cx="3604459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400" kern="0" spc="-22" dirty="0">
                <a:solidFill>
                  <a:srgbClr val="E0D6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Отдельная страница</a:t>
            </a:r>
          </a:p>
          <a:p>
            <a:pPr marL="0" indent="0">
              <a:lnSpc>
                <a:spcPts val="2750"/>
              </a:lnSpc>
              <a:buNone/>
            </a:pPr>
            <a:r>
              <a:rPr lang="ru-RU" sz="2400" kern="0" spc="-22" dirty="0">
                <a:solidFill>
                  <a:srgbClr val="E0D6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каждого продукта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1422819" y="3828336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2000" kern="0" spc="-36" dirty="0">
                <a:solidFill>
                  <a:srgbClr val="E0D6DE"/>
                </a:solidFill>
                <a:latin typeface="Courier New" panose="02070309020205020404" pitchFamily="49" charset="0"/>
                <a:ea typeface="Fira Sans" pitchFamily="34" charset="-122"/>
                <a:cs typeface="Courier New" panose="02070309020205020404" pitchFamily="49" charset="0"/>
              </a:rPr>
              <a:t>С функционалом добавления в корзину, список желаемого, отображением отзывов и описания.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794145" y="633117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13" name="Text 10"/>
          <p:cNvSpPr/>
          <p:nvPr/>
        </p:nvSpPr>
        <p:spPr>
          <a:xfrm>
            <a:off x="6966904" y="6416182"/>
            <a:ext cx="164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27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906572"/>
            <a:ext cx="39824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531319" y="6186584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2400" kern="0" spc="-36" dirty="0">
                <a:solidFill>
                  <a:srgbClr val="E0D6DE"/>
                </a:solidFill>
                <a:latin typeface="Courier New" panose="02070309020205020404" pitchFamily="49" charset="0"/>
                <a:ea typeface="Fira Sans" pitchFamily="34" charset="-122"/>
                <a:cs typeface="Courier New" panose="02070309020205020404" pitchFamily="49" charset="0"/>
              </a:rPr>
              <a:t>Администраторы могут управлять продуктами через админ-панель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1CF224B-923D-4A4B-9BAA-28A047995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0262" y="30616"/>
            <a:ext cx="1190138" cy="11901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2F260FB-08A8-494D-AC7E-908FA25F908B}"/>
              </a:ext>
            </a:extLst>
          </p:cNvPr>
          <p:cNvSpPr/>
          <p:nvPr/>
        </p:nvSpPr>
        <p:spPr>
          <a:xfrm>
            <a:off x="12620847" y="7208874"/>
            <a:ext cx="2009553" cy="1020726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Трехмерная модель 12" descr="Темно-серая пирамида">
                <a:extLst>
                  <a:ext uri="{FF2B5EF4-FFF2-40B4-BE49-F238E27FC236}">
                    <a16:creationId xmlns:a16="http://schemas.microsoft.com/office/drawing/2014/main" id="{A11CF217-46FF-4B9B-8219-E8365C3BED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2777559"/>
                  </p:ext>
                </p:extLst>
              </p:nvPr>
            </p:nvGraphicFramePr>
            <p:xfrm>
              <a:off x="6182615" y="5256814"/>
              <a:ext cx="2265167" cy="21128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65167" cy="2112887"/>
                    </a:xfrm>
                    <a:prstGeom prst="rect">
                      <a:avLst/>
                    </a:prstGeom>
                  </am3d:spPr>
                  <am3d:camera>
                    <am3d:pos x="0" y="0" z="7096067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134103" d="1000000"/>
                    <am3d:preTrans dx="0" dy="-10695087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7901623" ay="-1986483" az="-189100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82603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Трехмерная модель 12" descr="Темно-серая пирамида">
                <a:extLst>
                  <a:ext uri="{FF2B5EF4-FFF2-40B4-BE49-F238E27FC236}">
                    <a16:creationId xmlns:a16="http://schemas.microsoft.com/office/drawing/2014/main" id="{A11CF217-46FF-4B9B-8219-E8365C3BED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2615" y="5256814"/>
                <a:ext cx="2265167" cy="2112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Трехмерная модель 11" descr="Темно-серая труба">
                <a:extLst>
                  <a:ext uri="{FF2B5EF4-FFF2-40B4-BE49-F238E27FC236}">
                    <a16:creationId xmlns:a16="http://schemas.microsoft.com/office/drawing/2014/main" id="{39DEC554-DF49-429E-9FD6-266D89ED69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8661060"/>
                  </p:ext>
                </p:extLst>
              </p:nvPr>
            </p:nvGraphicFramePr>
            <p:xfrm>
              <a:off x="5835172" y="2372086"/>
              <a:ext cx="2960055" cy="391091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960055" cy="3910919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5478488" ay="3449406" az="549306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76832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Трехмерная модель 11" descr="Темно-серая труба">
                <a:extLst>
                  <a:ext uri="{FF2B5EF4-FFF2-40B4-BE49-F238E27FC236}">
                    <a16:creationId xmlns:a16="http://schemas.microsoft.com/office/drawing/2014/main" id="{39DEC554-DF49-429E-9FD6-266D89ED69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5172" y="2372086"/>
                <a:ext cx="2960055" cy="391091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 0">
            <a:extLst>
              <a:ext uri="{FF2B5EF4-FFF2-40B4-BE49-F238E27FC236}">
                <a16:creationId xmlns:a16="http://schemas.microsoft.com/office/drawing/2014/main" id="{42750106-9564-4450-B388-F6A72A813F81}"/>
              </a:ext>
            </a:extLst>
          </p:cNvPr>
          <p:cNvSpPr/>
          <p:nvPr/>
        </p:nvSpPr>
        <p:spPr>
          <a:xfrm>
            <a:off x="354330" y="275924"/>
            <a:ext cx="95764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45" dirty="0">
                <a:solidFill>
                  <a:srgbClr val="FA95AF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Обзор архитектуры приложения</a:t>
            </a:r>
            <a:endParaRPr lang="en-US" sz="44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3818B448-CAAC-4866-941A-EB233FBEBE80}"/>
              </a:ext>
            </a:extLst>
          </p:cNvPr>
          <p:cNvSpPr/>
          <p:nvPr/>
        </p:nvSpPr>
        <p:spPr>
          <a:xfrm>
            <a:off x="354330" y="1005292"/>
            <a:ext cx="60464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kern="0" spc="-22" dirty="0">
                <a:solidFill>
                  <a:schemeClr val="bg1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Пояснения к трехуровневой структуре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D2AC4F-A820-4060-9227-E76FC99544D3}"/>
              </a:ext>
            </a:extLst>
          </p:cNvPr>
          <p:cNvSpPr/>
          <p:nvPr/>
        </p:nvSpPr>
        <p:spPr>
          <a:xfrm>
            <a:off x="12312502" y="7102549"/>
            <a:ext cx="2317898" cy="112705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9DC14B-ED34-469C-8018-999060FAA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0262" y="30616"/>
            <a:ext cx="1190138" cy="11901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Трехмерная модель 10" descr="Темно-серый тор">
                <a:extLst>
                  <a:ext uri="{FF2B5EF4-FFF2-40B4-BE49-F238E27FC236}">
                    <a16:creationId xmlns:a16="http://schemas.microsoft.com/office/drawing/2014/main" id="{393F9A51-8827-4B9D-AA6C-1CAD379838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8482849"/>
                  </p:ext>
                </p:extLst>
              </p:nvPr>
            </p:nvGraphicFramePr>
            <p:xfrm>
              <a:off x="5715975" y="1540950"/>
              <a:ext cx="3198450" cy="2374740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3198450" cy="2374740"/>
                    </a:xfrm>
                    <a:prstGeom prst="rect">
                      <a:avLst/>
                    </a:prstGeom>
                  </am3d:spPr>
                  <am3d:camera>
                    <am3d:pos x="0" y="0" z="674690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999400" d="1000000"/>
                    <am3d:preTrans dx="-3" dy="-4317043" dz="-4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8000000" az="162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47231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Трехмерная модель 10" descr="Темно-серый тор">
                <a:extLst>
                  <a:ext uri="{FF2B5EF4-FFF2-40B4-BE49-F238E27FC236}">
                    <a16:creationId xmlns:a16="http://schemas.microsoft.com/office/drawing/2014/main" id="{393F9A51-8827-4B9D-AA6C-1CAD379838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15975" y="1540950"/>
                <a:ext cx="3198450" cy="237474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Рисунок 14" descr="Компьютер со сплошной заливкой">
            <a:extLst>
              <a:ext uri="{FF2B5EF4-FFF2-40B4-BE49-F238E27FC236}">
                <a16:creationId xmlns:a16="http://schemas.microsoft.com/office/drawing/2014/main" id="{73515AFB-41E5-4330-8BA4-2DDFBFBF92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7880" y="2156696"/>
            <a:ext cx="1198639" cy="1198639"/>
          </a:xfrm>
          <a:prstGeom prst="rect">
            <a:avLst/>
          </a:prstGeom>
          <a:effectLst>
            <a:glow rad="101600">
              <a:srgbClr val="FA95AF">
                <a:alpha val="60000"/>
              </a:srgbClr>
            </a:glow>
          </a:effectLst>
        </p:spPr>
      </p:pic>
      <p:pic>
        <p:nvPicPr>
          <p:cNvPr id="17" name="Рисунок 16" descr="База данных со сплошной заливкой">
            <a:extLst>
              <a:ext uri="{FF2B5EF4-FFF2-40B4-BE49-F238E27FC236}">
                <a16:creationId xmlns:a16="http://schemas.microsoft.com/office/drawing/2014/main" id="{56426F38-AEBE-439A-87E9-0AD849FDD9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57880" y="5761388"/>
            <a:ext cx="1198639" cy="1198639"/>
          </a:xfrm>
          <a:prstGeom prst="rect">
            <a:avLst/>
          </a:prstGeom>
          <a:effectLst>
            <a:glow rad="101600">
              <a:srgbClr val="FA95AF">
                <a:alpha val="60000"/>
              </a:srgbClr>
            </a:glow>
          </a:effectLst>
        </p:spPr>
      </p:pic>
      <p:pic>
        <p:nvPicPr>
          <p:cNvPr id="19" name="Рисунок 18" descr="Интернет со сплошной заливкой">
            <a:extLst>
              <a:ext uri="{FF2B5EF4-FFF2-40B4-BE49-F238E27FC236}">
                <a16:creationId xmlns:a16="http://schemas.microsoft.com/office/drawing/2014/main" id="{8281BBE0-FBAB-4686-A67A-9DF0653A22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75999" y="4050383"/>
            <a:ext cx="1198639" cy="1198639"/>
          </a:xfrm>
          <a:prstGeom prst="rect">
            <a:avLst/>
          </a:prstGeom>
          <a:effectLst>
            <a:glow rad="101600">
              <a:srgbClr val="FA95AF">
                <a:alpha val="60000"/>
              </a:srgbClr>
            </a:glo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5A9268-0262-4826-B06E-876837FEBA7B}"/>
              </a:ext>
            </a:extLst>
          </p:cNvPr>
          <p:cNvSpPr txBox="1"/>
          <p:nvPr/>
        </p:nvSpPr>
        <p:spPr>
          <a:xfrm>
            <a:off x="354330" y="2317488"/>
            <a:ext cx="3679413" cy="12311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Уровень представления</a:t>
            </a: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Пользовательский интерфейс взаимодействует с клиентами.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EA2543-E912-46F8-B63D-93BDC51D089D}"/>
              </a:ext>
            </a:extLst>
          </p:cNvPr>
          <p:cNvSpPr txBox="1"/>
          <p:nvPr/>
        </p:nvSpPr>
        <p:spPr>
          <a:xfrm>
            <a:off x="464246" y="5914431"/>
            <a:ext cx="3679413" cy="954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Уровень данных</a:t>
            </a: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Сущности базы данных и их атрибуты.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EF2258-E2BA-4739-8FA4-144378DF348B}"/>
              </a:ext>
            </a:extLst>
          </p:cNvPr>
          <p:cNvSpPr txBox="1"/>
          <p:nvPr/>
        </p:nvSpPr>
        <p:spPr>
          <a:xfrm>
            <a:off x="10555410" y="4203426"/>
            <a:ext cx="3679413" cy="954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Уровень бизнес-логики</a:t>
            </a: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Обработка запросов и выполнение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350502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354330" y="1609241"/>
            <a:ext cx="3978116" cy="8484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4400" kern="0" spc="-22" dirty="0">
                <a:solidFill>
                  <a:srgbClr val="FA95AF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Frontend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1440835" y="15535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4400" kern="0" spc="-22" dirty="0">
                <a:solidFill>
                  <a:srgbClr val="FA95AF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Backend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7DB7A1F6-6322-4FD5-88B7-6F82A05BC73E}"/>
              </a:ext>
            </a:extLst>
          </p:cNvPr>
          <p:cNvSpPr/>
          <p:nvPr/>
        </p:nvSpPr>
        <p:spPr>
          <a:xfrm>
            <a:off x="354330" y="275924"/>
            <a:ext cx="95764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dirty="0">
                <a:solidFill>
                  <a:srgbClr val="FA95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Использованные технологии</a:t>
            </a:r>
            <a:endParaRPr lang="en-US" sz="4450" b="1" dirty="0">
              <a:solidFill>
                <a:srgbClr val="FA95A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F0C20C08-F0FD-4A99-A0A8-AB3953F6DA75}"/>
              </a:ext>
            </a:extLst>
          </p:cNvPr>
          <p:cNvSpPr/>
          <p:nvPr/>
        </p:nvSpPr>
        <p:spPr>
          <a:xfrm>
            <a:off x="354330" y="1005292"/>
            <a:ext cx="60464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kern="0" spc="-22" dirty="0">
                <a:solidFill>
                  <a:schemeClr val="bg1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Ключевые технологии и фреймворки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A6E39A-C41C-4870-8C18-EBBD82942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0262" y="30616"/>
            <a:ext cx="1190138" cy="11901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51271F1-677A-4D5B-8F91-F98AFB7B6679}"/>
              </a:ext>
            </a:extLst>
          </p:cNvPr>
          <p:cNvSpPr/>
          <p:nvPr/>
        </p:nvSpPr>
        <p:spPr>
          <a:xfrm>
            <a:off x="12514521" y="7495953"/>
            <a:ext cx="2115879" cy="733647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Что такое HTML5?">
            <a:extLst>
              <a:ext uri="{FF2B5EF4-FFF2-40B4-BE49-F238E27FC236}">
                <a16:creationId xmlns:a16="http://schemas.microsoft.com/office/drawing/2014/main" id="{BCC2CC4B-12F1-4C43-BB2A-DCE164A19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4" y="2033441"/>
            <a:ext cx="4122082" cy="232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SS3 – Webmedia">
            <a:extLst>
              <a:ext uri="{FF2B5EF4-FFF2-40B4-BE49-F238E27FC236}">
                <a16:creationId xmlns:a16="http://schemas.microsoft.com/office/drawing/2014/main" id="{373DFC79-D3E5-488B-AE49-A6AC50503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1" r="18981"/>
          <a:stretch/>
        </p:blipFill>
        <p:spPr bwMode="auto">
          <a:xfrm>
            <a:off x="108983" y="4610906"/>
            <a:ext cx="4122083" cy="232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JavaScript — Википедия">
            <a:extLst>
              <a:ext uri="{FF2B5EF4-FFF2-40B4-BE49-F238E27FC236}">
                <a16:creationId xmlns:a16="http://schemas.microsoft.com/office/drawing/2014/main" id="{34CEF519-5E29-4156-B0A6-692D0300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92" y="2033441"/>
            <a:ext cx="2317898" cy="231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SP.NET MVC Overview: Building Scalable Web Applications | C# 411">
            <a:extLst>
              <a:ext uri="{FF2B5EF4-FFF2-40B4-BE49-F238E27FC236}">
                <a16:creationId xmlns:a16="http://schemas.microsoft.com/office/drawing/2014/main" id="{51AF9215-E7F9-4DFE-8166-0F467DC2C5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04"/>
          <a:stretch/>
        </p:blipFill>
        <p:spPr bwMode="auto">
          <a:xfrm>
            <a:off x="10399333" y="2037649"/>
            <a:ext cx="4122083" cy="231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reate a Database with SQLite, a short introduction">
            <a:extLst>
              <a:ext uri="{FF2B5EF4-FFF2-40B4-BE49-F238E27FC236}">
                <a16:creationId xmlns:a16="http://schemas.microsoft.com/office/drawing/2014/main" id="{6E0CD8AF-DC45-47D4-B6BD-A59BE4E7D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02"/>
          <a:stretch/>
        </p:blipFill>
        <p:spPr bwMode="auto">
          <a:xfrm>
            <a:off x="10399333" y="4615115"/>
            <a:ext cx="4122082" cy="231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ASP.NET Identity - Tutorial Completo - Demos, Vídeo, Slides – Eduardo Pires  - Microsoft Regional Director &amp; MVPEduardo Pires – Microsoft Regional  Director &amp; MVP">
            <a:extLst>
              <a:ext uri="{FF2B5EF4-FFF2-40B4-BE49-F238E27FC236}">
                <a16:creationId xmlns:a16="http://schemas.microsoft.com/office/drawing/2014/main" id="{7DC53B14-B161-4274-9F52-E12E7FDA3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5"/>
          <a:stretch/>
        </p:blipFill>
        <p:spPr bwMode="auto">
          <a:xfrm>
            <a:off x="7836089" y="2037649"/>
            <a:ext cx="2317898" cy="23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Microsoft Visual Studio – Trusted Tech Team">
            <a:extLst>
              <a:ext uri="{FF2B5EF4-FFF2-40B4-BE49-F238E27FC236}">
                <a16:creationId xmlns:a16="http://schemas.microsoft.com/office/drawing/2014/main" id="{2A1BC4BA-106F-45FF-9AA8-87999F63B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0" r="18217"/>
          <a:stretch/>
        </p:blipFill>
        <p:spPr bwMode="auto">
          <a:xfrm>
            <a:off x="4577792" y="4615115"/>
            <a:ext cx="5576196" cy="232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3">
            <a:extLst>
              <a:ext uri="{FF2B5EF4-FFF2-40B4-BE49-F238E27FC236}">
                <a16:creationId xmlns:a16="http://schemas.microsoft.com/office/drawing/2014/main" id="{C4F7E9F1-BD5F-48AD-9D91-F63E25CC80C9}"/>
              </a:ext>
            </a:extLst>
          </p:cNvPr>
          <p:cNvSpPr/>
          <p:nvPr/>
        </p:nvSpPr>
        <p:spPr>
          <a:xfrm>
            <a:off x="4713670" y="7263365"/>
            <a:ext cx="5440318" cy="465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4400" kern="0" spc="-22" dirty="0">
                <a:solidFill>
                  <a:srgbClr val="FA95AF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Среда разработки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0E7F750-D309-410E-AF8E-303CC0C61B0A}"/>
              </a:ext>
            </a:extLst>
          </p:cNvPr>
          <p:cNvSpPr/>
          <p:nvPr/>
        </p:nvSpPr>
        <p:spPr>
          <a:xfrm>
            <a:off x="354330" y="275924"/>
            <a:ext cx="95764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45" dirty="0">
                <a:solidFill>
                  <a:srgbClr val="FA95AF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Обзор архитектуры базы данных</a:t>
            </a:r>
            <a:endParaRPr lang="en-US" sz="44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6F0A8B7F-7502-455C-BCE9-E9FE363090F7}"/>
              </a:ext>
            </a:extLst>
          </p:cNvPr>
          <p:cNvSpPr/>
          <p:nvPr/>
        </p:nvSpPr>
        <p:spPr>
          <a:xfrm>
            <a:off x="354330" y="1005292"/>
            <a:ext cx="60464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kern="0" spc="-22" dirty="0">
                <a:solidFill>
                  <a:schemeClr val="bg1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Коллекции ключевых сущностей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6D2E8A-96C6-47CB-AA0B-7E17E9EE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262" y="30616"/>
            <a:ext cx="1190138" cy="11901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49CFCCC-A5DC-4142-BE1B-B37489689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59757"/>
              </p:ext>
            </p:extLst>
          </p:nvPr>
        </p:nvGraphicFramePr>
        <p:xfrm>
          <a:off x="1438938" y="1948122"/>
          <a:ext cx="11330764" cy="547340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665382">
                  <a:extLst>
                    <a:ext uri="{9D8B030D-6E8A-4147-A177-3AD203B41FA5}">
                      <a16:colId xmlns:a16="http://schemas.microsoft.com/office/drawing/2014/main" val="1552740889"/>
                    </a:ext>
                  </a:extLst>
                </a:gridCol>
                <a:gridCol w="5665382">
                  <a:extLst>
                    <a:ext uri="{9D8B030D-6E8A-4147-A177-3AD203B41FA5}">
                      <a16:colId xmlns:a16="http://schemas.microsoft.com/office/drawing/2014/main" val="1016920153"/>
                    </a:ext>
                  </a:extLst>
                </a:gridCol>
              </a:tblGrid>
              <a:tr h="57413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Имя таблицы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Описание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30971"/>
                  </a:ext>
                </a:extLst>
              </a:tr>
              <a:tr h="95688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</a:t>
                      </a:r>
                      <a:endParaRPr lang="ru-RU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Identity</a:t>
                      </a:r>
                      <a:r>
                        <a:rPr lang="ru-RU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аккаунты пользователей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062377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Products</a:t>
                      </a:r>
                      <a:endParaRPr lang="ru-RU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Атрибуты товаров и детали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146336"/>
                  </a:ext>
                </a:extLst>
              </a:tr>
              <a:tr h="95688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Orders</a:t>
                      </a:r>
                      <a:endParaRPr lang="ru-RU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Заказы пользователей и их статусы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017492"/>
                  </a:ext>
                </a:extLst>
              </a:tr>
              <a:tr h="95688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Carts</a:t>
                      </a:r>
                      <a:endParaRPr lang="ru-RU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Корзины пользователей и их наполнение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290815"/>
                  </a:ext>
                </a:extLst>
              </a:tr>
              <a:tr h="95688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Reviews</a:t>
                      </a:r>
                      <a:endParaRPr lang="ru-RU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Отзывы пользователей к товарам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110171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Categories</a:t>
                      </a:r>
                      <a:endParaRPr lang="ru-RU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Категории товаров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401303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7A4597D-5337-4F08-9737-2F71A9DD98F8}"/>
              </a:ext>
            </a:extLst>
          </p:cNvPr>
          <p:cNvSpPr/>
          <p:nvPr/>
        </p:nvSpPr>
        <p:spPr>
          <a:xfrm>
            <a:off x="12769702" y="7559749"/>
            <a:ext cx="1860698" cy="66985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77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90333" y="1032993"/>
            <a:ext cx="8557038" cy="2395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45" dirty="0">
                <a:solidFill>
                  <a:srgbClr val="FA95AF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Функции настройки учетной</a:t>
            </a:r>
          </a:p>
          <a:p>
            <a:pPr marL="0" indent="0">
              <a:lnSpc>
                <a:spcPts val="5550"/>
              </a:lnSpc>
              <a:buNone/>
            </a:pPr>
            <a:r>
              <a:rPr lang="ru-RU" sz="4450" b="1" kern="0" spc="-45" dirty="0">
                <a:solidFill>
                  <a:srgbClr val="FA95AF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записи пользователя</a:t>
            </a:r>
            <a:endParaRPr lang="en-US" sz="44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0467F63-B3CC-43EC-9405-778FEA9428F6}"/>
              </a:ext>
            </a:extLst>
          </p:cNvPr>
          <p:cNvSpPr/>
          <p:nvPr/>
        </p:nvSpPr>
        <p:spPr>
          <a:xfrm>
            <a:off x="12727172" y="7634177"/>
            <a:ext cx="1903228" cy="595423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19E01A-AB45-4D41-8B99-FA7F699E4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0262" y="30616"/>
            <a:ext cx="1190138" cy="11901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02F53A-F85A-4A1F-A663-4C0BEC5989DD}"/>
              </a:ext>
            </a:extLst>
          </p:cNvPr>
          <p:cNvSpPr txBox="1"/>
          <p:nvPr/>
        </p:nvSpPr>
        <p:spPr>
          <a:xfrm>
            <a:off x="7373680" y="2846464"/>
            <a:ext cx="6576237" cy="954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Регистрация</a:t>
            </a: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Легко создайте учетную запись, указав электронную почту, имя пользователя и пароль.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488AEF-AAC0-4365-90DB-ED929406D5D8}"/>
              </a:ext>
            </a:extLst>
          </p:cNvPr>
          <p:cNvSpPr txBox="1"/>
          <p:nvPr/>
        </p:nvSpPr>
        <p:spPr>
          <a:xfrm>
            <a:off x="7373679" y="4391345"/>
            <a:ext cx="6576238" cy="954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Безопасный вход в систему</a:t>
            </a: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Вход в систему с возможностью восстановления пароля для обеспечения безопасности.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37F0D-E412-497E-8913-C3F5B193FA49}"/>
              </a:ext>
            </a:extLst>
          </p:cNvPr>
          <p:cNvSpPr txBox="1"/>
          <p:nvPr/>
        </p:nvSpPr>
        <p:spPr>
          <a:xfrm>
            <a:off x="7373680" y="5831093"/>
            <a:ext cx="6576237" cy="954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Менеджмент профиля</a:t>
            </a: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Обновляйте информацию, просматривайте заказы, управляйте корзиной и списком пожеланий.</a:t>
            </a:r>
          </a:p>
        </p:txBody>
      </p:sp>
      <p:pic>
        <p:nvPicPr>
          <p:cNvPr id="16" name="Рисунок 15" descr="Голова с шестеренками со сплошной заливкой">
            <a:extLst>
              <a:ext uri="{FF2B5EF4-FFF2-40B4-BE49-F238E27FC236}">
                <a16:creationId xmlns:a16="http://schemas.microsoft.com/office/drawing/2014/main" id="{A8CA770B-838B-4FEA-A7E3-008F1DACE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4231" y="2765307"/>
            <a:ext cx="1116419" cy="1116419"/>
          </a:xfrm>
          <a:prstGeom prst="rect">
            <a:avLst/>
          </a:prstGeom>
        </p:spPr>
      </p:pic>
      <p:pic>
        <p:nvPicPr>
          <p:cNvPr id="17" name="Рисунок 16" descr="Голова с шестеренками со сплошной заливкой">
            <a:extLst>
              <a:ext uri="{FF2B5EF4-FFF2-40B4-BE49-F238E27FC236}">
                <a16:creationId xmlns:a16="http://schemas.microsoft.com/office/drawing/2014/main" id="{D170F129-9745-4343-A905-34E7B9AEBF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5622" y="4310188"/>
            <a:ext cx="1116419" cy="1116419"/>
          </a:xfrm>
          <a:prstGeom prst="rect">
            <a:avLst/>
          </a:prstGeom>
        </p:spPr>
      </p:pic>
      <p:pic>
        <p:nvPicPr>
          <p:cNvPr id="18" name="Рисунок 17" descr="Голова с шестеренками со сплошной заливкой">
            <a:extLst>
              <a:ext uri="{FF2B5EF4-FFF2-40B4-BE49-F238E27FC236}">
                <a16:creationId xmlns:a16="http://schemas.microsoft.com/office/drawing/2014/main" id="{70663E5B-37B6-4C95-9EC8-EB7F425851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85622" y="5749935"/>
            <a:ext cx="1116419" cy="11164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304828-3D52-47BF-965A-38C2DF7B1D9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7041"/>
          <a:stretch/>
        </p:blipFill>
        <p:spPr>
          <a:xfrm>
            <a:off x="0" y="725617"/>
            <a:ext cx="5588168" cy="750398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4C534AD-F636-4957-AEF1-368D9FCAAED2}"/>
              </a:ext>
            </a:extLst>
          </p:cNvPr>
          <p:cNvSpPr/>
          <p:nvPr/>
        </p:nvSpPr>
        <p:spPr>
          <a:xfrm>
            <a:off x="0" y="0"/>
            <a:ext cx="5588168" cy="72561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CB3F41-5936-4E0B-814E-A5D18EBE9A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7556" y="7503983"/>
            <a:ext cx="705405" cy="512258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1C0F899-80AE-4F56-B70A-25C3613F7D87}"/>
              </a:ext>
            </a:extLst>
          </p:cNvPr>
          <p:cNvSpPr/>
          <p:nvPr/>
        </p:nvSpPr>
        <p:spPr>
          <a:xfrm>
            <a:off x="2242961" y="7577328"/>
            <a:ext cx="103999" cy="341376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821430"/>
            <a:ext cx="112422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45" dirty="0">
                <a:solidFill>
                  <a:srgbClr val="FA95AF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Функциональность поиска товаров</a:t>
            </a:r>
            <a:endParaRPr lang="en-US" sz="44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87037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664160"/>
            <a:ext cx="34968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FA95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Отображает продукты по запросу</a:t>
            </a:r>
            <a:endParaRPr lang="en-US" sz="2200" dirty="0">
              <a:solidFill>
                <a:srgbClr val="FA95A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93790" y="6154579"/>
            <a:ext cx="63512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 вводит  запрос в форму и алгоритм поиска ищет соответствующие товары.</a:t>
            </a:r>
            <a:endParaRPr lang="en-US" sz="17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21" y="487037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85221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kern="0" spc="-22" dirty="0">
                <a:solidFill>
                  <a:srgbClr val="FA95AF"/>
                </a:solidFill>
                <a:latin typeface="Courier New" panose="02070309020205020404" pitchFamily="49" charset="0"/>
                <a:ea typeface="Anton" pitchFamily="34" charset="-122"/>
                <a:cs typeface="Courier New" panose="02070309020205020404" pitchFamily="49" charset="0"/>
              </a:rPr>
              <a:t>Корректность</a:t>
            </a:r>
            <a:endParaRPr lang="en-US" sz="2200" dirty="0">
              <a:solidFill>
                <a:srgbClr val="FA95A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485221" y="6154579"/>
            <a:ext cx="63513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kern="0" spc="-36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Представление поиска отображает все товары, подходящие под поисковой запрос.</a:t>
            </a:r>
            <a:endParaRPr lang="en-US" sz="17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0CE0CDA-4E02-4A98-BC52-9D74E7C772CA}"/>
              </a:ext>
            </a:extLst>
          </p:cNvPr>
          <p:cNvSpPr/>
          <p:nvPr/>
        </p:nvSpPr>
        <p:spPr>
          <a:xfrm>
            <a:off x="12801600" y="7612912"/>
            <a:ext cx="1828800" cy="616688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F79CDE5-9EA3-426F-8211-B9C58E2EA497}"/>
              </a:ext>
            </a:extLst>
          </p:cNvPr>
          <p:cNvSpPr/>
          <p:nvPr/>
        </p:nvSpPr>
        <p:spPr>
          <a:xfrm>
            <a:off x="11899901" y="0"/>
            <a:ext cx="2730500" cy="391946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66D3E3-9A6E-4C94-ABFC-ACC38C88CD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540979" y="0"/>
            <a:ext cx="9358922" cy="3919462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0EC199C-FB92-4357-9BA9-F6C7447A6EB0}"/>
              </a:ext>
            </a:extLst>
          </p:cNvPr>
          <p:cNvSpPr/>
          <p:nvPr/>
        </p:nvSpPr>
        <p:spPr>
          <a:xfrm>
            <a:off x="1" y="0"/>
            <a:ext cx="2594343" cy="3919462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343</Words>
  <Application>Microsoft Office PowerPoint</Application>
  <PresentationFormat>Произвольный</PresentationFormat>
  <Paragraphs>86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Anton</vt:lpstr>
      <vt:lpstr>Courier New</vt:lpstr>
      <vt:lpstr>Calibri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некиточка</cp:lastModifiedBy>
  <cp:revision>65</cp:revision>
  <dcterms:created xsi:type="dcterms:W3CDTF">2024-12-22T11:31:09Z</dcterms:created>
  <dcterms:modified xsi:type="dcterms:W3CDTF">2024-12-22T18:34:58Z</dcterms:modified>
</cp:coreProperties>
</file>