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6821" autoAdjust="0"/>
  </p:normalViewPr>
  <p:slideViewPr>
    <p:cSldViewPr snapToGrid="0" snapToObjects="1">
      <p:cViewPr varScale="1">
        <p:scale>
          <a:sx n="68" d="100"/>
          <a:sy n="6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ABCF3-6538-4963-8F5C-7951D5AB2D4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93161D0-5A2E-4418-93BE-FBB44FCD0AE4}">
      <dgm:prSet phldrT="[Texto]"/>
      <dgm:spPr/>
      <dgm:t>
        <a:bodyPr/>
        <a:lstStyle/>
        <a:p>
          <a:r>
            <a:rPr lang="es-ES" dirty="0" smtClean="0"/>
            <a:t>1. Una clase abstracta puede heredar o extender cualquier clase (independientemente de que esta sea abstracta o no), mientras que una interfaz solamente puede extender o implementar otras interfaces.</a:t>
          </a:r>
          <a:endParaRPr lang="es-ES" dirty="0"/>
        </a:p>
      </dgm:t>
    </dgm:pt>
    <dgm:pt modelId="{EADA7CF7-1FA8-4D04-946D-A0580D69EB6E}" type="parTrans" cxnId="{70E1637F-0CE6-4DF1-B99F-7436769A0243}">
      <dgm:prSet/>
      <dgm:spPr/>
      <dgm:t>
        <a:bodyPr/>
        <a:lstStyle/>
        <a:p>
          <a:endParaRPr lang="es-ES"/>
        </a:p>
      </dgm:t>
    </dgm:pt>
    <dgm:pt modelId="{A4B4B69C-1B12-4EDB-9A8A-A9776A1BC7A3}" type="sibTrans" cxnId="{70E1637F-0CE6-4DF1-B99F-7436769A0243}">
      <dgm:prSet/>
      <dgm:spPr/>
      <dgm:t>
        <a:bodyPr/>
        <a:lstStyle/>
        <a:p>
          <a:endParaRPr lang="es-ES"/>
        </a:p>
      </dgm:t>
    </dgm:pt>
    <dgm:pt modelId="{0BF8BAC0-986F-414E-B59A-F7F890703E75}">
      <dgm:prSet phldrT="[Texto]"/>
      <dgm:spPr/>
      <dgm:t>
        <a:bodyPr/>
        <a:lstStyle/>
        <a:p>
          <a:r>
            <a:rPr lang="es-ES" dirty="0" smtClean="0"/>
            <a:t>2. Una clase abstracta puede heredar de una sola clase (abstracta o no) mientras que una interfaz puede extender varias interfaces de una misma vez.</a:t>
          </a:r>
          <a:endParaRPr lang="es-ES" dirty="0"/>
        </a:p>
      </dgm:t>
    </dgm:pt>
    <dgm:pt modelId="{CDEF58D0-FC12-4B91-A725-C19A4956E568}" type="parTrans" cxnId="{89DC31F9-3B79-46A8-8472-6380E72B66C8}">
      <dgm:prSet/>
      <dgm:spPr/>
      <dgm:t>
        <a:bodyPr/>
        <a:lstStyle/>
        <a:p>
          <a:endParaRPr lang="es-ES"/>
        </a:p>
      </dgm:t>
    </dgm:pt>
    <dgm:pt modelId="{30C8ABC9-45CA-4414-92A3-2B95C7B7145F}" type="sibTrans" cxnId="{89DC31F9-3B79-46A8-8472-6380E72B66C8}">
      <dgm:prSet/>
      <dgm:spPr/>
      <dgm:t>
        <a:bodyPr/>
        <a:lstStyle/>
        <a:p>
          <a:endParaRPr lang="es-ES"/>
        </a:p>
      </dgm:t>
    </dgm:pt>
    <dgm:pt modelId="{16042398-AF63-4823-9CE5-F14CFF87F608}">
      <dgm:prSet phldrT="[Texto]"/>
      <dgm:spPr/>
      <dgm:t>
        <a:bodyPr/>
        <a:lstStyle/>
        <a:p>
          <a:r>
            <a:rPr lang="es-ES" dirty="0" smtClean="0"/>
            <a:t>3. Una clase abstracta puede tener métodos que sean abstractos o que no lo sean, mientras que las interfaces sólo y exclusivamente pueden definir métodos abstractos.</a:t>
          </a:r>
          <a:endParaRPr lang="es-ES" dirty="0"/>
        </a:p>
      </dgm:t>
    </dgm:pt>
    <dgm:pt modelId="{10FE5483-0AF6-4058-BDF8-D5923811D6F3}" type="parTrans" cxnId="{104B831E-2A5B-490E-8ECD-ECC2BE15E130}">
      <dgm:prSet/>
      <dgm:spPr/>
      <dgm:t>
        <a:bodyPr/>
        <a:lstStyle/>
        <a:p>
          <a:endParaRPr lang="es-ES"/>
        </a:p>
      </dgm:t>
    </dgm:pt>
    <dgm:pt modelId="{C33EE6B2-1FA4-45B0-94D1-4A0C30A5E5EC}" type="sibTrans" cxnId="{104B831E-2A5B-490E-8ECD-ECC2BE15E130}">
      <dgm:prSet/>
      <dgm:spPr/>
      <dgm:t>
        <a:bodyPr/>
        <a:lstStyle/>
        <a:p>
          <a:endParaRPr lang="es-ES"/>
        </a:p>
      </dgm:t>
    </dgm:pt>
    <dgm:pt modelId="{DAE4DD77-A2A3-4BF4-B04A-A232AB444845}">
      <dgm:prSet phldrT="[Texto]"/>
      <dgm:spPr/>
      <dgm:t>
        <a:bodyPr/>
        <a:lstStyle/>
        <a:p>
          <a:r>
            <a:rPr lang="es-ES" dirty="0" smtClean="0"/>
            <a:t>4. En java concretamente (ya que has puesto la etiqueta Java), en las clases abstractas la palabra </a:t>
          </a:r>
          <a:r>
            <a:rPr lang="es-ES" dirty="0" err="1" smtClean="0"/>
            <a:t>abstract</a:t>
          </a:r>
          <a:r>
            <a:rPr lang="es-ES" dirty="0" smtClean="0"/>
            <a:t> es obligatoria para definir un método abstracto (así como la clase). Cuando defines una interfaz, esta palabra es opcional ya que se infiere en el concepto de interfaz.</a:t>
          </a:r>
          <a:endParaRPr lang="es-ES" dirty="0"/>
        </a:p>
      </dgm:t>
    </dgm:pt>
    <dgm:pt modelId="{35C0A26A-0E4C-400C-961C-D4A2AE538AF0}" type="parTrans" cxnId="{0091D13F-429A-4AFB-8DFE-A83558048B68}">
      <dgm:prSet/>
      <dgm:spPr/>
      <dgm:t>
        <a:bodyPr/>
        <a:lstStyle/>
        <a:p>
          <a:endParaRPr lang="es-ES"/>
        </a:p>
      </dgm:t>
    </dgm:pt>
    <dgm:pt modelId="{BC1757B5-E6EA-4932-B964-80FF6241CC50}" type="sibTrans" cxnId="{0091D13F-429A-4AFB-8DFE-A83558048B68}">
      <dgm:prSet/>
      <dgm:spPr/>
      <dgm:t>
        <a:bodyPr/>
        <a:lstStyle/>
        <a:p>
          <a:endParaRPr lang="es-ES"/>
        </a:p>
      </dgm:t>
    </dgm:pt>
    <dgm:pt modelId="{CB031631-9153-4527-8E6F-C0DD798DEEC6}">
      <dgm:prSet phldrT="[Texto]"/>
      <dgm:spPr/>
      <dgm:t>
        <a:bodyPr/>
        <a:lstStyle/>
        <a:p>
          <a:r>
            <a:rPr lang="es-ES" dirty="0" smtClean="0"/>
            <a:t>5. En una clase abstracta, los métodos abstractos pueden ser </a:t>
          </a:r>
          <a:r>
            <a:rPr lang="es-ES" dirty="0" err="1" smtClean="0"/>
            <a:t>public</a:t>
          </a:r>
          <a:r>
            <a:rPr lang="es-ES" dirty="0" smtClean="0"/>
            <a:t> o </a:t>
          </a:r>
          <a:r>
            <a:rPr lang="es-ES" dirty="0" err="1" smtClean="0"/>
            <a:t>protected</a:t>
          </a:r>
          <a:r>
            <a:rPr lang="es-ES" dirty="0" smtClean="0"/>
            <a:t>. En una interfaz solamente puede haber métodos públicos.</a:t>
          </a:r>
          <a:endParaRPr lang="es-ES" dirty="0"/>
        </a:p>
      </dgm:t>
    </dgm:pt>
    <dgm:pt modelId="{6F1CADA6-A91C-4104-BB3D-8BE6B0D4BBCF}" type="parTrans" cxnId="{0E019A3C-D7A4-45C4-AF55-DA342D690FC0}">
      <dgm:prSet/>
      <dgm:spPr/>
      <dgm:t>
        <a:bodyPr/>
        <a:lstStyle/>
        <a:p>
          <a:endParaRPr lang="es-ES"/>
        </a:p>
      </dgm:t>
    </dgm:pt>
    <dgm:pt modelId="{12F5FB71-4FD9-4C02-B92B-48FF13E3E58C}" type="sibTrans" cxnId="{0E019A3C-D7A4-45C4-AF55-DA342D690FC0}">
      <dgm:prSet/>
      <dgm:spPr/>
      <dgm:t>
        <a:bodyPr/>
        <a:lstStyle/>
        <a:p>
          <a:endParaRPr lang="es-ES"/>
        </a:p>
      </dgm:t>
    </dgm:pt>
    <dgm:pt modelId="{E79494C9-E043-401C-A036-381F949FE944}">
      <dgm:prSet phldrT="[Texto]"/>
      <dgm:spPr/>
      <dgm:t>
        <a:bodyPr/>
        <a:lstStyle/>
        <a:p>
          <a:r>
            <a:rPr lang="es-ES" smtClean="0"/>
            <a:t>6. En una clase abstracta pueden existir variables static, final o static final con cualquier modificador de acceso (public, private, protected o default). En una interfaz sólo puedes tener constantes (public static final).</a:t>
          </a:r>
          <a:endParaRPr lang="es-ES" dirty="0"/>
        </a:p>
      </dgm:t>
    </dgm:pt>
    <dgm:pt modelId="{622A620F-459B-476C-BBCC-8AD1D30DB367}" type="parTrans" cxnId="{3539C315-968D-4DB3-911A-1F2A23E59785}">
      <dgm:prSet/>
      <dgm:spPr/>
      <dgm:t>
        <a:bodyPr/>
        <a:lstStyle/>
        <a:p>
          <a:endParaRPr lang="es-ES"/>
        </a:p>
      </dgm:t>
    </dgm:pt>
    <dgm:pt modelId="{936FCAE0-A6D8-4932-AF1C-53B8B66EFF79}" type="sibTrans" cxnId="{3539C315-968D-4DB3-911A-1F2A23E59785}">
      <dgm:prSet/>
      <dgm:spPr/>
      <dgm:t>
        <a:bodyPr/>
        <a:lstStyle/>
        <a:p>
          <a:endParaRPr lang="es-ES"/>
        </a:p>
      </dgm:t>
    </dgm:pt>
    <dgm:pt modelId="{C575D7DB-570F-4958-841E-078AFC4FB8A4}" type="pres">
      <dgm:prSet presAssocID="{82BABCF3-6538-4963-8F5C-7951D5AB2D44}" presName="Name0" presStyleCnt="0">
        <dgm:presLayoutVars>
          <dgm:dir/>
          <dgm:resizeHandles val="exact"/>
        </dgm:presLayoutVars>
      </dgm:prSet>
      <dgm:spPr/>
    </dgm:pt>
    <dgm:pt modelId="{938F8FC9-4C93-4D96-9FBC-731E026ED4AC}" type="pres">
      <dgm:prSet presAssocID="{593161D0-5A2E-4418-93BE-FBB44FCD0AE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582C35-9B40-42DA-BC19-23816131CDDC}" type="pres">
      <dgm:prSet presAssocID="{A4B4B69C-1B12-4EDB-9A8A-A9776A1BC7A3}" presName="sibTrans" presStyleLbl="sibTrans1D1" presStyleIdx="0" presStyleCnt="5"/>
      <dgm:spPr/>
    </dgm:pt>
    <dgm:pt modelId="{58F53C70-4FE6-4C58-A2DE-566B04B95AF8}" type="pres">
      <dgm:prSet presAssocID="{A4B4B69C-1B12-4EDB-9A8A-A9776A1BC7A3}" presName="connectorText" presStyleLbl="sibTrans1D1" presStyleIdx="0" presStyleCnt="5"/>
      <dgm:spPr/>
    </dgm:pt>
    <dgm:pt modelId="{FA0F4532-7D6A-4457-B4A6-B3E9445C5F1A}" type="pres">
      <dgm:prSet presAssocID="{0BF8BAC0-986F-414E-B59A-F7F890703E7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401D6C-3A99-46AF-B503-F8BFE909D7B9}" type="pres">
      <dgm:prSet presAssocID="{30C8ABC9-45CA-4414-92A3-2B95C7B7145F}" presName="sibTrans" presStyleLbl="sibTrans1D1" presStyleIdx="1" presStyleCnt="5"/>
      <dgm:spPr/>
    </dgm:pt>
    <dgm:pt modelId="{ADE90C30-32F4-4117-B310-262DD88A127B}" type="pres">
      <dgm:prSet presAssocID="{30C8ABC9-45CA-4414-92A3-2B95C7B7145F}" presName="connectorText" presStyleLbl="sibTrans1D1" presStyleIdx="1" presStyleCnt="5"/>
      <dgm:spPr/>
    </dgm:pt>
    <dgm:pt modelId="{BC0C2B85-46A7-4EF9-8FAF-305E979F5EE0}" type="pres">
      <dgm:prSet presAssocID="{16042398-AF63-4823-9CE5-F14CFF87F60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25A8CD-E21A-4A68-AE2E-06B6F2432C2D}" type="pres">
      <dgm:prSet presAssocID="{C33EE6B2-1FA4-45B0-94D1-4A0C30A5E5EC}" presName="sibTrans" presStyleLbl="sibTrans1D1" presStyleIdx="2" presStyleCnt="5"/>
      <dgm:spPr/>
    </dgm:pt>
    <dgm:pt modelId="{F2345A85-560E-4940-8B81-E829209CABB0}" type="pres">
      <dgm:prSet presAssocID="{C33EE6B2-1FA4-45B0-94D1-4A0C30A5E5EC}" presName="connectorText" presStyleLbl="sibTrans1D1" presStyleIdx="2" presStyleCnt="5"/>
      <dgm:spPr/>
    </dgm:pt>
    <dgm:pt modelId="{8373AE26-F75F-4F2A-B0A6-2F77048781EB}" type="pres">
      <dgm:prSet presAssocID="{DAE4DD77-A2A3-4BF4-B04A-A232AB44484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C859A0-482A-4F44-84A8-E8EB26A032F1}" type="pres">
      <dgm:prSet presAssocID="{BC1757B5-E6EA-4932-B964-80FF6241CC50}" presName="sibTrans" presStyleLbl="sibTrans1D1" presStyleIdx="3" presStyleCnt="5"/>
      <dgm:spPr/>
    </dgm:pt>
    <dgm:pt modelId="{7347BD0F-4DAA-4EF0-950E-82EC248911E2}" type="pres">
      <dgm:prSet presAssocID="{BC1757B5-E6EA-4932-B964-80FF6241CC50}" presName="connectorText" presStyleLbl="sibTrans1D1" presStyleIdx="3" presStyleCnt="5"/>
      <dgm:spPr/>
    </dgm:pt>
    <dgm:pt modelId="{A825B9C0-C075-4003-9E9B-3C82D027B5AB}" type="pres">
      <dgm:prSet presAssocID="{CB031631-9153-4527-8E6F-C0DD798DEEC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487435-48CF-4404-85B2-A9CD588BA000}" type="pres">
      <dgm:prSet presAssocID="{12F5FB71-4FD9-4C02-B92B-48FF13E3E58C}" presName="sibTrans" presStyleLbl="sibTrans1D1" presStyleIdx="4" presStyleCnt="5"/>
      <dgm:spPr/>
    </dgm:pt>
    <dgm:pt modelId="{216CFAD3-CF10-4ABF-8313-79F70A9F13F7}" type="pres">
      <dgm:prSet presAssocID="{12F5FB71-4FD9-4C02-B92B-48FF13E3E58C}" presName="connectorText" presStyleLbl="sibTrans1D1" presStyleIdx="4" presStyleCnt="5"/>
      <dgm:spPr/>
    </dgm:pt>
    <dgm:pt modelId="{AFB88C9E-2314-4F76-81AB-2007BF196BA2}" type="pres">
      <dgm:prSet presAssocID="{E79494C9-E043-401C-A036-381F949FE94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F89D9A-4024-41A0-89E3-2DBF9E9D9B37}" type="presOf" srcId="{0BF8BAC0-986F-414E-B59A-F7F890703E75}" destId="{FA0F4532-7D6A-4457-B4A6-B3E9445C5F1A}" srcOrd="0" destOrd="0" presId="urn:microsoft.com/office/officeart/2005/8/layout/bProcess3"/>
    <dgm:cxn modelId="{00EB17E0-4CB1-4652-9745-EC28E1509DAF}" type="presOf" srcId="{C33EE6B2-1FA4-45B0-94D1-4A0C30A5E5EC}" destId="{BC25A8CD-E21A-4A68-AE2E-06B6F2432C2D}" srcOrd="0" destOrd="0" presId="urn:microsoft.com/office/officeart/2005/8/layout/bProcess3"/>
    <dgm:cxn modelId="{157AD845-FCF3-4A72-B6DD-BC3BBF5DFA32}" type="presOf" srcId="{593161D0-5A2E-4418-93BE-FBB44FCD0AE4}" destId="{938F8FC9-4C93-4D96-9FBC-731E026ED4AC}" srcOrd="0" destOrd="0" presId="urn:microsoft.com/office/officeart/2005/8/layout/bProcess3"/>
    <dgm:cxn modelId="{4DCB63AF-7B89-46FD-A3AC-315533FEFB23}" type="presOf" srcId="{BC1757B5-E6EA-4932-B964-80FF6241CC50}" destId="{49C859A0-482A-4F44-84A8-E8EB26A032F1}" srcOrd="0" destOrd="0" presId="urn:microsoft.com/office/officeart/2005/8/layout/bProcess3"/>
    <dgm:cxn modelId="{5FAE6204-AD90-43F4-A004-C314481A5F9E}" type="presOf" srcId="{A4B4B69C-1B12-4EDB-9A8A-A9776A1BC7A3}" destId="{D3582C35-9B40-42DA-BC19-23816131CDDC}" srcOrd="0" destOrd="0" presId="urn:microsoft.com/office/officeart/2005/8/layout/bProcess3"/>
    <dgm:cxn modelId="{F6081584-2F9E-44A7-BCAF-53A4820C9EC8}" type="presOf" srcId="{12F5FB71-4FD9-4C02-B92B-48FF13E3E58C}" destId="{216CFAD3-CF10-4ABF-8313-79F70A9F13F7}" srcOrd="1" destOrd="0" presId="urn:microsoft.com/office/officeart/2005/8/layout/bProcess3"/>
    <dgm:cxn modelId="{379C1C5C-84AF-45C0-B3C4-AD8288FD2692}" type="presOf" srcId="{DAE4DD77-A2A3-4BF4-B04A-A232AB444845}" destId="{8373AE26-F75F-4F2A-B0A6-2F77048781EB}" srcOrd="0" destOrd="0" presId="urn:microsoft.com/office/officeart/2005/8/layout/bProcess3"/>
    <dgm:cxn modelId="{6D4F7A76-7B3E-4B80-9490-7FB539A4B9A2}" type="presOf" srcId="{A4B4B69C-1B12-4EDB-9A8A-A9776A1BC7A3}" destId="{58F53C70-4FE6-4C58-A2DE-566B04B95AF8}" srcOrd="1" destOrd="0" presId="urn:microsoft.com/office/officeart/2005/8/layout/bProcess3"/>
    <dgm:cxn modelId="{0091D13F-429A-4AFB-8DFE-A83558048B68}" srcId="{82BABCF3-6538-4963-8F5C-7951D5AB2D44}" destId="{DAE4DD77-A2A3-4BF4-B04A-A232AB444845}" srcOrd="3" destOrd="0" parTransId="{35C0A26A-0E4C-400C-961C-D4A2AE538AF0}" sibTransId="{BC1757B5-E6EA-4932-B964-80FF6241CC50}"/>
    <dgm:cxn modelId="{2A2F116B-27D8-4E55-BAEA-2D7B51371EF8}" type="presOf" srcId="{16042398-AF63-4823-9CE5-F14CFF87F608}" destId="{BC0C2B85-46A7-4EF9-8FAF-305E979F5EE0}" srcOrd="0" destOrd="0" presId="urn:microsoft.com/office/officeart/2005/8/layout/bProcess3"/>
    <dgm:cxn modelId="{29D7CF41-0FE1-49BF-9D49-EF914AF3946E}" type="presOf" srcId="{CB031631-9153-4527-8E6F-C0DD798DEEC6}" destId="{A825B9C0-C075-4003-9E9B-3C82D027B5AB}" srcOrd="0" destOrd="0" presId="urn:microsoft.com/office/officeart/2005/8/layout/bProcess3"/>
    <dgm:cxn modelId="{F69ED133-9836-4FE4-A2D1-4FCB0991B6CB}" type="presOf" srcId="{12F5FB71-4FD9-4C02-B92B-48FF13E3E58C}" destId="{3B487435-48CF-4404-85B2-A9CD588BA000}" srcOrd="0" destOrd="0" presId="urn:microsoft.com/office/officeart/2005/8/layout/bProcess3"/>
    <dgm:cxn modelId="{70E1637F-0CE6-4DF1-B99F-7436769A0243}" srcId="{82BABCF3-6538-4963-8F5C-7951D5AB2D44}" destId="{593161D0-5A2E-4418-93BE-FBB44FCD0AE4}" srcOrd="0" destOrd="0" parTransId="{EADA7CF7-1FA8-4D04-946D-A0580D69EB6E}" sibTransId="{A4B4B69C-1B12-4EDB-9A8A-A9776A1BC7A3}"/>
    <dgm:cxn modelId="{E795D18D-E939-4AAC-BD87-9E3CB4B2A422}" type="presOf" srcId="{E79494C9-E043-401C-A036-381F949FE944}" destId="{AFB88C9E-2314-4F76-81AB-2007BF196BA2}" srcOrd="0" destOrd="0" presId="urn:microsoft.com/office/officeart/2005/8/layout/bProcess3"/>
    <dgm:cxn modelId="{89DC31F9-3B79-46A8-8472-6380E72B66C8}" srcId="{82BABCF3-6538-4963-8F5C-7951D5AB2D44}" destId="{0BF8BAC0-986F-414E-B59A-F7F890703E75}" srcOrd="1" destOrd="0" parTransId="{CDEF58D0-FC12-4B91-A725-C19A4956E568}" sibTransId="{30C8ABC9-45CA-4414-92A3-2B95C7B7145F}"/>
    <dgm:cxn modelId="{A3F1105D-69D4-4967-9847-DA1469902006}" type="presOf" srcId="{BC1757B5-E6EA-4932-B964-80FF6241CC50}" destId="{7347BD0F-4DAA-4EF0-950E-82EC248911E2}" srcOrd="1" destOrd="0" presId="urn:microsoft.com/office/officeart/2005/8/layout/bProcess3"/>
    <dgm:cxn modelId="{104B831E-2A5B-490E-8ECD-ECC2BE15E130}" srcId="{82BABCF3-6538-4963-8F5C-7951D5AB2D44}" destId="{16042398-AF63-4823-9CE5-F14CFF87F608}" srcOrd="2" destOrd="0" parTransId="{10FE5483-0AF6-4058-BDF8-D5923811D6F3}" sibTransId="{C33EE6B2-1FA4-45B0-94D1-4A0C30A5E5EC}"/>
    <dgm:cxn modelId="{0E019A3C-D7A4-45C4-AF55-DA342D690FC0}" srcId="{82BABCF3-6538-4963-8F5C-7951D5AB2D44}" destId="{CB031631-9153-4527-8E6F-C0DD798DEEC6}" srcOrd="4" destOrd="0" parTransId="{6F1CADA6-A91C-4104-BB3D-8BE6B0D4BBCF}" sibTransId="{12F5FB71-4FD9-4C02-B92B-48FF13E3E58C}"/>
    <dgm:cxn modelId="{802F90FE-2084-48E1-9084-96AFB7E3AA1E}" type="presOf" srcId="{30C8ABC9-45CA-4414-92A3-2B95C7B7145F}" destId="{53401D6C-3A99-46AF-B503-F8BFE909D7B9}" srcOrd="0" destOrd="0" presId="urn:microsoft.com/office/officeart/2005/8/layout/bProcess3"/>
    <dgm:cxn modelId="{3539C315-968D-4DB3-911A-1F2A23E59785}" srcId="{82BABCF3-6538-4963-8F5C-7951D5AB2D44}" destId="{E79494C9-E043-401C-A036-381F949FE944}" srcOrd="5" destOrd="0" parTransId="{622A620F-459B-476C-BBCC-8AD1D30DB367}" sibTransId="{936FCAE0-A6D8-4932-AF1C-53B8B66EFF79}"/>
    <dgm:cxn modelId="{AB43B4FC-AE5B-4AB5-BC2C-8CCC7143E39F}" type="presOf" srcId="{30C8ABC9-45CA-4414-92A3-2B95C7B7145F}" destId="{ADE90C30-32F4-4117-B310-262DD88A127B}" srcOrd="1" destOrd="0" presId="urn:microsoft.com/office/officeart/2005/8/layout/bProcess3"/>
    <dgm:cxn modelId="{4B1561C1-1CE2-47FC-B493-6C8E943E78EB}" type="presOf" srcId="{C33EE6B2-1FA4-45B0-94D1-4A0C30A5E5EC}" destId="{F2345A85-560E-4940-8B81-E829209CABB0}" srcOrd="1" destOrd="0" presId="urn:microsoft.com/office/officeart/2005/8/layout/bProcess3"/>
    <dgm:cxn modelId="{92D19FDB-2937-4036-9D7F-A74BF8579A5D}" type="presOf" srcId="{82BABCF3-6538-4963-8F5C-7951D5AB2D44}" destId="{C575D7DB-570F-4958-841E-078AFC4FB8A4}" srcOrd="0" destOrd="0" presId="urn:microsoft.com/office/officeart/2005/8/layout/bProcess3"/>
    <dgm:cxn modelId="{914B4AEF-5C06-4F68-AD0C-D93159E9FADC}" type="presParOf" srcId="{C575D7DB-570F-4958-841E-078AFC4FB8A4}" destId="{938F8FC9-4C93-4D96-9FBC-731E026ED4AC}" srcOrd="0" destOrd="0" presId="urn:microsoft.com/office/officeart/2005/8/layout/bProcess3"/>
    <dgm:cxn modelId="{0C6CC82B-10EE-48E0-8D5B-9A3E625F9559}" type="presParOf" srcId="{C575D7DB-570F-4958-841E-078AFC4FB8A4}" destId="{D3582C35-9B40-42DA-BC19-23816131CDDC}" srcOrd="1" destOrd="0" presId="urn:microsoft.com/office/officeart/2005/8/layout/bProcess3"/>
    <dgm:cxn modelId="{B6E8BA78-2080-4DB7-AA81-53DBF755BC7C}" type="presParOf" srcId="{D3582C35-9B40-42DA-BC19-23816131CDDC}" destId="{58F53C70-4FE6-4C58-A2DE-566B04B95AF8}" srcOrd="0" destOrd="0" presId="urn:microsoft.com/office/officeart/2005/8/layout/bProcess3"/>
    <dgm:cxn modelId="{0C1FEF2E-C254-485F-A6AB-33D0CDAE8888}" type="presParOf" srcId="{C575D7DB-570F-4958-841E-078AFC4FB8A4}" destId="{FA0F4532-7D6A-4457-B4A6-B3E9445C5F1A}" srcOrd="2" destOrd="0" presId="urn:microsoft.com/office/officeart/2005/8/layout/bProcess3"/>
    <dgm:cxn modelId="{E1E951F4-97EC-44A4-929D-35ED45B804C2}" type="presParOf" srcId="{C575D7DB-570F-4958-841E-078AFC4FB8A4}" destId="{53401D6C-3A99-46AF-B503-F8BFE909D7B9}" srcOrd="3" destOrd="0" presId="urn:microsoft.com/office/officeart/2005/8/layout/bProcess3"/>
    <dgm:cxn modelId="{733140FF-0A3F-452D-B8A2-CD4A93848256}" type="presParOf" srcId="{53401D6C-3A99-46AF-B503-F8BFE909D7B9}" destId="{ADE90C30-32F4-4117-B310-262DD88A127B}" srcOrd="0" destOrd="0" presId="urn:microsoft.com/office/officeart/2005/8/layout/bProcess3"/>
    <dgm:cxn modelId="{A7C63D48-67A2-44EF-ABED-0963CFD285D9}" type="presParOf" srcId="{C575D7DB-570F-4958-841E-078AFC4FB8A4}" destId="{BC0C2B85-46A7-4EF9-8FAF-305E979F5EE0}" srcOrd="4" destOrd="0" presId="urn:microsoft.com/office/officeart/2005/8/layout/bProcess3"/>
    <dgm:cxn modelId="{AF191254-3C4D-40EB-88DC-2B022DBDEFEA}" type="presParOf" srcId="{C575D7DB-570F-4958-841E-078AFC4FB8A4}" destId="{BC25A8CD-E21A-4A68-AE2E-06B6F2432C2D}" srcOrd="5" destOrd="0" presId="urn:microsoft.com/office/officeart/2005/8/layout/bProcess3"/>
    <dgm:cxn modelId="{44744D84-1E9A-4B2F-9B1B-420B0F4F654A}" type="presParOf" srcId="{BC25A8CD-E21A-4A68-AE2E-06B6F2432C2D}" destId="{F2345A85-560E-4940-8B81-E829209CABB0}" srcOrd="0" destOrd="0" presId="urn:microsoft.com/office/officeart/2005/8/layout/bProcess3"/>
    <dgm:cxn modelId="{0A396B2E-48D2-4F2B-BEA5-4078C36D5945}" type="presParOf" srcId="{C575D7DB-570F-4958-841E-078AFC4FB8A4}" destId="{8373AE26-F75F-4F2A-B0A6-2F77048781EB}" srcOrd="6" destOrd="0" presId="urn:microsoft.com/office/officeart/2005/8/layout/bProcess3"/>
    <dgm:cxn modelId="{1D0F068D-3EB0-498E-B479-1A0A5DAC274E}" type="presParOf" srcId="{C575D7DB-570F-4958-841E-078AFC4FB8A4}" destId="{49C859A0-482A-4F44-84A8-E8EB26A032F1}" srcOrd="7" destOrd="0" presId="urn:microsoft.com/office/officeart/2005/8/layout/bProcess3"/>
    <dgm:cxn modelId="{F85B2B57-7E12-4FAA-8498-AF3CE3FBC9E3}" type="presParOf" srcId="{49C859A0-482A-4F44-84A8-E8EB26A032F1}" destId="{7347BD0F-4DAA-4EF0-950E-82EC248911E2}" srcOrd="0" destOrd="0" presId="urn:microsoft.com/office/officeart/2005/8/layout/bProcess3"/>
    <dgm:cxn modelId="{97258F75-A2D9-450A-9D44-A53DBB898145}" type="presParOf" srcId="{C575D7DB-570F-4958-841E-078AFC4FB8A4}" destId="{A825B9C0-C075-4003-9E9B-3C82D027B5AB}" srcOrd="8" destOrd="0" presId="urn:microsoft.com/office/officeart/2005/8/layout/bProcess3"/>
    <dgm:cxn modelId="{30F07033-9EDB-40D7-B931-1A7A0C92267C}" type="presParOf" srcId="{C575D7DB-570F-4958-841E-078AFC4FB8A4}" destId="{3B487435-48CF-4404-85B2-A9CD588BA000}" srcOrd="9" destOrd="0" presId="urn:microsoft.com/office/officeart/2005/8/layout/bProcess3"/>
    <dgm:cxn modelId="{83190EC5-9E92-461D-93B1-1587511BD41A}" type="presParOf" srcId="{3B487435-48CF-4404-85B2-A9CD588BA000}" destId="{216CFAD3-CF10-4ABF-8313-79F70A9F13F7}" srcOrd="0" destOrd="0" presId="urn:microsoft.com/office/officeart/2005/8/layout/bProcess3"/>
    <dgm:cxn modelId="{0899BA28-62AE-485D-9970-A2D2449DA060}" type="presParOf" srcId="{C575D7DB-570F-4958-841E-078AFC4FB8A4}" destId="{AFB88C9E-2314-4F76-81AB-2007BF196BA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82C35-9B40-42DA-BC19-23816131CDDC}">
      <dsp:nvSpPr>
        <dsp:cNvPr id="0" name=""/>
        <dsp:cNvSpPr/>
      </dsp:nvSpPr>
      <dsp:spPr>
        <a:xfrm>
          <a:off x="3401923" y="1254810"/>
          <a:ext cx="750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01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757494" y="1296626"/>
        <a:ext cx="39039" cy="7807"/>
      </dsp:txXfrm>
    </dsp:sp>
    <dsp:sp modelId="{938F8FC9-4C93-4D96-9FBC-731E026ED4AC}">
      <dsp:nvSpPr>
        <dsp:cNvPr id="0" name=""/>
        <dsp:cNvSpPr/>
      </dsp:nvSpPr>
      <dsp:spPr>
        <a:xfrm>
          <a:off x="9018" y="282119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1. Una clase abstracta puede heredar o extender cualquier clase (independientemente de que esta sea abstracta o no), mientras que una interfaz solamente puede extender o implementar otras interfaces.</a:t>
          </a:r>
          <a:endParaRPr lang="es-ES" sz="1500" kern="1200" dirty="0"/>
        </a:p>
      </dsp:txBody>
      <dsp:txXfrm>
        <a:off x="9018" y="282119"/>
        <a:ext cx="3394705" cy="2036823"/>
      </dsp:txXfrm>
    </dsp:sp>
    <dsp:sp modelId="{53401D6C-3A99-46AF-B503-F8BFE909D7B9}">
      <dsp:nvSpPr>
        <dsp:cNvPr id="0" name=""/>
        <dsp:cNvSpPr/>
      </dsp:nvSpPr>
      <dsp:spPr>
        <a:xfrm>
          <a:off x="7577410" y="1254810"/>
          <a:ext cx="750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01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932982" y="1296626"/>
        <a:ext cx="39039" cy="7807"/>
      </dsp:txXfrm>
    </dsp:sp>
    <dsp:sp modelId="{FA0F4532-7D6A-4457-B4A6-B3E9445C5F1A}">
      <dsp:nvSpPr>
        <dsp:cNvPr id="0" name=""/>
        <dsp:cNvSpPr/>
      </dsp:nvSpPr>
      <dsp:spPr>
        <a:xfrm>
          <a:off x="4184505" y="282119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2. Una clase abstracta puede heredar de una sola clase (abstracta o no) mientras que una interfaz puede extender varias interfaces de una misma vez.</a:t>
          </a:r>
          <a:endParaRPr lang="es-ES" sz="1500" kern="1200" dirty="0"/>
        </a:p>
      </dsp:txBody>
      <dsp:txXfrm>
        <a:off x="4184505" y="282119"/>
        <a:ext cx="3394705" cy="2036823"/>
      </dsp:txXfrm>
    </dsp:sp>
    <dsp:sp modelId="{BC25A8CD-E21A-4A68-AE2E-06B6F2432C2D}">
      <dsp:nvSpPr>
        <dsp:cNvPr id="0" name=""/>
        <dsp:cNvSpPr/>
      </dsp:nvSpPr>
      <dsp:spPr>
        <a:xfrm>
          <a:off x="1706370" y="2317142"/>
          <a:ext cx="8350974" cy="750182"/>
        </a:xfrm>
        <a:custGeom>
          <a:avLst/>
          <a:gdLst/>
          <a:ahLst/>
          <a:cxnLst/>
          <a:rect l="0" t="0" r="0" b="0"/>
          <a:pathLst>
            <a:path>
              <a:moveTo>
                <a:pt x="8350974" y="0"/>
              </a:moveTo>
              <a:lnTo>
                <a:pt x="8350974" y="392191"/>
              </a:lnTo>
              <a:lnTo>
                <a:pt x="0" y="392191"/>
              </a:lnTo>
              <a:lnTo>
                <a:pt x="0" y="75018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672173" y="2688329"/>
        <a:ext cx="419369" cy="7807"/>
      </dsp:txXfrm>
    </dsp:sp>
    <dsp:sp modelId="{BC0C2B85-46A7-4EF9-8FAF-305E979F5EE0}">
      <dsp:nvSpPr>
        <dsp:cNvPr id="0" name=""/>
        <dsp:cNvSpPr/>
      </dsp:nvSpPr>
      <dsp:spPr>
        <a:xfrm>
          <a:off x="8359992" y="282119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3. Una clase abstracta puede tener métodos que sean abstractos o que no lo sean, mientras que las interfaces sólo y exclusivamente pueden definir métodos abstractos.</a:t>
          </a:r>
          <a:endParaRPr lang="es-ES" sz="1500" kern="1200" dirty="0"/>
        </a:p>
      </dsp:txBody>
      <dsp:txXfrm>
        <a:off x="8359992" y="282119"/>
        <a:ext cx="3394705" cy="2036823"/>
      </dsp:txXfrm>
    </dsp:sp>
    <dsp:sp modelId="{49C859A0-482A-4F44-84A8-E8EB26A032F1}">
      <dsp:nvSpPr>
        <dsp:cNvPr id="0" name=""/>
        <dsp:cNvSpPr/>
      </dsp:nvSpPr>
      <dsp:spPr>
        <a:xfrm>
          <a:off x="3401923" y="4072416"/>
          <a:ext cx="750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01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757494" y="4114232"/>
        <a:ext cx="39039" cy="7807"/>
      </dsp:txXfrm>
    </dsp:sp>
    <dsp:sp modelId="{8373AE26-F75F-4F2A-B0A6-2F77048781EB}">
      <dsp:nvSpPr>
        <dsp:cNvPr id="0" name=""/>
        <dsp:cNvSpPr/>
      </dsp:nvSpPr>
      <dsp:spPr>
        <a:xfrm>
          <a:off x="9018" y="3099724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4. En java concretamente (ya que has puesto la etiqueta Java), en las clases abstractas la palabra </a:t>
          </a:r>
          <a:r>
            <a:rPr lang="es-ES" sz="1500" kern="1200" dirty="0" err="1" smtClean="0"/>
            <a:t>abstract</a:t>
          </a:r>
          <a:r>
            <a:rPr lang="es-ES" sz="1500" kern="1200" dirty="0" smtClean="0"/>
            <a:t> es obligatoria para definir un método abstracto (así como la clase). Cuando defines una interfaz, esta palabra es opcional ya que se infiere en el concepto de interfaz.</a:t>
          </a:r>
          <a:endParaRPr lang="es-ES" sz="1500" kern="1200" dirty="0"/>
        </a:p>
      </dsp:txBody>
      <dsp:txXfrm>
        <a:off x="9018" y="3099724"/>
        <a:ext cx="3394705" cy="2036823"/>
      </dsp:txXfrm>
    </dsp:sp>
    <dsp:sp modelId="{3B487435-48CF-4404-85B2-A9CD588BA000}">
      <dsp:nvSpPr>
        <dsp:cNvPr id="0" name=""/>
        <dsp:cNvSpPr/>
      </dsp:nvSpPr>
      <dsp:spPr>
        <a:xfrm>
          <a:off x="7577410" y="4072416"/>
          <a:ext cx="750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01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932982" y="4114232"/>
        <a:ext cx="39039" cy="7807"/>
      </dsp:txXfrm>
    </dsp:sp>
    <dsp:sp modelId="{A825B9C0-C075-4003-9E9B-3C82D027B5AB}">
      <dsp:nvSpPr>
        <dsp:cNvPr id="0" name=""/>
        <dsp:cNvSpPr/>
      </dsp:nvSpPr>
      <dsp:spPr>
        <a:xfrm>
          <a:off x="4184505" y="3099724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5. En una clase abstracta, los métodos abstractos pueden ser </a:t>
          </a:r>
          <a:r>
            <a:rPr lang="es-ES" sz="1500" kern="1200" dirty="0" err="1" smtClean="0"/>
            <a:t>public</a:t>
          </a:r>
          <a:r>
            <a:rPr lang="es-ES" sz="1500" kern="1200" dirty="0" smtClean="0"/>
            <a:t> o </a:t>
          </a:r>
          <a:r>
            <a:rPr lang="es-ES" sz="1500" kern="1200" dirty="0" err="1" smtClean="0"/>
            <a:t>protected</a:t>
          </a:r>
          <a:r>
            <a:rPr lang="es-ES" sz="1500" kern="1200" dirty="0" smtClean="0"/>
            <a:t>. En una interfaz solamente puede haber métodos públicos.</a:t>
          </a:r>
          <a:endParaRPr lang="es-ES" sz="1500" kern="1200" dirty="0"/>
        </a:p>
      </dsp:txBody>
      <dsp:txXfrm>
        <a:off x="4184505" y="3099724"/>
        <a:ext cx="3394705" cy="2036823"/>
      </dsp:txXfrm>
    </dsp:sp>
    <dsp:sp modelId="{AFB88C9E-2314-4F76-81AB-2007BF196BA2}">
      <dsp:nvSpPr>
        <dsp:cNvPr id="0" name=""/>
        <dsp:cNvSpPr/>
      </dsp:nvSpPr>
      <dsp:spPr>
        <a:xfrm>
          <a:off x="8359992" y="3099724"/>
          <a:ext cx="3394705" cy="203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6. En una clase abstracta pueden existir variables static, final o static final con cualquier modificador de acceso (public, private, protected o default). En una interfaz sólo puedes tener constantes (public static final).</a:t>
          </a:r>
          <a:endParaRPr lang="es-ES" sz="1500" kern="1200" dirty="0"/>
        </a:p>
      </dsp:txBody>
      <dsp:txXfrm>
        <a:off x="8359992" y="3099724"/>
        <a:ext cx="3394705" cy="203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0EC47B3-48B3-4958-879A-2423F6E9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15E7C-3175-4C2C-9228-68A0E8B4F0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1227-5C59-4A9A-BD66-D0D9B10BC4E7}" type="datetime1">
              <a:rPr lang="es-ES" smtClean="0"/>
              <a:t>15/09/2018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3E50F4-02DF-43AF-AB96-FE58CA955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66F933-9878-4A76-903C-6078085C1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AB16-6275-4571-986E-626A6F89F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6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4D74-94F3-41B4-AE37-A6D9EE1F64B1}" type="datetime1">
              <a:rPr lang="es-ES" smtClean="0"/>
              <a:pPr/>
              <a:t>15/09/2018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F6278-56B1-4573-9216-141BA73ED97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1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01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41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0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60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55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14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2368616"/>
            <a:ext cx="3657600" cy="1706074"/>
          </a:xfrm>
          <a:prstGeom prst="rect">
            <a:avLst/>
          </a:prstGeom>
        </p:spPr>
        <p:txBody>
          <a:bodyPr rtlCol="0"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título de diapositiva (1)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mbo 26">
            <a:extLst>
              <a:ext uri="{FF2B5EF4-FFF2-40B4-BE49-F238E27FC236}">
                <a16:creationId xmlns:a16="http://schemas.microsoft.com/office/drawing/2014/main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Gráfico 11">
            <a:extLst>
              <a:ext uri="{FF2B5EF4-FFF2-40B4-BE49-F238E27FC236}">
                <a16:creationId xmlns:a16="http://schemas.microsoft.com/office/drawing/2014/main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" name="Gráfico 9">
            <a:extLst>
              <a:ext uri="{FF2B5EF4-FFF2-40B4-BE49-F238E27FC236}">
                <a16:creationId xmlns:a16="http://schemas.microsoft.com/office/drawing/2014/main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1" name="Aumentar rombo">
            <a:extLst>
              <a:ext uri="{FF2B5EF4-FFF2-40B4-BE49-F238E27FC236}">
                <a16:creationId xmlns:a16="http://schemas.microsoft.com/office/drawing/2014/main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Agregar un título de diapositiva (1)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9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9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6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7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8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9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1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6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7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8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9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0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3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5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5" grpId="0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5" grpId="11" animBg="1"/>
      <p:bldP spid="25" grpId="12" animBg="1"/>
      <p:bldP spid="25" grpId="13" animBg="1"/>
      <p:bldP spid="26" grpId="0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26" grpId="11" animBg="1"/>
      <p:bldP spid="26" grpId="12" animBg="1"/>
      <p:bldP spid="26" grpId="13" animBg="1"/>
      <p:bldP spid="24" grpId="0" animBg="1"/>
      <p:bldP spid="24" grpId="5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  <p:bldP spid="24" grpId="14" animBg="1"/>
      <p:bldP spid="23" grpId="0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2" grpId="0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2"/>
      <p:bldP spid="18" grpId="3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104" y="2050901"/>
            <a:ext cx="3657600" cy="170607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sz="5000" dirty="0" smtClean="0"/>
              <a:t>BDII</a:t>
            </a:r>
            <a:endParaRPr lang="es-ES" sz="5000" dirty="0"/>
          </a:p>
        </p:txBody>
      </p:sp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460D9-574A-4524-9885-7FAC72C46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PRINCIPIO SOLID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38068EC-8701-49CF-A4AC-5D0C33F6B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0459" y="4349184"/>
            <a:ext cx="8033656" cy="746125"/>
          </a:xfrm>
        </p:spPr>
        <p:txBody>
          <a:bodyPr rtlCol="0"/>
          <a:lstStyle/>
          <a:p>
            <a:pPr rtl="0"/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6058731-1267-4D78-BE19-23FEE65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TEMAS: </a:t>
            </a:r>
            <a:endParaRPr lang="es-ES" dirty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338068EC-8701-49CF-A4AC-5D0C33F6B1D8}"/>
              </a:ext>
            </a:extLst>
          </p:cNvPr>
          <p:cNvSpPr txBox="1">
            <a:spLocks/>
          </p:cNvSpPr>
          <p:nvPr/>
        </p:nvSpPr>
        <p:spPr>
          <a:xfrm>
            <a:off x="610035" y="5730026"/>
            <a:ext cx="11534503" cy="746125"/>
          </a:xfrm>
          <a:prstGeom prst="rect">
            <a:avLst/>
          </a:prstGeom>
        </p:spPr>
        <p:txBody>
          <a:bodyPr rtlCol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DIFERENCIA ENTRE CLASE ABSTRACTA E INTERFAZ?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9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570" y="395703"/>
            <a:ext cx="6894576" cy="749808"/>
          </a:xfrm>
        </p:spPr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pic>
        <p:nvPicPr>
          <p:cNvPr id="1026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18" y="2828091"/>
            <a:ext cx="5300679" cy="38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14127" y="1609325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Controlador de vista de modelo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9072" y="3904568"/>
            <a:ext cx="3071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rgbClr val="303633"/>
                </a:solidFill>
                <a:latin typeface="OpenSans"/>
              </a:rPr>
              <a:t>Divide la interacción de la interfaz de usuario en tres roles distintos.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956901" y="2802569"/>
            <a:ext cx="2855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303633"/>
                </a:solidFill>
                <a:latin typeface="OpenSans"/>
              </a:rPr>
              <a:t>Ha </a:t>
            </a:r>
            <a:r>
              <a:rPr lang="es-ES" dirty="0">
                <a:solidFill>
                  <a:srgbClr val="303633"/>
                </a:solidFill>
                <a:latin typeface="OpenSans"/>
              </a:rPr>
              <a:t>desempeñado un papel influyente en la mayoría de los marcos de la interfaz de usuario y en el pensamiento sobre el diseño de la interfaz de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570" y="395703"/>
            <a:ext cx="6894576" cy="749808"/>
          </a:xfrm>
        </p:spPr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pic>
        <p:nvPicPr>
          <p:cNvPr id="1026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13" y="2457547"/>
            <a:ext cx="5300679" cy="38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60909" y="1145511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Controlador de vista de modelo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1613" y="34337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MVC considera tres roles. El modelo es un objeto que representa algunos</a:t>
            </a:r>
          </a:p>
          <a:p>
            <a:r>
              <a:rPr lang="es-ES" dirty="0"/>
              <a:t>información sobre el dominio. Es un objeto no visual que contiene todos los datos</a:t>
            </a:r>
          </a:p>
          <a:p>
            <a:r>
              <a:rPr lang="es-ES" dirty="0"/>
              <a:t>y comportamiento diferente al utilizado para la UI.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0909" y="1895319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8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Como funciona</a:t>
            </a:r>
            <a:endParaRPr lang="es-ES" sz="4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60788" y="4754880"/>
            <a:ext cx="2433710" cy="16007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52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570" y="395703"/>
            <a:ext cx="6894576" cy="749808"/>
          </a:xfrm>
        </p:spPr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pic>
        <p:nvPicPr>
          <p:cNvPr id="1026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13" y="2457547"/>
            <a:ext cx="5300679" cy="38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60909" y="1145511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Controlador de vista de modelo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1613" y="27866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vista representa la visualización del modelo en la interfaz de usuario. Por lo tanto, si nuestro modelo es</a:t>
            </a:r>
            <a:br>
              <a:rPr lang="es-ES" dirty="0"/>
            </a:br>
            <a:r>
              <a:rPr lang="es-ES" dirty="0"/>
              <a:t>un objeto del cliente nuestra vista puede ser un marco lleno de widgets UI o un HTML</a:t>
            </a:r>
            <a:br>
              <a:rPr lang="es-ES" dirty="0"/>
            </a:br>
            <a:r>
              <a:rPr lang="es-ES" dirty="0"/>
              <a:t>página representada con información del modelo. La vista solo se trata de mostrar</a:t>
            </a:r>
            <a:br>
              <a:rPr lang="es-ES" dirty="0"/>
            </a:br>
            <a:r>
              <a:rPr lang="es-ES" dirty="0"/>
              <a:t>de información; cualquier cambio en la información es manejado por el tercer miembro</a:t>
            </a:r>
            <a:br>
              <a:rPr lang="es-ES" dirty="0"/>
            </a:br>
            <a:r>
              <a:rPr lang="es-ES" dirty="0"/>
              <a:t>de la trinidad MVC: el controlador. El controlador toma la entrada del usuario, manipula</a:t>
            </a:r>
            <a:br>
              <a:rPr lang="es-ES" dirty="0"/>
            </a:br>
            <a:r>
              <a:rPr lang="es-ES" dirty="0"/>
              <a:t>el modelo, y hace que la vista se actualice apropiadamente. De esta manera, la IU es una</a:t>
            </a:r>
            <a:br>
              <a:rPr lang="es-ES" dirty="0"/>
            </a:br>
            <a:r>
              <a:rPr lang="es-ES" dirty="0"/>
              <a:t>combinación de la vista y el controlador.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0909" y="1895319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8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Como funciona</a:t>
            </a:r>
            <a:endParaRPr lang="es-ES" sz="4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98456" y="2253922"/>
            <a:ext cx="2433710" cy="13044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9623739" y="2273884"/>
            <a:ext cx="2433710" cy="13044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570" y="395703"/>
            <a:ext cx="6894576" cy="749808"/>
          </a:xfrm>
        </p:spPr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60909" y="1145511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Controlador de vista de modelo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0909" y="1895319"/>
            <a:ext cx="8027070" cy="757130"/>
          </a:xfrm>
          <a:prstGeom prst="rect">
            <a:avLst/>
          </a:prstGeom>
        </p:spPr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8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Cuándo </a:t>
            </a:r>
            <a:r>
              <a:rPr lang="es-ES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usarlo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0221" y="2801710"/>
            <a:ext cx="115917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Como dije, el valor de MVC reside en sus dos separaciones. De estos la separación</a:t>
            </a:r>
          </a:p>
          <a:p>
            <a:r>
              <a:rPr lang="es-ES" dirty="0"/>
              <a:t>de presentación y modelo es uno de los principios de diseño más importantes en</a:t>
            </a:r>
          </a:p>
          <a:p>
            <a:r>
              <a:rPr lang="es-ES" dirty="0"/>
              <a:t>software, y el único momento en que no debes seguirlo es en sistemas muy simples</a:t>
            </a:r>
          </a:p>
          <a:p>
            <a:r>
              <a:rPr lang="es-ES" dirty="0"/>
              <a:t>donde el modelo no tiene un comportamiento real de todos modos. Tan pronto como obtienes algo</a:t>
            </a:r>
          </a:p>
          <a:p>
            <a:r>
              <a:rPr lang="es-ES" dirty="0"/>
              <a:t>lógica no visual, debes aplicar la separación. Desafortunadamente, mucha UI</a:t>
            </a:r>
          </a:p>
          <a:p>
            <a:r>
              <a:rPr lang="es-ES" dirty="0"/>
              <a:t>los marcos lo hacen difícil, y aquellos que no lo hacen a menudo se enseñan sin una</a:t>
            </a:r>
          </a:p>
          <a:p>
            <a:r>
              <a:rPr lang="es-ES" dirty="0"/>
              <a:t>separación.</a:t>
            </a:r>
          </a:p>
          <a:p>
            <a:endParaRPr lang="es-ES" dirty="0"/>
          </a:p>
          <a:p>
            <a:r>
              <a:rPr lang="es-ES" dirty="0"/>
              <a:t>La separación de la vista y el controlador es menos importante, así que solo recomendaría</a:t>
            </a:r>
          </a:p>
          <a:p>
            <a:r>
              <a:rPr lang="es-ES" dirty="0"/>
              <a:t>haciéndolo cuando es realmente útil. Para sistemas de cliente enriquecido, eso termina</a:t>
            </a:r>
          </a:p>
          <a:p>
            <a:r>
              <a:rPr lang="es-ES" dirty="0"/>
              <a:t>casi nunca, aunque es común en interfaces web donde el controlador</a:t>
            </a:r>
          </a:p>
          <a:p>
            <a:r>
              <a:rPr lang="es-ES" dirty="0"/>
              <a:t>está separado. La mayoría de los patrones en el diseño web aquí se basan en eso</a:t>
            </a:r>
          </a:p>
          <a:p>
            <a:r>
              <a:rPr lang="es-ES" dirty="0"/>
              <a:t>principio.</a:t>
            </a:r>
          </a:p>
        </p:txBody>
      </p:sp>
    </p:spTree>
    <p:extLst>
      <p:ext uri="{BB962C8B-B14F-4D97-AF65-F5344CB8AC3E}">
        <p14:creationId xmlns:p14="http://schemas.microsoft.com/office/powerpoint/2010/main" val="413266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218" y="283161"/>
            <a:ext cx="11563643" cy="749808"/>
          </a:xfrm>
        </p:spPr>
        <p:txBody>
          <a:bodyPr/>
          <a:lstStyle/>
          <a:p>
            <a:r>
              <a:rPr lang="es-ES" dirty="0" smtClean="0"/>
              <a:t>DIFERENCIA </a:t>
            </a:r>
            <a:r>
              <a:rPr lang="es-ES" dirty="0"/>
              <a:t>ENTRE CLASE ABSTRACTA E INTERFAZ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73236526"/>
              </p:ext>
            </p:extLst>
          </p:nvPr>
        </p:nvGraphicFramePr>
        <p:xfrm>
          <a:off x="239152" y="1403158"/>
          <a:ext cx="117637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326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DF0E2"/>
      </a:lt2>
      <a:accent1>
        <a:srgbClr val="580201"/>
      </a:accent1>
      <a:accent2>
        <a:srgbClr val="AB0068"/>
      </a:accent2>
      <a:accent3>
        <a:srgbClr val="E00702"/>
      </a:accent3>
      <a:accent4>
        <a:srgbClr val="FF6C02"/>
      </a:accent4>
      <a:accent5>
        <a:srgbClr val="FEC106"/>
      </a:accent5>
      <a:accent6>
        <a:srgbClr val="FAE1C3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" id="{C39A0376-D6DB-46B8-9F13-4135EA71DFA7}" vid="{D886B1EC-2264-4771-ABF2-1EE4258744C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Título animado geométrico</Template>
  <TotalTime>0</TotalTime>
  <Words>526</Words>
  <Application>Microsoft Office PowerPoint</Application>
  <PresentationFormat>Panorámica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OpenSans</vt:lpstr>
      <vt:lpstr>Rockwell</vt:lpstr>
      <vt:lpstr>Tw Cen MT</vt:lpstr>
      <vt:lpstr>Tema de Office</vt:lpstr>
      <vt:lpstr>BDII</vt:lpstr>
      <vt:lpstr>TEMAS: </vt:lpstr>
      <vt:lpstr>PATRONES DE DISEÑO</vt:lpstr>
      <vt:lpstr>PATRONES DE DISEÑO</vt:lpstr>
      <vt:lpstr>PATRONES DE DISEÑO</vt:lpstr>
      <vt:lpstr>PATRONES DE DISEÑO</vt:lpstr>
      <vt:lpstr>DIFERENCIA ENTRE CLASE ABSTRACTA E INTERFAZ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2018-09-15T13:51:55Z</dcterms:created>
  <dcterms:modified xsi:type="dcterms:W3CDTF">2018-09-15T14:28:04Z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2018-08-15T22:14:59.2979895Z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