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75" r:id="rId7"/>
    <p:sldId id="262" r:id="rId8"/>
    <p:sldId id="277" r:id="rId9"/>
    <p:sldId id="276" r:id="rId10"/>
    <p:sldId id="264" r:id="rId11"/>
    <p:sldId id="278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Open Sans" panose="020B08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62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1" name="Google Shape;201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48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8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04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50748/health-fitness-app-usage-us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 smtClean="0"/>
              <a:t>Kaiser Permanente</a:t>
            </a:r>
            <a:endParaRPr sz="5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199" y="2195525"/>
            <a:ext cx="6174059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 smtClean="0"/>
              <a:t>Improve </a:t>
            </a:r>
            <a:r>
              <a:rPr lang="en-US" dirty="0"/>
              <a:t>patient satisfaction and wellbeing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</a:t>
            </a:r>
            <a:r>
              <a:rPr lang="en" b="1" dirty="0" smtClean="0"/>
              <a:t>N</a:t>
            </a:r>
            <a:r>
              <a:rPr lang="pt-BR" b="1" dirty="0" smtClean="0"/>
              <a:t>élio Macombo</a:t>
            </a:r>
            <a:endParaRPr sz="500" dirty="0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How will we know if we’re successful?</a:t>
            </a:r>
            <a:endParaRPr sz="500" dirty="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Measurement</a:t>
            </a:r>
            <a:endParaRPr sz="500" dirty="0"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9060"/>
            <a:ext cx="3714750" cy="2936780"/>
          </a:xfrm>
          <a:prstGeom prst="rect">
            <a:avLst/>
          </a:prstGeom>
        </p:spPr>
      </p:pic>
      <p:sp>
        <p:nvSpPr>
          <p:cNvPr id="10" name="Google Shape;161;p34"/>
          <p:cNvSpPr txBox="1">
            <a:spLocks noGrp="1"/>
          </p:cNvSpPr>
          <p:nvPr>
            <p:ph type="body" idx="3"/>
          </p:nvPr>
        </p:nvSpPr>
        <p:spPr>
          <a:xfrm>
            <a:off x="3644899" y="1501698"/>
            <a:ext cx="5041901" cy="31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0" lvl="1" indent="0">
              <a:buNone/>
            </a:pPr>
            <a:endParaRPr lang="en-US" sz="1200" dirty="0" smtClean="0"/>
          </a:p>
          <a:p>
            <a:pPr lvl="1"/>
            <a:r>
              <a:rPr lang="en-US" sz="1200" dirty="0"/>
              <a:t>Profit </a:t>
            </a:r>
            <a:r>
              <a:rPr lang="en-US" sz="1200" dirty="0" smtClean="0"/>
              <a:t>Growth (MOM – 3% and YOY – 15%);</a:t>
            </a:r>
            <a:endParaRPr lang="en-US" sz="1200" dirty="0"/>
          </a:p>
          <a:p>
            <a:pPr lvl="1"/>
            <a:r>
              <a:rPr lang="en-US" sz="1200" dirty="0" smtClean="0"/>
              <a:t>Revenue Generated (MOM – $100 Million and YOY - $1200 Million);</a:t>
            </a:r>
          </a:p>
          <a:p>
            <a:pPr lvl="1"/>
            <a:r>
              <a:rPr lang="en-US" sz="1200" dirty="0" smtClean="0"/>
              <a:t>Subscriber Base (YOY -  50 Millions users);</a:t>
            </a:r>
          </a:p>
          <a:p>
            <a:pPr lvl="1"/>
            <a:r>
              <a:rPr lang="en-US" sz="1200" dirty="0" smtClean="0"/>
              <a:t>Decrease Churn Rate </a:t>
            </a:r>
            <a:r>
              <a:rPr lang="en-US" sz="1200" dirty="0"/>
              <a:t>(</a:t>
            </a:r>
            <a:r>
              <a:rPr lang="en-US" sz="1200" dirty="0" smtClean="0"/>
              <a:t>MOM – 10%);</a:t>
            </a:r>
            <a:endParaRPr lang="en-US" sz="1200" dirty="0"/>
          </a:p>
          <a:p>
            <a:pPr lvl="1"/>
            <a:r>
              <a:rPr lang="en-US" sz="1200" dirty="0" smtClean="0"/>
              <a:t>Customer Satisfaction (NPS Score – 9 points, Ratings 04 stars);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194;p38"/>
          <p:cNvSpPr txBox="1">
            <a:spLocks/>
          </p:cNvSpPr>
          <p:nvPr/>
        </p:nvSpPr>
        <p:spPr>
          <a:xfrm>
            <a:off x="4286250" y="1762911"/>
            <a:ext cx="415925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600" dirty="0" smtClean="0"/>
              <a:t>Goals for 01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1923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Competitors</a:t>
            </a:r>
            <a:endParaRPr sz="500" dirty="0"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914400" y="200722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Competitors</a:t>
            </a:r>
            <a:endParaRPr sz="500"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78180"/>
              </p:ext>
            </p:extLst>
          </p:nvPr>
        </p:nvGraphicFramePr>
        <p:xfrm>
          <a:off x="757200" y="81120"/>
          <a:ext cx="7315199" cy="494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47">
                  <a:extLst>
                    <a:ext uri="{9D8B030D-6E8A-4147-A177-3AD203B41FA5}">
                      <a16:colId xmlns:a16="http://schemas.microsoft.com/office/drawing/2014/main" val="3310177862"/>
                    </a:ext>
                  </a:extLst>
                </a:gridCol>
                <a:gridCol w="2458606">
                  <a:extLst>
                    <a:ext uri="{9D8B030D-6E8A-4147-A177-3AD203B41FA5}">
                      <a16:colId xmlns:a16="http://schemas.microsoft.com/office/drawing/2014/main" val="1907288939"/>
                    </a:ext>
                  </a:extLst>
                </a:gridCol>
                <a:gridCol w="1860085">
                  <a:extLst>
                    <a:ext uri="{9D8B030D-6E8A-4147-A177-3AD203B41FA5}">
                      <a16:colId xmlns:a16="http://schemas.microsoft.com/office/drawing/2014/main" val="3206180162"/>
                    </a:ext>
                  </a:extLst>
                </a:gridCol>
                <a:gridCol w="1697561">
                  <a:extLst>
                    <a:ext uri="{9D8B030D-6E8A-4147-A177-3AD203B41FA5}">
                      <a16:colId xmlns:a16="http://schemas.microsoft.com/office/drawing/2014/main" val="2628831059"/>
                    </a:ext>
                  </a:extLst>
                </a:gridCol>
              </a:tblGrid>
              <a:tr h="260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FREELETICS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STRAVA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MYFITNESSPAL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829037186"/>
                  </a:ext>
                </a:extLst>
              </a:tr>
              <a:tr h="7812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Product Offering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Free Apps with Subscription (In App Purchase)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Free Apps with add-on subscription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Free App with Subscription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83219780"/>
                  </a:ext>
                </a:extLst>
              </a:tr>
              <a:tr h="260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Category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Workout and exercise apps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Activity tracking apps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Nutrition Apps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989660343"/>
                  </a:ext>
                </a:extLst>
              </a:tr>
              <a:tr h="7812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Key Features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Custom Training Journeys,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Digital AI coaching,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Nutrition guidance,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Running &amp; Cycling tracking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Nutrition &amp; Activity tracking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4158289202"/>
                  </a:ext>
                </a:extLst>
              </a:tr>
              <a:tr h="260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Differentiators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AI Coaching Assistant 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Social sharing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Food database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392203499"/>
                  </a:ext>
                </a:extLst>
              </a:tr>
              <a:tr h="10417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Target Customers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Athletes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Fitness Enthusiasts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Workouts Enthusiasts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 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Runners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Cyclists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Fitness Enthusiasts 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Tracking and managing diet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972676187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Distribution Channels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App </a:t>
                      </a:r>
                      <a:r>
                        <a:rPr lang="en-US" sz="1100" b="1" dirty="0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Store,</a:t>
                      </a:r>
                      <a:r>
                        <a:rPr lang="en-US" sz="1100" b="1" baseline="0" dirty="0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 </a:t>
                      </a:r>
                      <a:r>
                        <a:rPr lang="en-US" sz="1100" b="1" dirty="0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Play </a:t>
                      </a: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Store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Apple </a:t>
                      </a:r>
                      <a:r>
                        <a:rPr lang="en-US" sz="1100" b="1" dirty="0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Store,</a:t>
                      </a:r>
                      <a:r>
                        <a:rPr lang="en-US" sz="1100" b="1" baseline="0" dirty="0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 </a:t>
                      </a:r>
                      <a:r>
                        <a:rPr lang="en-US" sz="1100" b="1" baseline="0" dirty="0" err="1" smtClean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PlayStore</a:t>
                      </a:r>
                      <a:endParaRPr lang="en-US" sz="1100" b="1" dirty="0">
                        <a:effectLst/>
                        <a:latin typeface="Open Sans" panose="020B0806030504020204" pitchFamily="34" charset="0"/>
                        <a:ea typeface="Open Sans" panose="020B0806030504020204" pitchFamily="34" charset="0"/>
                        <a:cs typeface="Open Sans" panose="020B0806030504020204" pitchFamily="34" charset="0"/>
                      </a:endParaRP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App Store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1706888225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Market Penetration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31 Million Users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42 Million Users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225 Million Users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373522311"/>
                  </a:ext>
                </a:extLst>
              </a:tr>
              <a:tr h="260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Price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$34.99 / 03 Month Subscription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$2 – 6 / months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$10/month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501013920"/>
                  </a:ext>
                </a:extLst>
              </a:tr>
              <a:tr h="260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Revenue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$10 Millions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$1 Million</a:t>
                      </a:r>
                    </a:p>
                  </a:txBody>
                  <a:tcPr marL="15003" marR="150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Open Sans" panose="020B0806030504020204" pitchFamily="34" charset="0"/>
                          <a:ea typeface="Open Sans" panose="020B0806030504020204" pitchFamily="34" charset="0"/>
                          <a:cs typeface="Open Sans" panose="020B0806030504020204" pitchFamily="34" charset="0"/>
                        </a:rPr>
                        <a:t>$03 Millions</a:t>
                      </a:r>
                    </a:p>
                  </a:txBody>
                  <a:tcPr marL="15003" marR="15003" marT="0" marB="0"/>
                </a:tc>
                <a:extLst>
                  <a:ext uri="{0D108BD9-81ED-4DB2-BD59-A6C34878D82A}">
                    <a16:rowId xmlns:a16="http://schemas.microsoft.com/office/drawing/2014/main" val="21842658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508703" y="907902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Why are we better?</a:t>
            </a:r>
            <a:endParaRPr sz="500" dirty="0"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3"/>
          </p:nvPr>
        </p:nvSpPr>
        <p:spPr>
          <a:xfrm>
            <a:off x="0" y="1478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sz="1400" dirty="0" smtClean="0"/>
              <a:t>Users will </a:t>
            </a:r>
            <a:r>
              <a:rPr lang="en-US" sz="1400" dirty="0"/>
              <a:t>improve and track their fitness (throw personalized exercise plan and AI personalized assistant) </a:t>
            </a:r>
            <a:r>
              <a:rPr lang="en-US" sz="1400" dirty="0" smtClean="0"/>
              <a:t>and also improve their </a:t>
            </a:r>
            <a:r>
              <a:rPr lang="en-US" sz="1400" dirty="0"/>
              <a:t>eating habits; </a:t>
            </a:r>
          </a:p>
          <a:p>
            <a:pPr lvl="1"/>
            <a:r>
              <a:rPr lang="en-US" sz="1400" dirty="0" smtClean="0"/>
              <a:t>Our App will connect </a:t>
            </a:r>
            <a:r>
              <a:rPr lang="en-US" sz="1400" dirty="0"/>
              <a:t>users to fitness trainers and nutritionist  for personalized plan;</a:t>
            </a:r>
          </a:p>
          <a:p>
            <a:pPr lvl="1"/>
            <a:r>
              <a:rPr lang="en-US" sz="1400" dirty="0"/>
              <a:t>Our App will </a:t>
            </a:r>
            <a:r>
              <a:rPr lang="en-US" sz="1400" dirty="0" smtClean="0"/>
              <a:t> allow </a:t>
            </a:r>
            <a:r>
              <a:rPr lang="en-US" sz="1400" dirty="0"/>
              <a:t>users to share progress with friends;</a:t>
            </a:r>
          </a:p>
          <a:p>
            <a:pPr lvl="1"/>
            <a:r>
              <a:rPr lang="en-US" sz="1400" dirty="0" smtClean="0"/>
              <a:t>Our App will organize </a:t>
            </a:r>
            <a:r>
              <a:rPr lang="en-US" sz="1400" dirty="0"/>
              <a:t>and allow users to access the health data via App and USSD/SMS;</a:t>
            </a:r>
          </a:p>
          <a:p>
            <a:pPr lvl="1"/>
            <a:r>
              <a:rPr lang="en-US" sz="1400" dirty="0" smtClean="0"/>
              <a:t>Our App will Connect </a:t>
            </a:r>
            <a:r>
              <a:rPr lang="en-US" sz="1400" dirty="0"/>
              <a:t>health users data from application with Health and Insurance Plan in order to maintain health data integrated and accessible;</a:t>
            </a:r>
          </a:p>
        </p:txBody>
      </p:sp>
      <p:sp>
        <p:nvSpPr>
          <p:cNvPr id="231" name="Google Shape;231;p4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dirty="0" smtClean="0"/>
              <a:t>Our vision  </a:t>
            </a:r>
          </a:p>
          <a:p>
            <a:pPr marL="571500" lvl="1" indent="-114300"/>
            <a:r>
              <a:rPr lang="en-US" i="1" dirty="0"/>
              <a:t>We will organize users health </a:t>
            </a:r>
            <a:r>
              <a:rPr lang="en-US" i="1" dirty="0" smtClean="0"/>
              <a:t>data and empower </a:t>
            </a:r>
            <a:r>
              <a:rPr lang="en-US" i="1" dirty="0"/>
              <a:t>users to adopting </a:t>
            </a:r>
            <a:r>
              <a:rPr lang="en-US" i="1" dirty="0" smtClean="0"/>
              <a:t>fitness, eating </a:t>
            </a:r>
            <a:r>
              <a:rPr lang="en-US" i="1" dirty="0"/>
              <a:t>habits </a:t>
            </a:r>
            <a:r>
              <a:rPr lang="en-US" i="1" dirty="0" smtClean="0"/>
              <a:t>and </a:t>
            </a:r>
            <a:r>
              <a:rPr lang="en-US" i="1" dirty="0"/>
              <a:t>preventing them for any disease;</a:t>
            </a:r>
            <a:endParaRPr lang="en-US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Main Themes:</a:t>
            </a:r>
          </a:p>
          <a:p>
            <a:pPr marL="571500" lvl="1" indent="-114300"/>
            <a:r>
              <a:rPr lang="en-US" b="1" i="1" dirty="0" smtClean="0"/>
              <a:t>Manage </a:t>
            </a:r>
            <a:r>
              <a:rPr lang="en-US" b="1" i="1" dirty="0"/>
              <a:t>Fitness </a:t>
            </a:r>
            <a:r>
              <a:rPr lang="en-US" b="1" i="1" dirty="0" smtClean="0"/>
              <a:t>Goals;</a:t>
            </a:r>
          </a:p>
          <a:p>
            <a:pPr marL="571500" lvl="1" indent="-114300"/>
            <a:r>
              <a:rPr lang="en-US" b="1" i="1" dirty="0" smtClean="0"/>
              <a:t>Manage Health Habits;</a:t>
            </a:r>
          </a:p>
          <a:p>
            <a:pPr marL="571500" lvl="1" indent="-114300"/>
            <a:r>
              <a:rPr lang="en-US" b="1" i="1" dirty="0" smtClean="0"/>
              <a:t>Reporting, </a:t>
            </a:r>
            <a:r>
              <a:rPr lang="en-US" b="1" i="1" dirty="0"/>
              <a:t>Notification &amp; </a:t>
            </a:r>
            <a:r>
              <a:rPr lang="en-US" b="1" i="1" dirty="0" smtClean="0"/>
              <a:t>Sharing;</a:t>
            </a:r>
            <a:endParaRPr lang="en-US" b="1" i="1" dirty="0" smtClean="0"/>
          </a:p>
          <a:p>
            <a:pPr marL="114300" lvl="0" indent="-114300"/>
            <a:endParaRPr lang="en-US" dirty="0" smtClean="0"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Manage Fitness Goals</a:t>
            </a:r>
            <a:endParaRPr sz="500"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dirty="0" smtClean="0"/>
              <a:t>Set </a:t>
            </a:r>
            <a:r>
              <a:rPr lang="en-US" dirty="0"/>
              <a:t>Up Goal of exercise/eating habit on day / week;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multiple exercise;</a:t>
            </a:r>
          </a:p>
          <a:p>
            <a:pPr lvl="1"/>
            <a:r>
              <a:rPr lang="en-US" dirty="0" smtClean="0"/>
              <a:t>Exercise </a:t>
            </a:r>
            <a:r>
              <a:rPr lang="en-US" dirty="0"/>
              <a:t>Management - edit and delete existing goals (exercise or diet routine);</a:t>
            </a:r>
          </a:p>
          <a:p>
            <a:pPr lvl="1"/>
            <a:r>
              <a:rPr lang="en-US" dirty="0" smtClean="0"/>
              <a:t>Exercise </a:t>
            </a:r>
            <a:r>
              <a:rPr lang="en-US" dirty="0"/>
              <a:t>prompt notification at designated time for practice;</a:t>
            </a:r>
          </a:p>
          <a:p>
            <a:pPr lvl="1"/>
            <a:r>
              <a:rPr lang="en-US" dirty="0" smtClean="0"/>
              <a:t>Exercise </a:t>
            </a:r>
            <a:r>
              <a:rPr lang="en-US" dirty="0"/>
              <a:t>feedback of achievement in terms of points after exercise in performed;</a:t>
            </a:r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endParaRPr lang="en-US" sz="500"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Manage Health Goals</a:t>
            </a:r>
            <a:endParaRPr sz="500" dirty="0"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Set-Up </a:t>
            </a:r>
            <a:r>
              <a:rPr lang="en-US" dirty="0"/>
              <a:t>Goal for healthier eating habit on day;</a:t>
            </a:r>
          </a:p>
          <a:p>
            <a:pPr lvl="0"/>
            <a:r>
              <a:rPr lang="en-US" dirty="0" smtClean="0"/>
              <a:t>Suggestions </a:t>
            </a:r>
            <a:r>
              <a:rPr lang="en-US" dirty="0"/>
              <a:t>of menu and meals on weekly basis;</a:t>
            </a:r>
          </a:p>
          <a:p>
            <a:pPr lvl="0"/>
            <a:r>
              <a:rPr lang="en-US" dirty="0" smtClean="0"/>
              <a:t>Edit </a:t>
            </a:r>
            <a:r>
              <a:rPr lang="en-US" dirty="0"/>
              <a:t>and delete existing goals;</a:t>
            </a:r>
          </a:p>
          <a:p>
            <a:pPr lvl="0"/>
            <a:r>
              <a:rPr lang="en-US" dirty="0" smtClean="0"/>
              <a:t>Prompt </a:t>
            </a:r>
            <a:r>
              <a:rPr lang="en-US" dirty="0"/>
              <a:t>notifications for eating;</a:t>
            </a:r>
          </a:p>
          <a:p>
            <a:pPr lvl="0"/>
            <a:r>
              <a:rPr lang="en-US" dirty="0" smtClean="0"/>
              <a:t>Connect </a:t>
            </a:r>
            <a:r>
              <a:rPr lang="en-US" dirty="0"/>
              <a:t>health data with medical process and insurance plan;</a:t>
            </a:r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457200" y="1000208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Reporting, Notification and Sharing</a:t>
            </a:r>
            <a:endParaRPr sz="500" dirty="0"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3"/>
          </p:nvPr>
        </p:nvSpPr>
        <p:spPr>
          <a:xfrm>
            <a:off x="457200" y="1316774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dirty="0" smtClean="0"/>
              <a:t>Weekly </a:t>
            </a:r>
            <a:r>
              <a:rPr lang="en-US" dirty="0"/>
              <a:t>reports basis on the Goal; </a:t>
            </a:r>
          </a:p>
          <a:p>
            <a:pPr lvl="1"/>
            <a:r>
              <a:rPr lang="en-US" dirty="0" smtClean="0"/>
              <a:t>Personalized </a:t>
            </a:r>
            <a:r>
              <a:rPr lang="en-US" dirty="0"/>
              <a:t>Summary based on Goals (exercise routine and diet habits);</a:t>
            </a:r>
          </a:p>
          <a:p>
            <a:pPr lvl="1"/>
            <a:r>
              <a:rPr lang="en-US" dirty="0" smtClean="0"/>
              <a:t>Connect </a:t>
            </a:r>
            <a:r>
              <a:rPr lang="en-US" dirty="0"/>
              <a:t>and Share summary with close Friends, doctors and nutritionists;</a:t>
            </a:r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Widening the scope</a:t>
            </a:r>
            <a:endParaRPr sz="500" dirty="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Where do we go from </a:t>
            </a:r>
            <a:r>
              <a:rPr lang="en" dirty="0" smtClean="0"/>
              <a:t>here.</a:t>
            </a:r>
            <a:endParaRPr sz="500" dirty="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742950" lvl="1" indent="-285750"/>
            <a:r>
              <a:rPr lang="en-US" i="1" dirty="0" smtClean="0"/>
              <a:t>Organize worlds user </a:t>
            </a:r>
            <a:r>
              <a:rPr lang="en-US" i="1" dirty="0"/>
              <a:t>health data, empower </a:t>
            </a:r>
            <a:r>
              <a:rPr lang="en-US" i="1" dirty="0" smtClean="0"/>
              <a:t>humans </a:t>
            </a:r>
            <a:r>
              <a:rPr lang="en-US" i="1" dirty="0"/>
              <a:t>to adopting fitness and eating habits  preventing them for any disease;</a:t>
            </a:r>
            <a:endParaRPr lang="en-US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508703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Why </a:t>
            </a:r>
            <a:r>
              <a:rPr lang="en" dirty="0"/>
              <a:t>a</a:t>
            </a:r>
            <a:r>
              <a:rPr lang="en" dirty="0" smtClean="0"/>
              <a:t>re </a:t>
            </a:r>
            <a:r>
              <a:rPr lang="en" dirty="0"/>
              <a:t>We Here?</a:t>
            </a:r>
            <a:endParaRPr sz="500"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Background</a:t>
            </a:r>
            <a:endParaRPr sz="500"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-US" dirty="0"/>
              <a:t>This project aims to develop a solution for Kaiser Permanente that helps patients increase physical activity, improve </a:t>
            </a:r>
            <a:r>
              <a:rPr lang="en-US" dirty="0" smtClean="0"/>
              <a:t>eating healthier food </a:t>
            </a:r>
            <a:r>
              <a:rPr lang="en-US" dirty="0"/>
              <a:t>and prevent themselves from the top five death-causing illnesses in the United States.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457200" y="1363239"/>
            <a:ext cx="8460057" cy="3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>
              <a:buNone/>
            </a:pPr>
            <a:r>
              <a:rPr lang="en-US" sz="1400" dirty="0"/>
              <a:t>This Focus was chosen to matches the following company goals</a:t>
            </a:r>
            <a:r>
              <a:rPr lang="en-US" sz="1400" dirty="0" smtClean="0"/>
              <a:t>:</a:t>
            </a:r>
          </a:p>
          <a:p>
            <a:pPr marL="13970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sz="1800" dirty="0"/>
              <a:t>Improve patient satisfaction and wellbeing;</a:t>
            </a:r>
          </a:p>
          <a:p>
            <a:pPr lvl="1"/>
            <a:r>
              <a:rPr lang="en-US" sz="1800" dirty="0"/>
              <a:t>Reduce the cost by emphasizing improvements on health habits prior to any adverse conditions developed by the body;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What’s the problem?</a:t>
            </a:r>
            <a:endParaRPr lang="en-US" sz="500"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05803" y="3190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Opportunity</a:t>
            </a:r>
            <a:endParaRPr sz="500"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3233855" y="1501698"/>
            <a:ext cx="5452946" cy="31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sz="1200" dirty="0" smtClean="0"/>
              <a:t>Each </a:t>
            </a:r>
            <a:r>
              <a:rPr lang="en-US" sz="1200" dirty="0"/>
              <a:t>year, nearly 900,000 Americans die prematurely from the five leading causes of death – yet 20 percent to 40 percent of the deaths from each cause could be </a:t>
            </a:r>
            <a:r>
              <a:rPr lang="en-US" sz="1200" dirty="0" smtClean="0"/>
              <a:t>prevented </a:t>
            </a:r>
            <a:r>
              <a:rPr lang="en-US" sz="1200" dirty="0"/>
              <a:t>by making changes in personal behaviors</a:t>
            </a:r>
            <a:r>
              <a:rPr lang="en-US" sz="1200" dirty="0" smtClean="0"/>
              <a:t>, </a:t>
            </a:r>
            <a:r>
              <a:rPr lang="en-US" sz="1200" dirty="0"/>
              <a:t>according to a study from the Centers for Disease Control and Prevention;</a:t>
            </a:r>
          </a:p>
          <a:p>
            <a:pPr lvl="1"/>
            <a:r>
              <a:rPr lang="en-US" sz="1200" dirty="0"/>
              <a:t>The five leading causes of death in the United States are heart disease, cancer, chronic lower respiratory diseases, stroke, and unintentional </a:t>
            </a:r>
            <a:r>
              <a:rPr lang="en-US" sz="1200" dirty="0" smtClean="0"/>
              <a:t>injuries;</a:t>
            </a:r>
            <a:endParaRPr lang="en-US" sz="1200" dirty="0"/>
          </a:p>
          <a:p>
            <a:pPr lvl="1"/>
            <a:r>
              <a:rPr lang="en-US" sz="1200" dirty="0" smtClean="0"/>
              <a:t>In </a:t>
            </a:r>
            <a:r>
              <a:rPr lang="en-US" sz="1200" dirty="0"/>
              <a:t>2018, the global wellness industry market accounted for $4.2 trillion with $595 billion in spending for fitness and mind-body products (Global Wellness Institute Survey, 2018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/>
              <a:t>Over 75% of active users open their fitness apps at least two times a week. </a:t>
            </a:r>
          </a:p>
          <a:p>
            <a:pPr lvl="1"/>
            <a:r>
              <a:rPr lang="en-US" sz="1200" dirty="0"/>
              <a:t>As well, 25% of the most engaged users open health or fitness apps more than 10 times a week (Flurry Analytics Survey, 2017).</a:t>
            </a:r>
            <a:endParaRPr lang="en-US" sz="1200" dirty="0"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8102"/>
            <a:ext cx="2969941" cy="33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3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59804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Our Solution?</a:t>
            </a:r>
            <a:endParaRPr sz="500" dirty="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25762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Proposal</a:t>
            </a:r>
            <a:endParaRPr sz="500"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59" y="907640"/>
            <a:ext cx="5269417" cy="3531052"/>
          </a:xfrm>
          <a:prstGeom prst="rect">
            <a:avLst/>
          </a:prstGeom>
        </p:spPr>
      </p:pic>
      <p:sp>
        <p:nvSpPr>
          <p:cNvPr id="9" name="Google Shape;179;p36"/>
          <p:cNvSpPr txBox="1">
            <a:spLocks/>
          </p:cNvSpPr>
          <p:nvPr/>
        </p:nvSpPr>
        <p:spPr>
          <a:xfrm>
            <a:off x="1874046" y="3406152"/>
            <a:ext cx="5203262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 algn="ctr">
              <a:buNone/>
            </a:pPr>
            <a:r>
              <a:rPr lang="en-US" sz="1000" dirty="0" smtClean="0"/>
              <a:t>mobile application that helps users perform exercises, healthier diet and monitors and advise with tips about their health habits;</a:t>
            </a:r>
          </a:p>
          <a:p>
            <a:pPr marL="0" indent="0" algn="ctr">
              <a:buFont typeface="Cabin"/>
              <a:buNone/>
            </a:pP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16776" y="1847041"/>
            <a:ext cx="21082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Investment: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Ease of Use: Little 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Market: Large</a:t>
            </a:r>
            <a:endParaRPr lang="en-US" dirty="0">
              <a:latin typeface="Open Sans" panose="020B0806030504020204" pitchFamily="34" charset="0"/>
              <a:ea typeface="Open Sans" panose="020B0806030504020204" pitchFamily="34" charset="0"/>
              <a:cs typeface="Open Sans" panose="020B0806030504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Opportunity in numbers - TAM</a:t>
            </a:r>
            <a:endParaRPr sz="500" dirty="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" name="Google Shape;161;p34"/>
          <p:cNvSpPr txBox="1">
            <a:spLocks noGrp="1"/>
          </p:cNvSpPr>
          <p:nvPr>
            <p:ph type="body" idx="3"/>
          </p:nvPr>
        </p:nvSpPr>
        <p:spPr>
          <a:xfrm>
            <a:off x="457200" y="1307952"/>
            <a:ext cx="8460057" cy="3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>
              <a:buNone/>
            </a:pPr>
            <a:r>
              <a:rPr lang="en-US" sz="1400" dirty="0"/>
              <a:t>This Focus was chosen to matches the following company goals</a:t>
            </a:r>
            <a:r>
              <a:rPr lang="en-US" sz="1400" dirty="0" smtClean="0"/>
              <a:t>:</a:t>
            </a:r>
          </a:p>
          <a:p>
            <a:pPr marL="13970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b="1" dirty="0"/>
              <a:t>330 million people lives in the US;</a:t>
            </a:r>
          </a:p>
          <a:p>
            <a:pPr lvl="1"/>
            <a:r>
              <a:rPr lang="en-US" b="1" dirty="0"/>
              <a:t>On Average 8 million people use Fitness &amp; Health Tracker Apps in US on monthly basis (MAU – Monthly Active Users</a:t>
            </a:r>
            <a:r>
              <a:rPr lang="en-US" b="1" dirty="0" smtClean="0"/>
              <a:t>) according to </a:t>
            </a:r>
            <a:r>
              <a:rPr lang="en-US" b="1" dirty="0" smtClean="0">
                <a:hlinkClick r:id="rId3"/>
              </a:rPr>
              <a:t>Statista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US" b="1" dirty="0"/>
              <a:t>On Average people spend $10 on Fitness &amp; Health Tracker Apps in USA on monthly basis (represents our revenue per user</a:t>
            </a:r>
            <a:r>
              <a:rPr lang="en-US" b="1" dirty="0" smtClean="0"/>
              <a:t>) according to My Protein;</a:t>
            </a:r>
            <a:endParaRPr lang="en-US" b="1" dirty="0"/>
          </a:p>
          <a:p>
            <a:pPr lvl="1"/>
            <a:r>
              <a:rPr lang="en-US" dirty="0"/>
              <a:t>TAM = (8 million MAU of Fitness &amp; Heath Tracker Apps) X ($10 per month) = </a:t>
            </a:r>
            <a:r>
              <a:rPr lang="en-US" b="1" dirty="0"/>
              <a:t>$80.000.000 TAM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630935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Opportunity in numbers – Development Cost, Timeline &amp; ROI</a:t>
            </a:r>
            <a:endParaRPr sz="500" dirty="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9044"/>
              </p:ext>
            </p:extLst>
          </p:nvPr>
        </p:nvGraphicFramePr>
        <p:xfrm>
          <a:off x="402527" y="1687551"/>
          <a:ext cx="6741687" cy="552539"/>
        </p:xfrm>
        <a:graphic>
          <a:graphicData uri="http://schemas.openxmlformats.org/drawingml/2006/table">
            <a:tbl>
              <a:tblPr/>
              <a:tblGrid>
                <a:gridCol w="2533286">
                  <a:extLst>
                    <a:ext uri="{9D8B030D-6E8A-4147-A177-3AD203B41FA5}">
                      <a16:colId xmlns:a16="http://schemas.microsoft.com/office/drawing/2014/main" val="3823596393"/>
                    </a:ext>
                  </a:extLst>
                </a:gridCol>
                <a:gridCol w="1642685">
                  <a:extLst>
                    <a:ext uri="{9D8B030D-6E8A-4147-A177-3AD203B41FA5}">
                      <a16:colId xmlns:a16="http://schemas.microsoft.com/office/drawing/2014/main" val="3895854883"/>
                    </a:ext>
                  </a:extLst>
                </a:gridCol>
                <a:gridCol w="2565716">
                  <a:extLst>
                    <a:ext uri="{9D8B030D-6E8A-4147-A177-3AD203B41FA5}">
                      <a16:colId xmlns:a16="http://schemas.microsoft.com/office/drawing/2014/main" val="105088308"/>
                    </a:ext>
                  </a:extLst>
                </a:gridCol>
              </a:tblGrid>
              <a:tr h="21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Stage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Cost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Timeline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2110"/>
                  </a:ext>
                </a:extLst>
              </a:tr>
              <a:tr h="33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Design, Development, Test &amp;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 Launch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806030504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$50.000 - $80.000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03 - 05 months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03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6020"/>
              </p:ext>
            </p:extLst>
          </p:nvPr>
        </p:nvGraphicFramePr>
        <p:xfrm>
          <a:off x="457200" y="2773363"/>
          <a:ext cx="6616700" cy="420686"/>
        </p:xfrm>
        <a:graphic>
          <a:graphicData uri="http://schemas.openxmlformats.org/drawingml/2006/table">
            <a:tbl>
              <a:tblPr/>
              <a:tblGrid>
                <a:gridCol w="1132588">
                  <a:extLst>
                    <a:ext uri="{9D8B030D-6E8A-4147-A177-3AD203B41FA5}">
                      <a16:colId xmlns:a16="http://schemas.microsoft.com/office/drawing/2014/main" val="142554128"/>
                    </a:ext>
                  </a:extLst>
                </a:gridCol>
                <a:gridCol w="745124">
                  <a:extLst>
                    <a:ext uri="{9D8B030D-6E8A-4147-A177-3AD203B41FA5}">
                      <a16:colId xmlns:a16="http://schemas.microsoft.com/office/drawing/2014/main" val="3306865663"/>
                    </a:ext>
                  </a:extLst>
                </a:gridCol>
                <a:gridCol w="3204033">
                  <a:extLst>
                    <a:ext uri="{9D8B030D-6E8A-4147-A177-3AD203B41FA5}">
                      <a16:colId xmlns:a16="http://schemas.microsoft.com/office/drawing/2014/main" val="4003188803"/>
                    </a:ext>
                  </a:extLst>
                </a:gridCol>
                <a:gridCol w="715319">
                  <a:extLst>
                    <a:ext uri="{9D8B030D-6E8A-4147-A177-3AD203B41FA5}">
                      <a16:colId xmlns:a16="http://schemas.microsoft.com/office/drawing/2014/main" val="1703753261"/>
                    </a:ext>
                  </a:extLst>
                </a:gridCol>
                <a:gridCol w="819636">
                  <a:extLst>
                    <a:ext uri="{9D8B030D-6E8A-4147-A177-3AD203B41FA5}">
                      <a16:colId xmlns:a16="http://schemas.microsoft.com/office/drawing/2014/main" val="1735251927"/>
                    </a:ext>
                  </a:extLst>
                </a:gridCol>
              </a:tblGrid>
              <a:tr h="210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Members KP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Price ($)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Estimated Revenue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806030504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806030504020204" pitchFamily="34" charset="0"/>
                        </a:rPr>
                        <a:t>ROI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39527"/>
                  </a:ext>
                </a:extLst>
              </a:tr>
              <a:tr h="210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  12,000,000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806030504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9.99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119,880,000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806030504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 80,000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806030504020204" pitchFamily="34" charset="0"/>
                        </a:rPr>
                        <a:t>149750%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6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291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How will we know if we’re successful?</a:t>
            </a:r>
            <a:endParaRPr sz="500" dirty="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Measurement</a:t>
            </a:r>
            <a:endParaRPr sz="500" dirty="0"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9060"/>
            <a:ext cx="3714750" cy="2936780"/>
          </a:xfrm>
          <a:prstGeom prst="rect">
            <a:avLst/>
          </a:prstGeom>
        </p:spPr>
      </p:pic>
      <p:sp>
        <p:nvSpPr>
          <p:cNvPr id="10" name="Google Shape;161;p34"/>
          <p:cNvSpPr txBox="1">
            <a:spLocks noGrp="1"/>
          </p:cNvSpPr>
          <p:nvPr>
            <p:ph type="body" idx="3"/>
          </p:nvPr>
        </p:nvSpPr>
        <p:spPr>
          <a:xfrm>
            <a:off x="3644899" y="1501698"/>
            <a:ext cx="5041901" cy="31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0" lvl="1" indent="0">
              <a:buNone/>
            </a:pPr>
            <a:endParaRPr lang="en-US" sz="1200" dirty="0" smtClean="0"/>
          </a:p>
          <a:p>
            <a:pPr lvl="1"/>
            <a:r>
              <a:rPr lang="en-US" sz="1200" dirty="0"/>
              <a:t>Profit </a:t>
            </a:r>
            <a:r>
              <a:rPr lang="en-US" sz="1200" dirty="0" smtClean="0"/>
              <a:t>Growth (MOM and YOY);</a:t>
            </a:r>
            <a:endParaRPr lang="en-US" sz="1200" dirty="0"/>
          </a:p>
          <a:p>
            <a:pPr lvl="1"/>
            <a:r>
              <a:rPr lang="en-US" sz="1200" dirty="0" smtClean="0"/>
              <a:t>Revenue Generated (MOM </a:t>
            </a:r>
            <a:r>
              <a:rPr lang="en-US" sz="1200" dirty="0"/>
              <a:t>and </a:t>
            </a:r>
            <a:r>
              <a:rPr lang="en-US" sz="1200" dirty="0" smtClean="0"/>
              <a:t>YOY);</a:t>
            </a:r>
          </a:p>
          <a:p>
            <a:pPr lvl="1"/>
            <a:r>
              <a:rPr lang="en-US" sz="1200" dirty="0" smtClean="0"/>
              <a:t>Subscriber Base (YOY</a:t>
            </a:r>
            <a:r>
              <a:rPr lang="en-US" sz="1200" dirty="0"/>
              <a:t>)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dirty="0"/>
              <a:t>Churn </a:t>
            </a:r>
            <a:r>
              <a:rPr lang="en-US" sz="1200" dirty="0" smtClean="0"/>
              <a:t>Rate </a:t>
            </a:r>
            <a:r>
              <a:rPr lang="en-US" sz="1200" dirty="0"/>
              <a:t>(MOM and YOY)</a:t>
            </a:r>
            <a:r>
              <a:rPr lang="en-US" sz="1200" dirty="0" smtClean="0"/>
              <a:t>;</a:t>
            </a:r>
            <a:endParaRPr lang="en-US" sz="1200" dirty="0"/>
          </a:p>
          <a:p>
            <a:pPr lvl="1"/>
            <a:r>
              <a:rPr lang="en-US" sz="1200" dirty="0" smtClean="0"/>
              <a:t>Customer Satisfaction (NPS Score, Ratings);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194;p38"/>
          <p:cNvSpPr txBox="1">
            <a:spLocks/>
          </p:cNvSpPr>
          <p:nvPr/>
        </p:nvSpPr>
        <p:spPr>
          <a:xfrm>
            <a:off x="4349750" y="1902611"/>
            <a:ext cx="415925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600" dirty="0" smtClean="0"/>
              <a:t>Key Metrics for our Success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360902"/>
            <a:ext cx="220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Legend:</a:t>
            </a:r>
          </a:p>
          <a:p>
            <a:r>
              <a:rPr lang="en-US" sz="1000" dirty="0" smtClean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MOM – Month on Month</a:t>
            </a:r>
          </a:p>
          <a:p>
            <a:r>
              <a:rPr lang="en-US" sz="1000" dirty="0" smtClean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YOY – Year on Year</a:t>
            </a:r>
            <a:endParaRPr lang="en-US" sz="1000" dirty="0">
              <a:latin typeface="Open Sans" panose="020B0806030504020204" pitchFamily="34" charset="0"/>
              <a:ea typeface="Open Sans" panose="020B0806030504020204" pitchFamily="34" charset="0"/>
              <a:cs typeface="Open Sans" panose="020B0806030504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1203</Words>
  <Application>Microsoft Office PowerPoint</Application>
  <PresentationFormat>On-screen Show (16:9)</PresentationFormat>
  <Paragraphs>200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Cabin</vt:lpstr>
      <vt:lpstr>Open Sans</vt:lpstr>
      <vt:lpstr>Simple Light</vt:lpstr>
      <vt:lpstr>Udacity Template 16x9</vt:lpstr>
      <vt:lpstr>Kaiser Permanente</vt:lpstr>
      <vt:lpstr>Background</vt:lpstr>
      <vt:lpstr>Business Case</vt:lpstr>
      <vt:lpstr>Initial Focus</vt:lpstr>
      <vt:lpstr>Opportunity</vt:lpstr>
      <vt:lpstr>Proposal</vt:lpstr>
      <vt:lpstr>Return On Investment</vt:lpstr>
      <vt:lpstr>Return On Investment</vt:lpstr>
      <vt:lpstr>Measurement</vt:lpstr>
      <vt:lpstr>Measurement</vt:lpstr>
      <vt:lpstr>Competitors</vt:lpstr>
      <vt:lpstr>Competitors</vt:lpstr>
      <vt:lpstr>Our Advantages</vt:lpstr>
      <vt:lpstr>Roadmap and Vision</vt:lpstr>
      <vt:lpstr>Roadmap Pillars</vt:lpstr>
      <vt:lpstr>Manage Fitness Goals</vt:lpstr>
      <vt:lpstr>Manage Health Goals</vt:lpstr>
      <vt:lpstr>Reporting, Notification and Sharing</vt:lpstr>
      <vt:lpstr>Where do we go from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Offering</dc:title>
  <dc:creator>MacOmbo, Nelio, Vodacom Mozambique</dc:creator>
  <cp:lastModifiedBy>MacOmbo, Nelio, Vodacom Mozambique</cp:lastModifiedBy>
  <cp:revision>45</cp:revision>
  <dcterms:modified xsi:type="dcterms:W3CDTF">2020-05-03T07:50:18Z</dcterms:modified>
</cp:coreProperties>
</file>