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42"/>
  </p:notesMasterIdLst>
  <p:sldIdLst>
    <p:sldId id="256" r:id="rId3"/>
    <p:sldId id="259" r:id="rId4"/>
    <p:sldId id="261" r:id="rId5"/>
    <p:sldId id="262" r:id="rId6"/>
    <p:sldId id="312" r:id="rId7"/>
    <p:sldId id="313" r:id="rId8"/>
    <p:sldId id="314" r:id="rId9"/>
    <p:sldId id="318" r:id="rId10"/>
    <p:sldId id="316" r:id="rId11"/>
    <p:sldId id="317" r:id="rId12"/>
    <p:sldId id="308" r:id="rId13"/>
    <p:sldId id="309" r:id="rId14"/>
    <p:sldId id="310" r:id="rId15"/>
    <p:sldId id="311" r:id="rId16"/>
    <p:sldId id="272" r:id="rId17"/>
    <p:sldId id="273" r:id="rId18"/>
    <p:sldId id="275" r:id="rId19"/>
    <p:sldId id="319" r:id="rId20"/>
    <p:sldId id="278" r:id="rId21"/>
    <p:sldId id="279" r:id="rId22"/>
    <p:sldId id="281" r:id="rId23"/>
    <p:sldId id="282" r:id="rId24"/>
    <p:sldId id="283" r:id="rId25"/>
    <p:sldId id="285" r:id="rId26"/>
    <p:sldId id="286" r:id="rId27"/>
    <p:sldId id="288" r:id="rId28"/>
    <p:sldId id="320" r:id="rId29"/>
    <p:sldId id="290" r:id="rId30"/>
    <p:sldId id="291" r:id="rId31"/>
    <p:sldId id="293" r:id="rId32"/>
    <p:sldId id="295" r:id="rId33"/>
    <p:sldId id="296" r:id="rId34"/>
    <p:sldId id="297" r:id="rId35"/>
    <p:sldId id="299" r:id="rId36"/>
    <p:sldId id="300" r:id="rId37"/>
    <p:sldId id="302" r:id="rId38"/>
    <p:sldId id="304" r:id="rId39"/>
    <p:sldId id="305" r:id="rId40"/>
    <p:sldId id="307" r:id="rId41"/>
  </p:sldIdLst>
  <p:sldSz cx="9144000" cy="5143500" type="screen16x9"/>
  <p:notesSz cx="6858000" cy="9144000"/>
  <p:embeddedFontLst>
    <p:embeddedFont>
      <p:font typeface="Open Sans" panose="020B08060305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B6586-4BD9-4B44-9D64-79714BB28A58}">
  <a:tblStyle styleId="{72BB6586-4BD9-4B44-9D64-79714BB28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6198f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47293ff5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47293ff5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040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47293ff5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47293ff5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305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47293ff5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47293ff5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55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47293ff5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47293ff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20" name="Google Shape;320;g646198fe3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2287a28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2287a28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2287a28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60" name="Google Shape;360;g646198fe3c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46198fe3c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46198fe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63a1fc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5" name="Google Shape;155;g646198fe3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46f7ac38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4" name="Google Shape;394;g6463a1fcc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51f5eb0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16" name="Google Shape;416;g646198fe3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46198fe3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46198fe3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11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58" name="Google Shape;458;g646198fe3c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646198fe3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646198fe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6198fe3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6198fe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2fb4475c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2fb4475c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46198fe3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46198fe3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63a1fcc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63a1fc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6198fe3c_0_1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35" name="Google Shape;535;g646198fe3c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62fb4475c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62fb4475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46198fe3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46198fe3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79" name="Google Shape;579;g647293ff5d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47293ff5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47293ff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1" name="Google Shape;181;g62287a28b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6b63e3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6b63e3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18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6b63e36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6b63e3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61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56b63e36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56b63e36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34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6b63e36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6b63e3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4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47293ff5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47293ff5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5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theplot.io/"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theplot.io/"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hyperlink" Target="https://www.figma.com/proto/gye5Vr1uCjqmt8lV959kPY/Healthier-Guru?node-id=2%3A3&amp;scaling=min-zoom"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hyperlink" Target="https://www.figma.com/proto/gye5Vr1uCjqmt8lV959kPY/Healthier-Guru?node-id=2%3A3&amp;scaling=scale-down" TargetMode="Externa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Design%20Sprint%20PRD%20Template.docx"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hyperlink" Target="PRD/Design%20Sprint%20PRD%20V1.pdf"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Research/PMND%20C2%20-%20Research%20Plan.pdf"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hyperlink" Target="PMND%20C2%20-%20Research%20Plan.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Notes/PMND%20C2%20-%20Notes%2001.pdf" TargetMode="External"/><Relationship Id="rId4" Type="http://schemas.openxmlformats.org/officeDocument/2006/relationships/hyperlink" Target="https://drive.google.com/open?id=1VlQjBKB88O6UCNNUPY6pYHxdJoRSkyT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Notes/PMND%20C2%20-%20Notes%2002.pdf" TargetMode="External"/><Relationship Id="rId4" Type="http://schemas.openxmlformats.org/officeDocument/2006/relationships/hyperlink" Target="https://drive.google.com/open?id=1a6gryEFgnNxIJgphcvYmQPlik-TrnzkX"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s://www.figma.com/proto/nAjobVuWccXProfn5Ow6pZ/Healthier-Guru-V2?node-id=2%3A3&amp;scaling=scale-down" TargetMode="External"/><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Notes/PMND%20C2%20-%20Notes%2003.pdf" TargetMode="External"/><Relationship Id="rId4" Type="http://schemas.openxmlformats.org/officeDocument/2006/relationships/hyperlink" Target="https://drive.google.com/open?id=14R9x9mmf3DyjTFbgt4JYcmd7DjWCOu55"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PRD/Design%20Sprint%20PRD%20V2.pdf" TargetMode="External"/><Relationship Id="rId2" Type="http://schemas.openxmlformats.org/officeDocument/2006/relationships/notesSlide" Target="../notesSlides/notesSlide37.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lvl="0"/>
            <a:r>
              <a:rPr lang="en-US" dirty="0" smtClean="0"/>
              <a:t>Kaiser </a:t>
            </a:r>
            <a:r>
              <a:rPr lang="en-US" dirty="0"/>
              <a:t>Permanente Project</a:t>
            </a:r>
            <a:endParaRPr sz="500" dirty="0"/>
          </a:p>
        </p:txBody>
      </p:sp>
      <p:sp>
        <p:nvSpPr>
          <p:cNvPr id="130" name="Google Shape;130;p30"/>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Design Sprint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Manager: </a:t>
            </a:r>
            <a:r>
              <a:rPr lang="en-US" b="1" dirty="0" smtClean="0"/>
              <a:t>N</a:t>
            </a:r>
            <a:r>
              <a:rPr lang="pt-BR" b="1" dirty="0" smtClean="0"/>
              <a:t>élio </a:t>
            </a:r>
            <a:r>
              <a:rPr lang="pt-BR" b="1" dirty="0" err="1" smtClean="0"/>
              <a:t>Macombo</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smtClean="0"/>
              <a:t>Clustering Stickies</a:t>
            </a:r>
            <a:endParaRPr lang="en-US" sz="3200" dirty="0"/>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a:solidFill>
                  <a:srgbClr val="0070C0"/>
                </a:solidFill>
              </a:rPr>
              <a:t>Kaiser Permanente</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p>
        </p:txBody>
      </p:sp>
    </p:spTree>
    <p:extLst>
      <p:ext uri="{BB962C8B-B14F-4D97-AF65-F5344CB8AC3E}">
        <p14:creationId xmlns:p14="http://schemas.microsoft.com/office/powerpoint/2010/main" val="328183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smtClean="0"/>
              <a:t>Improve Physical &amp; Health Activity</a:t>
            </a:r>
            <a:endParaRPr sz="3200" dirty="0"/>
          </a:p>
        </p:txBody>
      </p:sp>
      <p:sp>
        <p:nvSpPr>
          <p:cNvPr id="4" name="Google Shape;72;p13"/>
          <p:cNvSpPr/>
          <p:nvPr/>
        </p:nvSpPr>
        <p:spPr>
          <a:xfrm>
            <a:off x="610482" y="1111086"/>
            <a:ext cx="1175794"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convince people to exercise regularly?</a:t>
            </a:r>
            <a:endParaRPr sz="1000" dirty="0"/>
          </a:p>
        </p:txBody>
      </p:sp>
      <p:sp>
        <p:nvSpPr>
          <p:cNvPr id="6" name="Google Shape;72;p13"/>
          <p:cNvSpPr/>
          <p:nvPr/>
        </p:nvSpPr>
        <p:spPr>
          <a:xfrm>
            <a:off x="610482" y="2158820"/>
            <a:ext cx="116124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a:t>
            </a:r>
            <a:r>
              <a:rPr lang="en" sz="1000" dirty="0" smtClean="0"/>
              <a:t>reward people when they </a:t>
            </a:r>
            <a:r>
              <a:rPr lang="en" sz="1000" dirty="0"/>
              <a:t>exercise regularly?</a:t>
            </a:r>
            <a:endParaRPr sz="1000" dirty="0"/>
          </a:p>
        </p:txBody>
      </p:sp>
      <p:sp>
        <p:nvSpPr>
          <p:cNvPr id="7" name="Google Shape;61;p13"/>
          <p:cNvSpPr/>
          <p:nvPr/>
        </p:nvSpPr>
        <p:spPr>
          <a:xfrm>
            <a:off x="2376025" y="1111086"/>
            <a:ext cx="1195801"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it easier for patients to get exercise?</a:t>
            </a:r>
            <a:endParaRPr sz="1000" dirty="0"/>
          </a:p>
        </p:txBody>
      </p:sp>
      <p:sp>
        <p:nvSpPr>
          <p:cNvPr id="9" name="Google Shape;80;p14"/>
          <p:cNvSpPr/>
          <p:nvPr/>
        </p:nvSpPr>
        <p:spPr>
          <a:xfrm>
            <a:off x="4438923" y="1964242"/>
            <a:ext cx="1208554"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manage their weight? </a:t>
            </a:r>
            <a:endParaRPr sz="1000" dirty="0"/>
          </a:p>
        </p:txBody>
      </p:sp>
      <p:sp>
        <p:nvSpPr>
          <p:cNvPr id="10" name="Google Shape;69;p13"/>
          <p:cNvSpPr/>
          <p:nvPr/>
        </p:nvSpPr>
        <p:spPr>
          <a:xfrm>
            <a:off x="610482" y="3011337"/>
            <a:ext cx="1161240" cy="1001197"/>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stop smoking?</a:t>
            </a:r>
            <a:endParaRPr sz="1000" dirty="0"/>
          </a:p>
        </p:txBody>
      </p:sp>
      <p:sp>
        <p:nvSpPr>
          <p:cNvPr id="11" name="Google Shape;79;p14"/>
          <p:cNvSpPr/>
          <p:nvPr/>
        </p:nvSpPr>
        <p:spPr>
          <a:xfrm>
            <a:off x="4438489" y="2568586"/>
            <a:ext cx="1206373"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reduce high blood pressure?</a:t>
            </a:r>
            <a:endParaRPr sz="1000" dirty="0"/>
          </a:p>
        </p:txBody>
      </p:sp>
      <p:sp>
        <p:nvSpPr>
          <p:cNvPr id="12" name="Google Shape;98;p14"/>
          <p:cNvSpPr/>
          <p:nvPr/>
        </p:nvSpPr>
        <p:spPr>
          <a:xfrm>
            <a:off x="4438489" y="3314958"/>
            <a:ext cx="1206373" cy="1024918"/>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people to better understand their health?</a:t>
            </a:r>
            <a:endParaRPr sz="1000" dirty="0"/>
          </a:p>
        </p:txBody>
      </p:sp>
      <p:sp>
        <p:nvSpPr>
          <p:cNvPr id="14" name="Google Shape;73;p13"/>
          <p:cNvSpPr/>
          <p:nvPr/>
        </p:nvSpPr>
        <p:spPr>
          <a:xfrm>
            <a:off x="610481" y="3922616"/>
            <a:ext cx="1161241"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good habits at a young age? </a:t>
            </a:r>
            <a:endParaRPr sz="1000" dirty="0"/>
          </a:p>
        </p:txBody>
      </p:sp>
      <p:sp>
        <p:nvSpPr>
          <p:cNvPr id="15" name="Google Shape;63;p13"/>
          <p:cNvSpPr/>
          <p:nvPr/>
        </p:nvSpPr>
        <p:spPr>
          <a:xfrm>
            <a:off x="2376461" y="1966598"/>
            <a:ext cx="1206255"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a:t>
            </a:r>
            <a:r>
              <a:rPr lang="en" sz="1000" dirty="0" smtClean="0"/>
              <a:t>with personalized exercise?</a:t>
            </a:r>
            <a:endParaRPr sz="1000" dirty="0"/>
          </a:p>
          <a:p>
            <a:pPr marL="0" lvl="0" indent="0" algn="l" rtl="0">
              <a:spcBef>
                <a:spcPts val="0"/>
              </a:spcBef>
              <a:spcAft>
                <a:spcPts val="0"/>
              </a:spcAft>
              <a:buNone/>
            </a:pPr>
            <a:endParaRPr sz="1000" dirty="0"/>
          </a:p>
        </p:txBody>
      </p:sp>
      <p:sp>
        <p:nvSpPr>
          <p:cNvPr id="17" name="Google Shape;118;p15"/>
          <p:cNvSpPr/>
          <p:nvPr/>
        </p:nvSpPr>
        <p:spPr>
          <a:xfrm>
            <a:off x="4438923" y="3827417"/>
            <a:ext cx="1206373"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increase their physical activity?</a:t>
            </a:r>
            <a:endParaRPr sz="1000" dirty="0"/>
          </a:p>
        </p:txBody>
      </p:sp>
      <p:sp>
        <p:nvSpPr>
          <p:cNvPr id="18" name="Google Shape;63;p13"/>
          <p:cNvSpPr/>
          <p:nvPr/>
        </p:nvSpPr>
        <p:spPr>
          <a:xfrm>
            <a:off x="2361907" y="2823064"/>
            <a:ext cx="1206252"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a:t>
            </a:r>
            <a:r>
              <a:rPr lang="en" sz="1000" dirty="0" smtClean="0"/>
              <a:t>organize their phisical plan ?</a:t>
            </a:r>
            <a:endParaRPr sz="1000" dirty="0"/>
          </a:p>
          <a:p>
            <a:pPr marL="0" lvl="0" indent="0" algn="l" rtl="0">
              <a:spcBef>
                <a:spcPts val="0"/>
              </a:spcBef>
              <a:spcAft>
                <a:spcPts val="0"/>
              </a:spcAft>
              <a:buNone/>
            </a:pPr>
            <a:endParaRPr sz="1000" dirty="0"/>
          </a:p>
        </p:txBody>
      </p:sp>
      <p:sp>
        <p:nvSpPr>
          <p:cNvPr id="19" name="Google Shape;63;p13"/>
          <p:cNvSpPr/>
          <p:nvPr/>
        </p:nvSpPr>
        <p:spPr>
          <a:xfrm>
            <a:off x="2369186" y="3593771"/>
            <a:ext cx="1206252" cy="1127093"/>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a:t>
            </a:r>
            <a:r>
              <a:rPr lang="en" sz="1000" dirty="0" smtClean="0"/>
              <a:t>sync their personalized exercise plan with their routine?</a:t>
            </a:r>
            <a:endParaRPr sz="1000" dirty="0"/>
          </a:p>
          <a:p>
            <a:pPr marL="0" lvl="0" indent="0" algn="l" rtl="0">
              <a:spcBef>
                <a:spcPts val="0"/>
              </a:spcBef>
              <a:spcAft>
                <a:spcPts val="0"/>
              </a:spcAft>
              <a:buNone/>
            </a:pPr>
            <a:endParaRPr sz="1000" dirty="0"/>
          </a:p>
        </p:txBody>
      </p:sp>
      <p:sp>
        <p:nvSpPr>
          <p:cNvPr id="20" name="Google Shape;105;p15"/>
          <p:cNvSpPr/>
          <p:nvPr/>
        </p:nvSpPr>
        <p:spPr>
          <a:xfrm>
            <a:off x="2361910" y="3886795"/>
            <a:ext cx="1220806"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activity tracking?</a:t>
            </a:r>
            <a:endParaRPr sz="1000" dirty="0"/>
          </a:p>
        </p:txBody>
      </p:sp>
      <p:sp>
        <p:nvSpPr>
          <p:cNvPr id="21" name="Google Shape;126;p15"/>
          <p:cNvSpPr/>
          <p:nvPr/>
        </p:nvSpPr>
        <p:spPr>
          <a:xfrm>
            <a:off x="7038996" y="1041758"/>
            <a:ext cx="1258514"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a:t>
            </a:r>
            <a:r>
              <a:rPr lang="en" sz="1000" dirty="0" smtClean="0"/>
              <a:t>Physical Activity?</a:t>
            </a:r>
            <a:endParaRPr sz="1000" dirty="0"/>
          </a:p>
          <a:p>
            <a:pPr marL="0" lvl="0" indent="0" algn="l" rtl="0">
              <a:spcBef>
                <a:spcPts val="0"/>
              </a:spcBef>
              <a:spcAft>
                <a:spcPts val="0"/>
              </a:spcAft>
              <a:buNone/>
            </a:pPr>
            <a:endParaRPr sz="1000" dirty="0"/>
          </a:p>
        </p:txBody>
      </p:sp>
      <p:sp>
        <p:nvSpPr>
          <p:cNvPr id="25" name="Google Shape;94;p14"/>
          <p:cNvSpPr/>
          <p:nvPr/>
        </p:nvSpPr>
        <p:spPr>
          <a:xfrm>
            <a:off x="7035178" y="3823424"/>
            <a:ext cx="1268427"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healthcare costs for healthy patients?</a:t>
            </a:r>
            <a:endParaRPr sz="1000" dirty="0"/>
          </a:p>
        </p:txBody>
      </p:sp>
      <p:sp>
        <p:nvSpPr>
          <p:cNvPr id="26" name="Google Shape;92;p14"/>
          <p:cNvSpPr/>
          <p:nvPr/>
        </p:nvSpPr>
        <p:spPr>
          <a:xfrm>
            <a:off x="2391015" y="1491003"/>
            <a:ext cx="1192135"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build healthier habits?</a:t>
            </a:r>
            <a:endParaRPr sz="1000" dirty="0"/>
          </a:p>
        </p:txBody>
      </p:sp>
      <p:sp>
        <p:nvSpPr>
          <p:cNvPr id="28" name="Google Shape;92;p14"/>
          <p:cNvSpPr/>
          <p:nvPr/>
        </p:nvSpPr>
        <p:spPr>
          <a:xfrm>
            <a:off x="2369186" y="2132432"/>
            <a:ext cx="1206252"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build healthier habits?</a:t>
            </a:r>
            <a:endParaRPr sz="1000" dirty="0"/>
          </a:p>
        </p:txBody>
      </p:sp>
      <p:sp>
        <p:nvSpPr>
          <p:cNvPr id="29" name="Google Shape;95;p14"/>
          <p:cNvSpPr/>
          <p:nvPr/>
        </p:nvSpPr>
        <p:spPr>
          <a:xfrm>
            <a:off x="7037591" y="3883424"/>
            <a:ext cx="1269832"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set health goals?</a:t>
            </a:r>
            <a:endParaRPr sz="1000" dirty="0"/>
          </a:p>
        </p:txBody>
      </p:sp>
      <p:sp>
        <p:nvSpPr>
          <p:cNvPr id="30" name="Google Shape;81;p14"/>
          <p:cNvSpPr/>
          <p:nvPr/>
        </p:nvSpPr>
        <p:spPr>
          <a:xfrm>
            <a:off x="4431210" y="3898355"/>
            <a:ext cx="1213651"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people aware of their current state of health?</a:t>
            </a:r>
            <a:endParaRPr sz="1000" dirty="0"/>
          </a:p>
        </p:txBody>
      </p:sp>
      <p:sp>
        <p:nvSpPr>
          <p:cNvPr id="31" name="Google Shape;106;p15"/>
          <p:cNvSpPr/>
          <p:nvPr/>
        </p:nvSpPr>
        <p:spPr>
          <a:xfrm>
            <a:off x="2368751" y="3898355"/>
            <a:ext cx="1199408"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sedentarism?</a:t>
            </a:r>
            <a:endParaRPr sz="1000" dirty="0"/>
          </a:p>
          <a:p>
            <a:pPr marL="0" lvl="0" indent="0" algn="l" rtl="0">
              <a:spcBef>
                <a:spcPts val="0"/>
              </a:spcBef>
              <a:spcAft>
                <a:spcPts val="0"/>
              </a:spcAft>
              <a:buNone/>
            </a:pPr>
            <a:endParaRPr sz="1000" dirty="0"/>
          </a:p>
        </p:txBody>
      </p:sp>
      <p:sp>
        <p:nvSpPr>
          <p:cNvPr id="32" name="Google Shape;114;p15"/>
          <p:cNvSpPr/>
          <p:nvPr/>
        </p:nvSpPr>
        <p:spPr>
          <a:xfrm>
            <a:off x="4449813" y="1049440"/>
            <a:ext cx="1195048"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incentivise exercise?</a:t>
            </a:r>
            <a:endParaRPr sz="1000"/>
          </a:p>
        </p:txBody>
      </p:sp>
      <p:sp>
        <p:nvSpPr>
          <p:cNvPr id="33" name="Google Shape;59;p13"/>
          <p:cNvSpPr/>
          <p:nvPr/>
        </p:nvSpPr>
        <p:spPr>
          <a:xfrm>
            <a:off x="4438923" y="1480100"/>
            <a:ext cx="1208554"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How might we track a patient's physical activity?</a:t>
            </a:r>
            <a:endParaRPr sz="1000" dirty="0"/>
          </a:p>
          <a:p>
            <a:pPr marL="0" lvl="0" indent="0" algn="l" rtl="0">
              <a:spcBef>
                <a:spcPts val="0"/>
              </a:spcBef>
              <a:spcAft>
                <a:spcPts val="0"/>
              </a:spcAft>
              <a:buNone/>
            </a:pPr>
            <a:endParaRPr sz="1000" dirty="0"/>
          </a:p>
        </p:txBody>
      </p:sp>
      <p:sp>
        <p:nvSpPr>
          <p:cNvPr id="34" name="Google Shape;125;p15"/>
          <p:cNvSpPr/>
          <p:nvPr/>
        </p:nvSpPr>
        <p:spPr>
          <a:xfrm>
            <a:off x="2361473" y="2323794"/>
            <a:ext cx="1206686"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track their own health data?</a:t>
            </a:r>
            <a:endParaRPr sz="1000"/>
          </a:p>
        </p:txBody>
      </p:sp>
      <p:sp>
        <p:nvSpPr>
          <p:cNvPr id="35" name="Google Shape;111;p15"/>
          <p:cNvSpPr/>
          <p:nvPr/>
        </p:nvSpPr>
        <p:spPr>
          <a:xfrm>
            <a:off x="7042466" y="1289227"/>
            <a:ext cx="1247754"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38" name="Google Shape;126;p15"/>
          <p:cNvSpPr/>
          <p:nvPr/>
        </p:nvSpPr>
        <p:spPr>
          <a:xfrm>
            <a:off x="7042490" y="1606808"/>
            <a:ext cx="1258664"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r>
              <a:rPr lang="en-US" sz="1000" dirty="0"/>
              <a:t>How might we warn users about </a:t>
            </a:r>
            <a:r>
              <a:rPr lang="en-US" sz="1000" dirty="0" smtClean="0"/>
              <a:t>sedentary  behavior</a:t>
            </a:r>
            <a:r>
              <a:rPr lang="en" sz="1000" dirty="0" smtClean="0"/>
              <a:t>?</a:t>
            </a:r>
            <a:endParaRPr sz="1000" dirty="0"/>
          </a:p>
          <a:p>
            <a:pPr marL="0" lvl="0" indent="0" algn="l" rtl="0">
              <a:spcBef>
                <a:spcPts val="0"/>
              </a:spcBef>
              <a:spcAft>
                <a:spcPts val="0"/>
              </a:spcAft>
              <a:buNone/>
            </a:pPr>
            <a:endParaRPr sz="1000" dirty="0"/>
          </a:p>
        </p:txBody>
      </p:sp>
      <p:sp>
        <p:nvSpPr>
          <p:cNvPr id="39" name="Google Shape;110;p15"/>
          <p:cNvSpPr/>
          <p:nvPr/>
        </p:nvSpPr>
        <p:spPr>
          <a:xfrm>
            <a:off x="7035178" y="2475942"/>
            <a:ext cx="1262331"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a:t>
            </a:r>
            <a:r>
              <a:rPr lang="en" sz="1000" dirty="0" smtClean="0"/>
              <a:t>users feel accountable with their Health Habits?</a:t>
            </a:r>
            <a:endParaRPr sz="1000" dirty="0"/>
          </a:p>
        </p:txBody>
      </p:sp>
      <p:sp>
        <p:nvSpPr>
          <p:cNvPr id="40" name="Google Shape;95;p14"/>
          <p:cNvSpPr/>
          <p:nvPr/>
        </p:nvSpPr>
        <p:spPr>
          <a:xfrm>
            <a:off x="7038996" y="3381745"/>
            <a:ext cx="1295033"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set health goals?</a:t>
            </a:r>
            <a:endParaRPr sz="1000" dirty="0"/>
          </a:p>
        </p:txBody>
      </p:sp>
      <p:sp>
        <p:nvSpPr>
          <p:cNvPr id="42" name="Google Shape;110;p15"/>
          <p:cNvSpPr/>
          <p:nvPr/>
        </p:nvSpPr>
        <p:spPr>
          <a:xfrm>
            <a:off x="7047931" y="2018923"/>
            <a:ext cx="1256889"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patients feel accountable?</a:t>
            </a:r>
            <a:endParaRPr sz="1000" dirty="0"/>
          </a:p>
        </p:txBody>
      </p:sp>
      <p:sp>
        <p:nvSpPr>
          <p:cNvPr id="43" name="Google Shape;105;p15"/>
          <p:cNvSpPr/>
          <p:nvPr/>
        </p:nvSpPr>
        <p:spPr>
          <a:xfrm>
            <a:off x="2379581" y="3940426"/>
            <a:ext cx="1209975"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activity tracking?</a:t>
            </a:r>
            <a:endParaRPr sz="1000" dirty="0"/>
          </a:p>
        </p:txBody>
      </p:sp>
      <p:sp>
        <p:nvSpPr>
          <p:cNvPr id="44" name="Google Shape;118;p15"/>
          <p:cNvSpPr/>
          <p:nvPr/>
        </p:nvSpPr>
        <p:spPr>
          <a:xfrm>
            <a:off x="4423932" y="3973099"/>
            <a:ext cx="1212108"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increase their physical activity?</a:t>
            </a:r>
            <a:endParaRPr sz="1000" dirty="0"/>
          </a:p>
        </p:txBody>
      </p:sp>
      <p:sp>
        <p:nvSpPr>
          <p:cNvPr id="45" name="Google Shape;122;p15"/>
          <p:cNvSpPr/>
          <p:nvPr/>
        </p:nvSpPr>
        <p:spPr>
          <a:xfrm>
            <a:off x="4438489" y="2085888"/>
            <a:ext cx="120171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use ubiquitous technology to track patient data securely?</a:t>
            </a:r>
            <a:endParaRPr sz="1000" dirty="0"/>
          </a:p>
        </p:txBody>
      </p:sp>
      <p:sp>
        <p:nvSpPr>
          <p:cNvPr id="46" name="Google Shape;108;p15"/>
          <p:cNvSpPr/>
          <p:nvPr/>
        </p:nvSpPr>
        <p:spPr>
          <a:xfrm>
            <a:off x="4448552" y="2817407"/>
            <a:ext cx="1184367"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walking more?</a:t>
            </a:r>
            <a:endParaRPr sz="1000"/>
          </a:p>
        </p:txBody>
      </p:sp>
      <p:sp>
        <p:nvSpPr>
          <p:cNvPr id="47" name="Google Shape;120;p15"/>
          <p:cNvSpPr/>
          <p:nvPr/>
        </p:nvSpPr>
        <p:spPr>
          <a:xfrm>
            <a:off x="4452606" y="2956653"/>
            <a:ext cx="1187251"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educate our patients about preventative health care?</a:t>
            </a:r>
            <a:endParaRPr sz="1000" dirty="0"/>
          </a:p>
        </p:txBody>
      </p:sp>
      <p:sp>
        <p:nvSpPr>
          <p:cNvPr id="48" name="Google Shape;126;p15"/>
          <p:cNvSpPr/>
          <p:nvPr/>
        </p:nvSpPr>
        <p:spPr>
          <a:xfrm>
            <a:off x="7029738" y="3514951"/>
            <a:ext cx="1260481"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health?</a:t>
            </a:r>
            <a:endParaRPr sz="1000" dirty="0"/>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2385196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lvl="0"/>
            <a:r>
              <a:rPr lang="en" sz="3200" dirty="0"/>
              <a:t>Improve </a:t>
            </a:r>
            <a:r>
              <a:rPr lang="en" sz="3200" dirty="0" smtClean="0"/>
              <a:t>Food &amp; diet Habits</a:t>
            </a:r>
            <a:endParaRPr sz="3200" dirty="0"/>
          </a:p>
        </p:txBody>
      </p:sp>
      <p:sp>
        <p:nvSpPr>
          <p:cNvPr id="4" name="Google Shape;58;p13"/>
          <p:cNvSpPr/>
          <p:nvPr/>
        </p:nvSpPr>
        <p:spPr>
          <a:xfrm>
            <a:off x="5665763" y="111817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make more healthy food choices?</a:t>
            </a:r>
            <a:endParaRPr sz="1000" dirty="0"/>
          </a:p>
        </p:txBody>
      </p:sp>
      <p:sp>
        <p:nvSpPr>
          <p:cNvPr id="5" name="Google Shape;60;p13"/>
          <p:cNvSpPr/>
          <p:nvPr/>
        </p:nvSpPr>
        <p:spPr>
          <a:xfrm>
            <a:off x="3004276" y="1090584"/>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users to share health choices with friends?</a:t>
            </a:r>
            <a:endParaRPr sz="1000" dirty="0"/>
          </a:p>
        </p:txBody>
      </p:sp>
      <p:sp>
        <p:nvSpPr>
          <p:cNvPr id="7" name="Google Shape;67;p13"/>
          <p:cNvSpPr/>
          <p:nvPr/>
        </p:nvSpPr>
        <p:spPr>
          <a:xfrm>
            <a:off x="783791" y="1100030"/>
            <a:ext cx="1010100" cy="102824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notify patients when they are making a suboptimal food choice?</a:t>
            </a:r>
            <a:endParaRPr sz="1000" dirty="0"/>
          </a:p>
        </p:txBody>
      </p:sp>
      <p:sp>
        <p:nvSpPr>
          <p:cNvPr id="9" name="Google Shape;93;p14"/>
          <p:cNvSpPr/>
          <p:nvPr/>
        </p:nvSpPr>
        <p:spPr>
          <a:xfrm>
            <a:off x="7422143" y="111817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better insights to doctors?</a:t>
            </a:r>
            <a:endParaRPr sz="1000" dirty="0"/>
          </a:p>
        </p:txBody>
      </p:sp>
      <p:sp>
        <p:nvSpPr>
          <p:cNvPr id="10" name="Google Shape;57;p13"/>
          <p:cNvSpPr/>
          <p:nvPr/>
        </p:nvSpPr>
        <p:spPr>
          <a:xfrm>
            <a:off x="5665763" y="312329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healthy behavior choices?</a:t>
            </a:r>
            <a:endParaRPr sz="1000" dirty="0"/>
          </a:p>
        </p:txBody>
      </p:sp>
      <p:sp>
        <p:nvSpPr>
          <p:cNvPr id="11" name="Google Shape;87;p14"/>
          <p:cNvSpPr/>
          <p:nvPr/>
        </p:nvSpPr>
        <p:spPr>
          <a:xfrm>
            <a:off x="3004276" y="2002844"/>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provider diet tracking?</a:t>
            </a:r>
            <a:endParaRPr sz="1000" dirty="0"/>
          </a:p>
        </p:txBody>
      </p:sp>
      <p:sp>
        <p:nvSpPr>
          <p:cNvPr id="12" name="Google Shape;125;p15"/>
          <p:cNvSpPr/>
          <p:nvPr/>
        </p:nvSpPr>
        <p:spPr>
          <a:xfrm>
            <a:off x="3004276" y="29442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people to better track their own health data?</a:t>
            </a:r>
            <a:endParaRPr sz="1000" dirty="0"/>
          </a:p>
        </p:txBody>
      </p:sp>
      <p:sp>
        <p:nvSpPr>
          <p:cNvPr id="13" name="Google Shape;109;p15"/>
          <p:cNvSpPr/>
          <p:nvPr/>
        </p:nvSpPr>
        <p:spPr>
          <a:xfrm>
            <a:off x="783791" y="2157046"/>
            <a:ext cx="1010100" cy="1087785"/>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t>
            </a:r>
            <a:r>
              <a:rPr lang="en" sz="1000" dirty="0" smtClean="0"/>
              <a:t>help patients develop a healthier eating plan?</a:t>
            </a:r>
            <a:endParaRPr sz="1000" dirty="0"/>
          </a:p>
        </p:txBody>
      </p:sp>
      <p:sp>
        <p:nvSpPr>
          <p:cNvPr id="14" name="Google Shape;109;p15"/>
          <p:cNvSpPr/>
          <p:nvPr/>
        </p:nvSpPr>
        <p:spPr>
          <a:xfrm>
            <a:off x="783791" y="3084456"/>
            <a:ext cx="1010100" cy="1087785"/>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patients </a:t>
            </a:r>
            <a:r>
              <a:rPr lang="en" sz="1000" dirty="0" smtClean="0"/>
              <a:t>when their follow a healthier eating plan?</a:t>
            </a:r>
            <a:endParaRPr sz="1000" dirty="0"/>
          </a:p>
        </p:txBody>
      </p:sp>
      <p:sp>
        <p:nvSpPr>
          <p:cNvPr id="16" name="Google Shape;127;p15"/>
          <p:cNvSpPr/>
          <p:nvPr/>
        </p:nvSpPr>
        <p:spPr>
          <a:xfrm>
            <a:off x="768791" y="3866334"/>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t>
            </a:r>
            <a:r>
              <a:rPr lang="en" sz="900" dirty="0" smtClean="0"/>
              <a:t>help users track their of eating diet ?</a:t>
            </a:r>
            <a:endParaRPr sz="1000" dirty="0"/>
          </a:p>
        </p:txBody>
      </p:sp>
      <p:sp>
        <p:nvSpPr>
          <p:cNvPr id="15" name="Google Shape;68;p13"/>
          <p:cNvSpPr/>
          <p:nvPr/>
        </p:nvSpPr>
        <p:spPr>
          <a:xfrm>
            <a:off x="7422143" y="226302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it easier to make healthy choices?</a:t>
            </a:r>
            <a:endParaRPr sz="1000" dirty="0"/>
          </a:p>
        </p:txBody>
      </p:sp>
      <p:sp>
        <p:nvSpPr>
          <p:cNvPr id="17" name="Google Shape;69;p13"/>
          <p:cNvSpPr/>
          <p:nvPr/>
        </p:nvSpPr>
        <p:spPr>
          <a:xfrm>
            <a:off x="780601" y="3884631"/>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stop smoking?</a:t>
            </a:r>
            <a:endParaRPr sz="1000" dirty="0"/>
          </a:p>
        </p:txBody>
      </p:sp>
      <p:sp>
        <p:nvSpPr>
          <p:cNvPr id="18" name="Google Shape;64;p13"/>
          <p:cNvSpPr/>
          <p:nvPr/>
        </p:nvSpPr>
        <p:spPr>
          <a:xfrm>
            <a:off x="7422143" y="35168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people when they learn about better health choices?</a:t>
            </a:r>
            <a:endParaRPr sz="1000" dirty="0"/>
          </a:p>
        </p:txBody>
      </p:sp>
      <p:sp>
        <p:nvSpPr>
          <p:cNvPr id="19" name="Google Shape;55;p13"/>
          <p:cNvSpPr/>
          <p:nvPr/>
        </p:nvSpPr>
        <p:spPr>
          <a:xfrm>
            <a:off x="5665763" y="380566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a patient track their food choices?</a:t>
            </a:r>
            <a:endParaRPr sz="1000" dirty="0"/>
          </a:p>
        </p:txBody>
      </p:sp>
      <p:sp>
        <p:nvSpPr>
          <p:cNvPr id="20" name="Google Shape;89;p14"/>
          <p:cNvSpPr/>
          <p:nvPr/>
        </p:nvSpPr>
        <p:spPr>
          <a:xfrm>
            <a:off x="3004276" y="3806242"/>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healthy habits?</a:t>
            </a:r>
            <a:endParaRPr sz="1000" dirty="0"/>
          </a:p>
        </p:txBody>
      </p:sp>
      <p:sp>
        <p:nvSpPr>
          <p:cNvPr id="21" name="Google Shape;85;p14"/>
          <p:cNvSpPr/>
          <p:nvPr/>
        </p:nvSpPr>
        <p:spPr>
          <a:xfrm>
            <a:off x="5665763" y="168721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promote health habits?</a:t>
            </a:r>
            <a:endParaRPr sz="1000" dirty="0"/>
          </a:p>
          <a:p>
            <a:pPr marL="0" lvl="0" indent="0" algn="l" rtl="0">
              <a:spcBef>
                <a:spcPts val="0"/>
              </a:spcBef>
              <a:spcAft>
                <a:spcPts val="0"/>
              </a:spcAft>
              <a:buNone/>
            </a:pPr>
            <a:endParaRPr sz="1000" dirty="0"/>
          </a:p>
        </p:txBody>
      </p:sp>
      <p:sp>
        <p:nvSpPr>
          <p:cNvPr id="22" name="Google Shape;109;p15"/>
          <p:cNvSpPr/>
          <p:nvPr/>
        </p:nvSpPr>
        <p:spPr>
          <a:xfrm>
            <a:off x="780601" y="141062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patients for eating more vegetables?</a:t>
            </a:r>
            <a:endParaRPr sz="1000" dirty="0"/>
          </a:p>
        </p:txBody>
      </p:sp>
      <p:sp>
        <p:nvSpPr>
          <p:cNvPr id="23" name="Google Shape;113;p15"/>
          <p:cNvSpPr/>
          <p:nvPr/>
        </p:nvSpPr>
        <p:spPr>
          <a:xfrm>
            <a:off x="5665763" y="3884631"/>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identify healthy habits with the most benefit?</a:t>
            </a:r>
            <a:endParaRPr sz="1000" dirty="0"/>
          </a:p>
        </p:txBody>
      </p:sp>
      <p:sp>
        <p:nvSpPr>
          <p:cNvPr id="24" name="Google Shape;112;p15"/>
          <p:cNvSpPr/>
          <p:nvPr/>
        </p:nvSpPr>
        <p:spPr>
          <a:xfrm>
            <a:off x="5665763" y="196440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healthy food choices accessible?</a:t>
            </a:r>
            <a:endParaRPr sz="1000" dirty="0"/>
          </a:p>
        </p:txBody>
      </p:sp>
      <p:sp>
        <p:nvSpPr>
          <p:cNvPr id="25" name="Google Shape;116;p15"/>
          <p:cNvSpPr/>
          <p:nvPr/>
        </p:nvSpPr>
        <p:spPr>
          <a:xfrm>
            <a:off x="5665763" y="234105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healthy food choices affordable?</a:t>
            </a:r>
            <a:endParaRPr sz="1000" dirty="0"/>
          </a:p>
        </p:txBody>
      </p:sp>
      <p:sp>
        <p:nvSpPr>
          <p:cNvPr id="26" name="Google Shape;56;p13"/>
          <p:cNvSpPr/>
          <p:nvPr/>
        </p:nvSpPr>
        <p:spPr>
          <a:xfrm>
            <a:off x="5665763" y="2756081"/>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connect people to health information?</a:t>
            </a:r>
            <a:endParaRPr sz="1000" dirty="0"/>
          </a:p>
        </p:txBody>
      </p:sp>
    </p:spTree>
    <p:extLst>
      <p:ext uri="{BB962C8B-B14F-4D97-AF65-F5344CB8AC3E}">
        <p14:creationId xmlns:p14="http://schemas.microsoft.com/office/powerpoint/2010/main" val="3430694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smtClean="0"/>
              <a:t>Satisfaction and Wellbeing</a:t>
            </a:r>
            <a:endParaRPr sz="3200" dirty="0"/>
          </a:p>
        </p:txBody>
      </p:sp>
      <p:sp>
        <p:nvSpPr>
          <p:cNvPr id="4" name="Google Shape;54;p13"/>
          <p:cNvSpPr/>
          <p:nvPr/>
        </p:nvSpPr>
        <p:spPr>
          <a:xfrm>
            <a:off x="4572000" y="11769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 data easier for patients to understand? </a:t>
            </a:r>
            <a:endParaRPr sz="1000" dirty="0"/>
          </a:p>
        </p:txBody>
      </p:sp>
      <p:sp>
        <p:nvSpPr>
          <p:cNvPr id="6" name="Google Shape;71;p13"/>
          <p:cNvSpPr/>
          <p:nvPr/>
        </p:nvSpPr>
        <p:spPr>
          <a:xfrm>
            <a:off x="775801" y="119667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teach patients how to mediate?</a:t>
            </a:r>
            <a:endParaRPr sz="1000" dirty="0"/>
          </a:p>
        </p:txBody>
      </p:sp>
      <p:sp>
        <p:nvSpPr>
          <p:cNvPr id="7" name="Google Shape;97;p14"/>
          <p:cNvSpPr/>
          <p:nvPr/>
        </p:nvSpPr>
        <p:spPr>
          <a:xfrm>
            <a:off x="7073924" y="1157926"/>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rewards system?</a:t>
            </a:r>
            <a:endParaRPr sz="1000" dirty="0"/>
          </a:p>
        </p:txBody>
      </p:sp>
      <p:sp>
        <p:nvSpPr>
          <p:cNvPr id="8" name="Google Shape;96;p14"/>
          <p:cNvSpPr/>
          <p:nvPr/>
        </p:nvSpPr>
        <p:spPr>
          <a:xfrm>
            <a:off x="7073924" y="2135724"/>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monitor their goals?</a:t>
            </a:r>
            <a:endParaRPr sz="1000" dirty="0"/>
          </a:p>
        </p:txBody>
      </p:sp>
      <p:sp>
        <p:nvSpPr>
          <p:cNvPr id="9" name="Google Shape;95;p14"/>
          <p:cNvSpPr/>
          <p:nvPr/>
        </p:nvSpPr>
        <p:spPr>
          <a:xfrm>
            <a:off x="7073924" y="3161746"/>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set health goals?</a:t>
            </a:r>
            <a:endParaRPr sz="1000" dirty="0"/>
          </a:p>
        </p:txBody>
      </p:sp>
      <p:sp>
        <p:nvSpPr>
          <p:cNvPr id="10" name="Google Shape;111;p15"/>
          <p:cNvSpPr/>
          <p:nvPr/>
        </p:nvSpPr>
        <p:spPr>
          <a:xfrm>
            <a:off x="7073924" y="387891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11" name="Google Shape;106;p15"/>
          <p:cNvSpPr/>
          <p:nvPr/>
        </p:nvSpPr>
        <p:spPr>
          <a:xfrm>
            <a:off x="2682712" y="119667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sedentarism?</a:t>
            </a:r>
            <a:endParaRPr sz="1000" dirty="0"/>
          </a:p>
          <a:p>
            <a:pPr marL="0" lvl="0" indent="0" algn="l" rtl="0">
              <a:spcBef>
                <a:spcPts val="0"/>
              </a:spcBef>
              <a:spcAft>
                <a:spcPts val="0"/>
              </a:spcAft>
              <a:buNone/>
            </a:pPr>
            <a:endParaRPr sz="1000" dirty="0"/>
          </a:p>
        </p:txBody>
      </p:sp>
      <p:sp>
        <p:nvSpPr>
          <p:cNvPr id="12" name="Google Shape;88;p14"/>
          <p:cNvSpPr/>
          <p:nvPr/>
        </p:nvSpPr>
        <p:spPr>
          <a:xfrm>
            <a:off x="2682712" y="2136432"/>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 social support system?</a:t>
            </a:r>
            <a:endParaRPr sz="1000" dirty="0"/>
          </a:p>
        </p:txBody>
      </p:sp>
      <p:sp>
        <p:nvSpPr>
          <p:cNvPr id="13" name="Google Shape;86;p14"/>
          <p:cNvSpPr/>
          <p:nvPr/>
        </p:nvSpPr>
        <p:spPr>
          <a:xfrm>
            <a:off x="2682712" y="304545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prevent patients from making unhealthy choices?</a:t>
            </a:r>
            <a:endParaRPr sz="1000" dirty="0"/>
          </a:p>
        </p:txBody>
      </p:sp>
      <p:sp>
        <p:nvSpPr>
          <p:cNvPr id="14" name="Google Shape;125;p15"/>
          <p:cNvSpPr/>
          <p:nvPr/>
        </p:nvSpPr>
        <p:spPr>
          <a:xfrm>
            <a:off x="2682712" y="3919314"/>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people to better track their own health data?</a:t>
            </a:r>
            <a:endParaRPr sz="1000" dirty="0"/>
          </a:p>
        </p:txBody>
      </p:sp>
      <p:sp>
        <p:nvSpPr>
          <p:cNvPr id="16" name="Google Shape;109;p15"/>
          <p:cNvSpPr/>
          <p:nvPr/>
        </p:nvSpPr>
        <p:spPr>
          <a:xfrm>
            <a:off x="769958" y="21870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patients for eating more vegetables?</a:t>
            </a:r>
            <a:endParaRPr sz="1000" dirty="0"/>
          </a:p>
        </p:txBody>
      </p:sp>
      <p:sp>
        <p:nvSpPr>
          <p:cNvPr id="17" name="Google Shape;115;p15"/>
          <p:cNvSpPr/>
          <p:nvPr/>
        </p:nvSpPr>
        <p:spPr>
          <a:xfrm>
            <a:off x="4572000" y="226364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positive lifestyle changes?</a:t>
            </a:r>
            <a:endParaRPr sz="1000" dirty="0"/>
          </a:p>
        </p:txBody>
      </p:sp>
      <p:sp>
        <p:nvSpPr>
          <p:cNvPr id="18" name="Google Shape;127;p15"/>
          <p:cNvSpPr/>
          <p:nvPr/>
        </p:nvSpPr>
        <p:spPr>
          <a:xfrm>
            <a:off x="743213" y="3197396"/>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allow for safe and secure sharing of health data btw patient and caregiver.</a:t>
            </a:r>
            <a:endParaRPr sz="1000" dirty="0"/>
          </a:p>
        </p:txBody>
      </p:sp>
      <p:sp>
        <p:nvSpPr>
          <p:cNvPr id="19" name="Google Shape;127;p15"/>
          <p:cNvSpPr/>
          <p:nvPr/>
        </p:nvSpPr>
        <p:spPr>
          <a:xfrm>
            <a:off x="724958" y="3630496"/>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t>
            </a:r>
            <a:r>
              <a:rPr lang="en" sz="900" dirty="0" smtClean="0"/>
              <a:t>make fun the experience of loss or gain weight?</a:t>
            </a:r>
            <a:endParaRPr sz="1000" dirty="0"/>
          </a:p>
        </p:txBody>
      </p:sp>
      <p:sp>
        <p:nvSpPr>
          <p:cNvPr id="20" name="Google Shape;104;p15"/>
          <p:cNvSpPr/>
          <p:nvPr/>
        </p:nvSpPr>
        <p:spPr>
          <a:xfrm>
            <a:off x="4565510" y="310905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people for good behaviors?</a:t>
            </a:r>
            <a:endParaRPr sz="1000" dirty="0"/>
          </a:p>
        </p:txBody>
      </p:sp>
      <p:sp>
        <p:nvSpPr>
          <p:cNvPr id="21" name="Google Shape;124;p15"/>
          <p:cNvSpPr/>
          <p:nvPr/>
        </p:nvSpPr>
        <p:spPr>
          <a:xfrm>
            <a:off x="4565510" y="39544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we.allow people to better access their medical records?</a:t>
            </a:r>
            <a:endParaRPr sz="1000" dirty="0"/>
          </a:p>
        </p:txBody>
      </p:sp>
      <p:sp>
        <p:nvSpPr>
          <p:cNvPr id="22" name="Google Shape;73;p13"/>
          <p:cNvSpPr/>
          <p:nvPr/>
        </p:nvSpPr>
        <p:spPr>
          <a:xfrm>
            <a:off x="731213" y="3903294"/>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good habits at a young age? </a:t>
            </a:r>
            <a:endParaRPr sz="1000" dirty="0"/>
          </a:p>
        </p:txBody>
      </p:sp>
      <p:sp>
        <p:nvSpPr>
          <p:cNvPr id="23" name="Google Shape;121;p15"/>
          <p:cNvSpPr/>
          <p:nvPr/>
        </p:nvSpPr>
        <p:spPr>
          <a:xfrm>
            <a:off x="4572000" y="1524440"/>
            <a:ext cx="1039824" cy="1419785"/>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improve patient satisfaction and well being without increasing costs?</a:t>
            </a:r>
            <a:endParaRPr sz="900" dirty="0"/>
          </a:p>
        </p:txBody>
      </p:sp>
      <p:sp>
        <p:nvSpPr>
          <p:cNvPr id="24" name="Google Shape;119;p15"/>
          <p:cNvSpPr/>
          <p:nvPr/>
        </p:nvSpPr>
        <p:spPr>
          <a:xfrm>
            <a:off x="4586862" y="278762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healthy habits?</a:t>
            </a:r>
            <a:endParaRPr sz="1000"/>
          </a:p>
        </p:txBody>
      </p:sp>
      <p:sp>
        <p:nvSpPr>
          <p:cNvPr id="25" name="Google Shape;124;p15"/>
          <p:cNvSpPr/>
          <p:nvPr/>
        </p:nvSpPr>
        <p:spPr>
          <a:xfrm>
            <a:off x="4550648" y="3375957"/>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we.allow people to better access their medical records?</a:t>
            </a:r>
            <a:endParaRPr sz="1000" dirty="0"/>
          </a:p>
        </p:txBody>
      </p:sp>
    </p:spTree>
    <p:extLst>
      <p:ext uri="{BB962C8B-B14F-4D97-AF65-F5344CB8AC3E}">
        <p14:creationId xmlns:p14="http://schemas.microsoft.com/office/powerpoint/2010/main" val="172213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smtClean="0"/>
              <a:t>Other</a:t>
            </a:r>
            <a:endParaRPr sz="3200" dirty="0"/>
          </a:p>
        </p:txBody>
      </p:sp>
      <p:sp>
        <p:nvSpPr>
          <p:cNvPr id="22" name="Google Shape;66;p13"/>
          <p:cNvSpPr/>
          <p:nvPr/>
        </p:nvSpPr>
        <p:spPr>
          <a:xfrm>
            <a:off x="717930" y="107029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23" name="Google Shape;54;p13"/>
          <p:cNvSpPr/>
          <p:nvPr/>
        </p:nvSpPr>
        <p:spPr>
          <a:xfrm>
            <a:off x="4933548" y="107029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 data easier for patients to understand? </a:t>
            </a:r>
            <a:endParaRPr sz="1000" dirty="0"/>
          </a:p>
        </p:txBody>
      </p:sp>
      <p:sp>
        <p:nvSpPr>
          <p:cNvPr id="24" name="Google Shape;65;p13"/>
          <p:cNvSpPr/>
          <p:nvPr/>
        </p:nvSpPr>
        <p:spPr>
          <a:xfrm>
            <a:off x="717930" y="2045797"/>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users to compare choices vs. norms?</a:t>
            </a:r>
            <a:endParaRPr sz="1000" dirty="0"/>
          </a:p>
        </p:txBody>
      </p:sp>
      <p:sp>
        <p:nvSpPr>
          <p:cNvPr id="26" name="Google Shape;62;p13"/>
          <p:cNvSpPr/>
          <p:nvPr/>
        </p:nvSpPr>
        <p:spPr>
          <a:xfrm>
            <a:off x="2667306" y="107029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t>How might we facilitate conversations about health habits between patients and care providers?</a:t>
            </a:r>
            <a:endParaRPr sz="800" dirty="0"/>
          </a:p>
        </p:txBody>
      </p:sp>
      <p:sp>
        <p:nvSpPr>
          <p:cNvPr id="28" name="Google Shape;69;p13"/>
          <p:cNvSpPr/>
          <p:nvPr/>
        </p:nvSpPr>
        <p:spPr>
          <a:xfrm>
            <a:off x="717930" y="3022729"/>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stop smoking?</a:t>
            </a:r>
            <a:endParaRPr sz="1000" dirty="0"/>
          </a:p>
        </p:txBody>
      </p:sp>
      <p:sp>
        <p:nvSpPr>
          <p:cNvPr id="29" name="Google Shape;70;p13"/>
          <p:cNvSpPr/>
          <p:nvPr/>
        </p:nvSpPr>
        <p:spPr>
          <a:xfrm>
            <a:off x="717930" y="384566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reduce a patient’s alcohol intake?</a:t>
            </a:r>
            <a:endParaRPr sz="1000" dirty="0"/>
          </a:p>
        </p:txBody>
      </p:sp>
      <p:sp>
        <p:nvSpPr>
          <p:cNvPr id="31" name="Google Shape;63;p13"/>
          <p:cNvSpPr/>
          <p:nvPr/>
        </p:nvSpPr>
        <p:spPr>
          <a:xfrm>
            <a:off x="2662510" y="183294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find accountability partners?</a:t>
            </a:r>
            <a:endParaRPr sz="1000" dirty="0"/>
          </a:p>
          <a:p>
            <a:pPr marL="0" lvl="0" indent="0" algn="l" rtl="0">
              <a:spcBef>
                <a:spcPts val="0"/>
              </a:spcBef>
              <a:spcAft>
                <a:spcPts val="0"/>
              </a:spcAft>
              <a:buNone/>
            </a:pPr>
            <a:endParaRPr sz="1000" dirty="0"/>
          </a:p>
        </p:txBody>
      </p:sp>
      <p:sp>
        <p:nvSpPr>
          <p:cNvPr id="32" name="Google Shape;99;p14"/>
          <p:cNvSpPr/>
          <p:nvPr/>
        </p:nvSpPr>
        <p:spPr>
          <a:xfrm>
            <a:off x="4933548" y="195863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easier/quicker care to patients?</a:t>
            </a:r>
            <a:endParaRPr sz="1000"/>
          </a:p>
        </p:txBody>
      </p:sp>
      <p:sp>
        <p:nvSpPr>
          <p:cNvPr id="33" name="Google Shape;96;p14"/>
          <p:cNvSpPr/>
          <p:nvPr/>
        </p:nvSpPr>
        <p:spPr>
          <a:xfrm>
            <a:off x="7388458" y="1070293"/>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monitor their goals?</a:t>
            </a:r>
            <a:endParaRPr sz="1000" dirty="0"/>
          </a:p>
        </p:txBody>
      </p:sp>
      <p:sp>
        <p:nvSpPr>
          <p:cNvPr id="34" name="Google Shape;97;p14"/>
          <p:cNvSpPr/>
          <p:nvPr/>
        </p:nvSpPr>
        <p:spPr>
          <a:xfrm>
            <a:off x="7388458" y="198024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rewards system?</a:t>
            </a:r>
            <a:endParaRPr sz="1000" dirty="0"/>
          </a:p>
        </p:txBody>
      </p:sp>
      <p:sp>
        <p:nvSpPr>
          <p:cNvPr id="35" name="Google Shape;78;p14"/>
          <p:cNvSpPr/>
          <p:nvPr/>
        </p:nvSpPr>
        <p:spPr>
          <a:xfrm>
            <a:off x="4933548" y="259843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people aware of risk factors?</a:t>
            </a:r>
            <a:endParaRPr sz="1000" dirty="0"/>
          </a:p>
        </p:txBody>
      </p:sp>
      <p:sp>
        <p:nvSpPr>
          <p:cNvPr id="36" name="Google Shape;86;p14"/>
          <p:cNvSpPr/>
          <p:nvPr/>
        </p:nvSpPr>
        <p:spPr>
          <a:xfrm>
            <a:off x="2641760" y="31190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prevent patients from making unhealthy choices?</a:t>
            </a:r>
            <a:endParaRPr sz="1000" dirty="0"/>
          </a:p>
        </p:txBody>
      </p:sp>
      <p:sp>
        <p:nvSpPr>
          <p:cNvPr id="37" name="Google Shape;88;p14"/>
          <p:cNvSpPr/>
          <p:nvPr/>
        </p:nvSpPr>
        <p:spPr>
          <a:xfrm>
            <a:off x="2641760" y="389359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 social support system?</a:t>
            </a:r>
            <a:endParaRPr sz="1000" dirty="0"/>
          </a:p>
        </p:txBody>
      </p:sp>
      <p:sp>
        <p:nvSpPr>
          <p:cNvPr id="38" name="Google Shape;90;p14"/>
          <p:cNvSpPr/>
          <p:nvPr/>
        </p:nvSpPr>
        <p:spPr>
          <a:xfrm>
            <a:off x="2662510" y="2463689"/>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identify and warn pre-diabetic patients</a:t>
            </a:r>
            <a:endParaRPr sz="1000" dirty="0"/>
          </a:p>
        </p:txBody>
      </p:sp>
      <p:sp>
        <p:nvSpPr>
          <p:cNvPr id="39" name="Google Shape;91;p14"/>
          <p:cNvSpPr/>
          <p:nvPr/>
        </p:nvSpPr>
        <p:spPr>
          <a:xfrm>
            <a:off x="2641760" y="31079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raise awareness across society?</a:t>
            </a:r>
            <a:endParaRPr sz="1000" dirty="0"/>
          </a:p>
        </p:txBody>
      </p:sp>
      <p:sp>
        <p:nvSpPr>
          <p:cNvPr id="40" name="Google Shape;85;p14"/>
          <p:cNvSpPr/>
          <p:nvPr/>
        </p:nvSpPr>
        <p:spPr>
          <a:xfrm>
            <a:off x="4933548" y="144293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promote health habits?</a:t>
            </a:r>
            <a:endParaRPr sz="1000" dirty="0"/>
          </a:p>
          <a:p>
            <a:pPr marL="0" lvl="0" indent="0" algn="l" rtl="0">
              <a:spcBef>
                <a:spcPts val="0"/>
              </a:spcBef>
              <a:spcAft>
                <a:spcPts val="0"/>
              </a:spcAft>
              <a:buNone/>
            </a:pPr>
            <a:endParaRPr sz="1000" dirty="0"/>
          </a:p>
        </p:txBody>
      </p:sp>
      <p:sp>
        <p:nvSpPr>
          <p:cNvPr id="42" name="Google Shape;82;p14"/>
          <p:cNvSpPr/>
          <p:nvPr/>
        </p:nvSpPr>
        <p:spPr>
          <a:xfrm>
            <a:off x="4933548" y="3852796"/>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walk 30 minutes every day?</a:t>
            </a:r>
            <a:endParaRPr sz="1000" dirty="0"/>
          </a:p>
        </p:txBody>
      </p:sp>
      <p:sp>
        <p:nvSpPr>
          <p:cNvPr id="43" name="Google Shape;83;p14"/>
          <p:cNvSpPr/>
          <p:nvPr/>
        </p:nvSpPr>
        <p:spPr>
          <a:xfrm>
            <a:off x="4933548" y="36042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encourage people to drink more water?</a:t>
            </a:r>
            <a:endParaRPr sz="1000" dirty="0"/>
          </a:p>
        </p:txBody>
      </p:sp>
      <p:sp>
        <p:nvSpPr>
          <p:cNvPr id="44" name="Google Shape;84;p14"/>
          <p:cNvSpPr/>
          <p:nvPr/>
        </p:nvSpPr>
        <p:spPr>
          <a:xfrm>
            <a:off x="4933548" y="31190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better understand diabetes?</a:t>
            </a:r>
            <a:endParaRPr sz="1000" dirty="0"/>
          </a:p>
        </p:txBody>
      </p:sp>
      <p:sp>
        <p:nvSpPr>
          <p:cNvPr id="45" name="Google Shape;115;p15"/>
          <p:cNvSpPr/>
          <p:nvPr/>
        </p:nvSpPr>
        <p:spPr>
          <a:xfrm>
            <a:off x="4933548" y="1761666"/>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positive lifestyle changes?</a:t>
            </a:r>
            <a:endParaRPr sz="1000" dirty="0"/>
          </a:p>
        </p:txBody>
      </p:sp>
      <p:sp>
        <p:nvSpPr>
          <p:cNvPr id="46" name="Google Shape;107;p15"/>
          <p:cNvSpPr/>
          <p:nvPr/>
        </p:nvSpPr>
        <p:spPr>
          <a:xfrm>
            <a:off x="7388458" y="2530587"/>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warn users about unhealthy choices?</a:t>
            </a:r>
            <a:endParaRPr sz="1000" dirty="0"/>
          </a:p>
        </p:txBody>
      </p:sp>
      <p:sp>
        <p:nvSpPr>
          <p:cNvPr id="47" name="Google Shape;117;p15"/>
          <p:cNvSpPr/>
          <p:nvPr/>
        </p:nvSpPr>
        <p:spPr>
          <a:xfrm>
            <a:off x="4933548" y="1267266"/>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encourage goals patients already are trying to make?</a:t>
            </a:r>
            <a:endParaRPr sz="1000" dirty="0"/>
          </a:p>
        </p:txBody>
      </p:sp>
      <p:sp>
        <p:nvSpPr>
          <p:cNvPr id="48" name="Google Shape;123;p15"/>
          <p:cNvSpPr/>
          <p:nvPr/>
        </p:nvSpPr>
        <p:spPr>
          <a:xfrm>
            <a:off x="4918548" y="3440161"/>
            <a:ext cx="104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use ubiquitous technology to improve patient health?</a:t>
            </a:r>
            <a:endParaRPr sz="1000" dirty="0"/>
          </a:p>
        </p:txBody>
      </p:sp>
      <p:sp>
        <p:nvSpPr>
          <p:cNvPr id="49" name="Google Shape;104;p15"/>
          <p:cNvSpPr/>
          <p:nvPr/>
        </p:nvSpPr>
        <p:spPr>
          <a:xfrm>
            <a:off x="4941048" y="319340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people for good behaviors?</a:t>
            </a:r>
            <a:endParaRPr sz="1000" dirty="0"/>
          </a:p>
        </p:txBody>
      </p:sp>
      <p:sp>
        <p:nvSpPr>
          <p:cNvPr id="50" name="Google Shape;127;p15"/>
          <p:cNvSpPr/>
          <p:nvPr/>
        </p:nvSpPr>
        <p:spPr>
          <a:xfrm>
            <a:off x="697650" y="1588339"/>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allow for safe and secure sharing of health data btw patient and caregiver.</a:t>
            </a:r>
            <a:endParaRPr sz="1000" dirty="0"/>
          </a:p>
        </p:txBody>
      </p:sp>
    </p:spTree>
    <p:extLst>
      <p:ext uri="{BB962C8B-B14F-4D97-AF65-F5344CB8AC3E}">
        <p14:creationId xmlns:p14="http://schemas.microsoft.com/office/powerpoint/2010/main" val="245860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Sprint Focus</a:t>
            </a:r>
            <a:endParaRPr sz="3200"/>
          </a:p>
        </p:txBody>
      </p:sp>
      <p:graphicFrame>
        <p:nvGraphicFramePr>
          <p:cNvPr id="317" name="Google Shape;317;p46"/>
          <p:cNvGraphicFramePr/>
          <p:nvPr>
            <p:extLst>
              <p:ext uri="{D42A27DB-BD31-4B8C-83A1-F6EECF244321}">
                <p14:modId xmlns:p14="http://schemas.microsoft.com/office/powerpoint/2010/main" val="875897831"/>
              </p:ext>
            </p:extLst>
          </p:nvPr>
        </p:nvGraphicFramePr>
        <p:xfrm>
          <a:off x="952500" y="1350688"/>
          <a:ext cx="7239000" cy="2835566"/>
        </p:xfrm>
        <a:graphic>
          <a:graphicData uri="http://schemas.openxmlformats.org/drawingml/2006/table">
            <a:tbl>
              <a:tblPr>
                <a:noFill/>
                <a:tableStyleId>{72BB6586-4BD9-4B44-9D64-79714BB28A58}</a:tableStyleId>
              </a:tblPr>
              <a:tblGrid>
                <a:gridCol w="2171075">
                  <a:extLst>
                    <a:ext uri="{9D8B030D-6E8A-4147-A177-3AD203B41FA5}">
                      <a16:colId xmlns:a16="http://schemas.microsoft.com/office/drawing/2014/main" val="20000"/>
                    </a:ext>
                  </a:extLst>
                </a:gridCol>
                <a:gridCol w="5067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Focus</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1200" dirty="0" smtClean="0">
                          <a:solidFill>
                            <a:schemeClr val="tx1">
                              <a:lumMod val="50000"/>
                            </a:schemeClr>
                          </a:solidFill>
                          <a:latin typeface="+mj-lt"/>
                          <a:ea typeface="Open Sans"/>
                          <a:cs typeface="Open Sans"/>
                          <a:sym typeface="Open Sans"/>
                        </a:rPr>
                        <a:t>Improve Physical activity</a:t>
                      </a:r>
                      <a:r>
                        <a:rPr lang="en-US" sz="1200" baseline="0" dirty="0" smtClean="0">
                          <a:solidFill>
                            <a:schemeClr val="tx1">
                              <a:lumMod val="50000"/>
                            </a:schemeClr>
                          </a:solidFill>
                          <a:latin typeface="+mj-lt"/>
                          <a:ea typeface="Open Sans"/>
                          <a:cs typeface="Open Sans"/>
                          <a:sym typeface="Open Sans"/>
                        </a:rPr>
                        <a:t>, </a:t>
                      </a:r>
                      <a:r>
                        <a:rPr lang="en-US" sz="1200" dirty="0" smtClean="0">
                          <a:solidFill>
                            <a:schemeClr val="tx1">
                              <a:lumMod val="50000"/>
                            </a:schemeClr>
                          </a:solidFill>
                          <a:latin typeface="+mj-lt"/>
                          <a:ea typeface="Open Sans"/>
                          <a:cs typeface="Open Sans"/>
                          <a:sym typeface="Open Sans"/>
                        </a:rPr>
                        <a:t>Health activity &amp; diet</a:t>
                      </a:r>
                      <a:r>
                        <a:rPr lang="en-US" sz="1200" baseline="0" dirty="0" smtClean="0">
                          <a:solidFill>
                            <a:schemeClr val="tx1">
                              <a:lumMod val="50000"/>
                            </a:schemeClr>
                          </a:solidFill>
                          <a:latin typeface="+mj-lt"/>
                          <a:ea typeface="Open Sans"/>
                          <a:cs typeface="Open Sans"/>
                          <a:sym typeface="Open Sans"/>
                        </a:rPr>
                        <a:t> habits.</a:t>
                      </a:r>
                      <a:endParaRPr sz="1200" i="1" dirty="0">
                        <a:solidFill>
                          <a:schemeClr val="tx1">
                            <a:lumMod val="50000"/>
                          </a:schemeClr>
                        </a:solidFill>
                        <a:latin typeface="+mj-lt"/>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rPr>
                        <a:t>Slide #</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smtClean="0">
                          <a:solidFill>
                            <a:schemeClr val="tx1">
                              <a:lumMod val="50000"/>
                            </a:schemeClr>
                          </a:solidFill>
                          <a:latin typeface="+mj-lt"/>
                          <a:ea typeface="Open Sans"/>
                          <a:cs typeface="Open Sans"/>
                          <a:sym typeface="Open Sans"/>
                        </a:rPr>
                        <a:t>Slide 11, Slide 12</a:t>
                      </a:r>
                      <a:endParaRPr sz="1200" dirty="0">
                        <a:solidFill>
                          <a:schemeClr val="tx1">
                            <a:lumMod val="50000"/>
                          </a:schemeClr>
                        </a:solidFill>
                        <a:latin typeface="+mj-lt"/>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rPr>
                        <a:t>I selected this theme because</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1200" dirty="0" smtClean="0">
                          <a:solidFill>
                            <a:schemeClr val="tx1">
                              <a:lumMod val="50000"/>
                            </a:schemeClr>
                          </a:solidFill>
                          <a:latin typeface="+mj-lt"/>
                          <a:ea typeface="Open Sans"/>
                          <a:cs typeface="Open Sans"/>
                          <a:sym typeface="Open Sans"/>
                        </a:rPr>
                        <a:t>I selected this theme to matches the following company goals:</a:t>
                      </a:r>
                    </a:p>
                    <a:p>
                      <a:pPr marL="171450" lvl="0" indent="-171450" algn="l" rtl="0">
                        <a:lnSpc>
                          <a:spcPct val="115000"/>
                        </a:lnSpc>
                        <a:spcBef>
                          <a:spcPts val="700"/>
                        </a:spcBef>
                        <a:spcAft>
                          <a:spcPts val="0"/>
                        </a:spcAft>
                        <a:buFont typeface="Arial" panose="020B0604020202020204" pitchFamily="34" charset="0"/>
                        <a:buChar char="•"/>
                      </a:pPr>
                      <a:r>
                        <a:rPr lang="en-US" sz="1200" dirty="0" smtClean="0">
                          <a:solidFill>
                            <a:schemeClr val="tx1">
                              <a:lumMod val="50000"/>
                            </a:schemeClr>
                          </a:solidFill>
                          <a:latin typeface="+mj-lt"/>
                          <a:ea typeface="Open Sans"/>
                          <a:cs typeface="Open Sans"/>
                          <a:sym typeface="Open Sans"/>
                        </a:rPr>
                        <a:t>Improve patient physical activity, health food</a:t>
                      </a:r>
                      <a:r>
                        <a:rPr lang="en-US" sz="1200" baseline="0" dirty="0" smtClean="0">
                          <a:solidFill>
                            <a:schemeClr val="tx1">
                              <a:lumMod val="50000"/>
                            </a:schemeClr>
                          </a:solidFill>
                          <a:latin typeface="+mj-lt"/>
                          <a:ea typeface="Open Sans"/>
                          <a:cs typeface="Open Sans"/>
                          <a:sym typeface="Open Sans"/>
                        </a:rPr>
                        <a:t> habits, </a:t>
                      </a:r>
                      <a:r>
                        <a:rPr lang="en-US" sz="1200" dirty="0" smtClean="0">
                          <a:solidFill>
                            <a:schemeClr val="tx1">
                              <a:lumMod val="50000"/>
                            </a:schemeClr>
                          </a:solidFill>
                          <a:latin typeface="+mj-lt"/>
                          <a:ea typeface="Open Sans"/>
                          <a:cs typeface="Open Sans"/>
                          <a:sym typeface="Open Sans"/>
                        </a:rPr>
                        <a:t>satisfaction and wellbeing;</a:t>
                      </a:r>
                    </a:p>
                    <a:p>
                      <a:pPr marL="171450" lvl="0" indent="-171450" algn="l" rtl="0">
                        <a:lnSpc>
                          <a:spcPct val="115000"/>
                        </a:lnSpc>
                        <a:spcBef>
                          <a:spcPts val="700"/>
                        </a:spcBef>
                        <a:spcAft>
                          <a:spcPts val="0"/>
                        </a:spcAft>
                        <a:buFont typeface="Arial" panose="020B0604020202020204" pitchFamily="34" charset="0"/>
                        <a:buChar char="•"/>
                      </a:pPr>
                      <a:r>
                        <a:rPr lang="en-US" sz="1200" dirty="0" smtClean="0">
                          <a:solidFill>
                            <a:schemeClr val="tx1">
                              <a:lumMod val="50000"/>
                            </a:schemeClr>
                          </a:solidFill>
                          <a:latin typeface="+mj-lt"/>
                          <a:ea typeface="Open Sans"/>
                          <a:cs typeface="Open Sans"/>
                          <a:sym typeface="Open Sans"/>
                        </a:rPr>
                        <a:t>Reduce the cost by emphasizing improvements on health habits prior to any adverse conditions developed by the body;</a:t>
                      </a:r>
                      <a:r>
                        <a:rPr lang="en" sz="1200" dirty="0">
                          <a:latin typeface="+mj-lt"/>
                          <a:ea typeface="Open Sans"/>
                          <a:cs typeface="Open Sans"/>
                          <a:sym typeface="Open Sans"/>
                        </a:rPr>
                        <a:t/>
                      </a:r>
                      <a:br>
                        <a:rPr lang="en" sz="1200" dirty="0">
                          <a:latin typeface="+mj-lt"/>
                          <a:ea typeface="Open Sans"/>
                          <a:cs typeface="Open Sans"/>
                          <a:sym typeface="Open Sans"/>
                        </a:rPr>
                      </a:br>
                      <a:r>
                        <a:rPr lang="en" sz="1200" dirty="0">
                          <a:latin typeface="+mj-lt"/>
                          <a:ea typeface="Open Sans"/>
                          <a:cs typeface="Open Sans"/>
                          <a:sym typeface="Open Sans"/>
                        </a:rPr>
                        <a:t/>
                      </a:r>
                      <a:br>
                        <a:rPr lang="en" sz="1200" dirty="0">
                          <a:latin typeface="+mj-lt"/>
                          <a:ea typeface="Open Sans"/>
                          <a:cs typeface="Open Sans"/>
                          <a:sym typeface="Open Sans"/>
                        </a:rPr>
                      </a:br>
                      <a:r>
                        <a:rPr lang="en" sz="1200" dirty="0">
                          <a:latin typeface="+mj-lt"/>
                          <a:ea typeface="Open Sans"/>
                          <a:cs typeface="Open Sans"/>
                          <a:sym typeface="Open Sans"/>
                        </a:rPr>
                        <a:t/>
                      </a:r>
                      <a:br>
                        <a:rPr lang="en" sz="1200" dirty="0">
                          <a:latin typeface="+mj-lt"/>
                          <a:ea typeface="Open Sans"/>
                          <a:cs typeface="Open Sans"/>
                          <a:sym typeface="Open Sans"/>
                        </a:rPr>
                      </a:br>
                      <a:endParaRPr sz="1200" dirty="0">
                        <a:latin typeface="+mj-lt"/>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Define</a:t>
            </a:r>
            <a:endParaRPr sz="500"/>
          </a:p>
        </p:txBody>
      </p:sp>
      <p:sp>
        <p:nvSpPr>
          <p:cNvPr id="323" name="Google Shape;323;p4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24" name="Google Shape;324;p4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311699" y="100423"/>
            <a:ext cx="3888593"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Success Metrics</a:t>
            </a:r>
            <a:endParaRPr sz="3200" dirty="0"/>
          </a:p>
        </p:txBody>
      </p:sp>
      <p:graphicFrame>
        <p:nvGraphicFramePr>
          <p:cNvPr id="340" name="Google Shape;340;p49"/>
          <p:cNvGraphicFramePr/>
          <p:nvPr>
            <p:extLst>
              <p:ext uri="{D42A27DB-BD31-4B8C-83A1-F6EECF244321}">
                <p14:modId xmlns:p14="http://schemas.microsoft.com/office/powerpoint/2010/main" val="1913662856"/>
              </p:ext>
            </p:extLst>
          </p:nvPr>
        </p:nvGraphicFramePr>
        <p:xfrm>
          <a:off x="311699" y="569045"/>
          <a:ext cx="8549803" cy="4268335"/>
        </p:xfrm>
        <a:graphic>
          <a:graphicData uri="http://schemas.openxmlformats.org/drawingml/2006/table">
            <a:tbl>
              <a:tblPr>
                <a:noFill/>
                <a:tableStyleId>{72BB6586-4BD9-4B44-9D64-79714BB28A58}</a:tableStyleId>
              </a:tblPr>
              <a:tblGrid>
                <a:gridCol w="1440933">
                  <a:extLst>
                    <a:ext uri="{9D8B030D-6E8A-4147-A177-3AD203B41FA5}">
                      <a16:colId xmlns:a16="http://schemas.microsoft.com/office/drawing/2014/main" val="20000"/>
                    </a:ext>
                  </a:extLst>
                </a:gridCol>
                <a:gridCol w="2470326">
                  <a:extLst>
                    <a:ext uri="{9D8B030D-6E8A-4147-A177-3AD203B41FA5}">
                      <a16:colId xmlns:a16="http://schemas.microsoft.com/office/drawing/2014/main" val="20001"/>
                    </a:ext>
                  </a:extLst>
                </a:gridCol>
                <a:gridCol w="2280866">
                  <a:extLst>
                    <a:ext uri="{9D8B030D-6E8A-4147-A177-3AD203B41FA5}">
                      <a16:colId xmlns:a16="http://schemas.microsoft.com/office/drawing/2014/main" val="20002"/>
                    </a:ext>
                  </a:extLst>
                </a:gridCol>
                <a:gridCol w="2357678">
                  <a:extLst>
                    <a:ext uri="{9D8B030D-6E8A-4147-A177-3AD203B41FA5}">
                      <a16:colId xmlns:a16="http://schemas.microsoft.com/office/drawing/2014/main" val="20003"/>
                    </a:ext>
                  </a:extLst>
                </a:gridCol>
              </a:tblGrid>
              <a:tr h="290179">
                <a:tc>
                  <a:txBody>
                    <a:bodyPr/>
                    <a:lstStyle/>
                    <a:p>
                      <a:pPr marL="0" lvl="0" indent="0" algn="l" rtl="0">
                        <a:spcBef>
                          <a:spcPts val="0"/>
                        </a:spcBef>
                        <a:spcAft>
                          <a:spcPts val="0"/>
                        </a:spcAft>
                        <a:buNone/>
                      </a:pPr>
                      <a:endParaRPr sz="100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dirty="0">
                          <a:solidFill>
                            <a:srgbClr val="FFFFFF"/>
                          </a:solidFill>
                        </a:rPr>
                        <a:t>Goals</a:t>
                      </a:r>
                      <a:endParaRPr sz="1000" dirty="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a:solidFill>
                            <a:srgbClr val="FFFFFF"/>
                          </a:solidFill>
                        </a:rPr>
                        <a:t>Signals</a:t>
                      </a:r>
                      <a:endParaRPr sz="100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1000" dirty="0" smtClean="0">
                          <a:solidFill>
                            <a:srgbClr val="FFFFFF"/>
                          </a:solidFill>
                        </a:rPr>
                        <a:t>Metrics</a:t>
                      </a:r>
                    </a:p>
                    <a:p>
                      <a:pPr marL="0" lvl="0" indent="0" algn="l" rtl="0">
                        <a:spcBef>
                          <a:spcPts val="0"/>
                        </a:spcBef>
                        <a:spcAft>
                          <a:spcPts val="0"/>
                        </a:spcAft>
                        <a:buNone/>
                      </a:pPr>
                      <a:endParaRPr sz="1000" dirty="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790204">
                <a:tc>
                  <a:txBody>
                    <a:bodyPr/>
                    <a:lstStyle/>
                    <a:p>
                      <a:pPr marL="0" lvl="0" indent="0" algn="l" rtl="0">
                        <a:spcBef>
                          <a:spcPts val="0"/>
                        </a:spcBef>
                        <a:spcAft>
                          <a:spcPts val="0"/>
                        </a:spcAft>
                        <a:buNone/>
                      </a:pPr>
                      <a:r>
                        <a:rPr lang="en" sz="1000" dirty="0">
                          <a:solidFill>
                            <a:srgbClr val="FFFFFF"/>
                          </a:solidFill>
                        </a:rPr>
                        <a:t>Happiness</a:t>
                      </a:r>
                      <a:endParaRPr sz="1000" dirty="0">
                        <a:solidFill>
                          <a:srgbClr val="FFFFFF"/>
                        </a:solidFill>
                      </a:endParaRPr>
                    </a:p>
                    <a:p>
                      <a:pPr marL="0" lvl="0" indent="0" algn="l" rtl="0">
                        <a:spcBef>
                          <a:spcPts val="0"/>
                        </a:spcBef>
                        <a:spcAft>
                          <a:spcPts val="0"/>
                        </a:spcAft>
                        <a:buNone/>
                      </a:pPr>
                      <a:endParaRPr sz="1000" dirty="0">
                        <a:solidFill>
                          <a:srgbClr val="FFFFFF"/>
                        </a:solidFill>
                      </a:endParaRPr>
                    </a:p>
                    <a:p>
                      <a:pPr marL="0" lvl="0" indent="0" algn="l" rtl="0">
                        <a:spcBef>
                          <a:spcPts val="0"/>
                        </a:spcBef>
                        <a:spcAft>
                          <a:spcPts val="0"/>
                        </a:spcAft>
                        <a:buNone/>
                      </a:pPr>
                      <a:endParaRPr sz="1000" dirty="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900" dirty="0" smtClean="0"/>
                        <a:t>Good</a:t>
                      </a:r>
                      <a:r>
                        <a:rPr lang="en-US" sz="900" baseline="0" dirty="0" smtClean="0"/>
                        <a:t> physical </a:t>
                      </a:r>
                      <a:r>
                        <a:rPr lang="en-US" sz="900" baseline="0" dirty="0" smtClean="0"/>
                        <a:t>shape;</a:t>
                      </a:r>
                    </a:p>
                    <a:p>
                      <a:pPr marL="171450" lvl="0" indent="-171450" algn="l" rtl="0">
                        <a:spcBef>
                          <a:spcPts val="0"/>
                        </a:spcBef>
                        <a:spcAft>
                          <a:spcPts val="0"/>
                        </a:spcAft>
                        <a:buFont typeface="Arial" panose="020B0604020202020204" pitchFamily="34" charset="0"/>
                        <a:buChar char="•"/>
                      </a:pPr>
                      <a:r>
                        <a:rPr lang="en-US" sz="900" baseline="0" dirty="0" smtClean="0"/>
                        <a:t>Healthier diet on the daily basis;</a:t>
                      </a: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t>Perform App </a:t>
                      </a:r>
                      <a:r>
                        <a:rPr lang="en-US" sz="900" dirty="0" smtClean="0"/>
                        <a:t>Reviews</a:t>
                      </a:r>
                    </a:p>
                    <a:p>
                      <a:pPr marL="0" lvl="0" indent="0" algn="l" rtl="0">
                        <a:spcBef>
                          <a:spcPts val="0"/>
                        </a:spcBef>
                        <a:spcAft>
                          <a:spcPts val="0"/>
                        </a:spcAft>
                        <a:buNone/>
                      </a:pPr>
                      <a:r>
                        <a:rPr lang="en-US" sz="900" dirty="0" smtClean="0"/>
                        <a:t>Answer</a:t>
                      </a:r>
                      <a:r>
                        <a:rPr lang="en-US" sz="900" baseline="0" dirty="0" smtClean="0"/>
                        <a:t> Health </a:t>
                      </a:r>
                      <a:r>
                        <a:rPr lang="en-US" sz="900" dirty="0" smtClean="0"/>
                        <a:t>Surveys</a:t>
                      </a:r>
                      <a:endParaRPr lang="en-US" sz="900" dirty="0" smtClean="0"/>
                    </a:p>
                    <a:p>
                      <a:pPr marL="0" lvl="0" indent="0" algn="l" rtl="0">
                        <a:spcBef>
                          <a:spcPts val="0"/>
                        </a:spcBef>
                        <a:spcAft>
                          <a:spcPts val="0"/>
                        </a:spcAft>
                        <a:buNone/>
                      </a:pP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t>App Rating</a:t>
                      </a:r>
                    </a:p>
                    <a:p>
                      <a:pPr marL="0" lvl="0" indent="0" algn="l" rtl="0">
                        <a:spcBef>
                          <a:spcPts val="0"/>
                        </a:spcBef>
                        <a:spcAft>
                          <a:spcPts val="0"/>
                        </a:spcAft>
                        <a:buNone/>
                      </a:pPr>
                      <a:r>
                        <a:rPr lang="en-US" sz="900" baseline="0" dirty="0" smtClean="0"/>
                        <a:t>NPS </a:t>
                      </a:r>
                      <a:r>
                        <a:rPr lang="en-US" sz="900" baseline="0" dirty="0" smtClean="0"/>
                        <a:t>Rating</a:t>
                      </a: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009727">
                <a:tc>
                  <a:txBody>
                    <a:bodyPr/>
                    <a:lstStyle/>
                    <a:p>
                      <a:pPr marL="0" lvl="0" indent="0" algn="l" rtl="0">
                        <a:spcBef>
                          <a:spcPts val="0"/>
                        </a:spcBef>
                        <a:spcAft>
                          <a:spcPts val="0"/>
                        </a:spcAft>
                        <a:buNone/>
                      </a:pPr>
                      <a:r>
                        <a:rPr lang="en" sz="1000">
                          <a:solidFill>
                            <a:srgbClr val="FFFFFF"/>
                          </a:solidFill>
                        </a:rPr>
                        <a:t>Engagement</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endParaRPr sz="100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900" dirty="0" smtClean="0"/>
                        <a:t>Exercise regularly</a:t>
                      </a:r>
                    </a:p>
                    <a:p>
                      <a:pPr marL="171450" lvl="0" indent="-171450" algn="l" rtl="0">
                        <a:spcBef>
                          <a:spcPts val="0"/>
                        </a:spcBef>
                        <a:spcAft>
                          <a:spcPts val="0"/>
                        </a:spcAft>
                        <a:buFont typeface="Arial" panose="020B0604020202020204" pitchFamily="34" charset="0"/>
                        <a:buChar char="•"/>
                      </a:pPr>
                      <a:r>
                        <a:rPr lang="en-US" sz="900" dirty="0" smtClean="0"/>
                        <a:t>Eat healthier food regularly</a:t>
                      </a: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t>Sign</a:t>
                      </a:r>
                      <a:r>
                        <a:rPr lang="en-US" sz="900" baseline="0" dirty="0" smtClean="0"/>
                        <a:t>-up on Workout and Nutrition;</a:t>
                      </a:r>
                    </a:p>
                    <a:p>
                      <a:pPr marL="0" lvl="0" indent="0" algn="l" rtl="0">
                        <a:spcBef>
                          <a:spcPts val="0"/>
                        </a:spcBef>
                        <a:spcAft>
                          <a:spcPts val="0"/>
                        </a:spcAft>
                        <a:buNone/>
                      </a:pPr>
                      <a:r>
                        <a:rPr lang="en-US" sz="900" baseline="0" dirty="0" smtClean="0"/>
                        <a:t>Time spend on YouTube Channels</a:t>
                      </a:r>
                    </a:p>
                    <a:p>
                      <a:pPr marL="0" lvl="0" indent="0" algn="l" rtl="0">
                        <a:spcBef>
                          <a:spcPts val="0"/>
                        </a:spcBef>
                        <a:spcAft>
                          <a:spcPts val="0"/>
                        </a:spcAft>
                        <a:buNone/>
                      </a:pPr>
                      <a:r>
                        <a:rPr lang="en-US" sz="900" dirty="0" smtClean="0"/>
                        <a:t>About Exercise/Workouts</a:t>
                      </a:r>
                      <a:r>
                        <a:rPr lang="en-US" sz="900" baseline="0" dirty="0" smtClean="0"/>
                        <a:t> &amp; Nutrition advise;</a:t>
                      </a:r>
                      <a:endParaRPr lang="en" sz="900" dirty="0" smtClean="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t>Avg. Session  on Health Apps (Workouts, Tracking and Nutrition);</a:t>
                      </a:r>
                    </a:p>
                    <a:p>
                      <a:pPr marL="0" lvl="0" indent="0" algn="l" rtl="0">
                        <a:spcBef>
                          <a:spcPts val="0"/>
                        </a:spcBef>
                        <a:spcAft>
                          <a:spcPts val="0"/>
                        </a:spcAft>
                        <a:buNone/>
                      </a:pPr>
                      <a:r>
                        <a:rPr lang="en-US" sz="900" baseline="0" dirty="0" smtClean="0"/>
                        <a:t>Avg. Session on YouTube Health Subscribed Channels</a:t>
                      </a: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607268">
                <a:tc>
                  <a:txBody>
                    <a:bodyPr/>
                    <a:lstStyle/>
                    <a:p>
                      <a:pPr marL="0" lvl="0" indent="0" algn="l" rtl="0">
                        <a:spcBef>
                          <a:spcPts val="0"/>
                        </a:spcBef>
                        <a:spcAft>
                          <a:spcPts val="0"/>
                        </a:spcAft>
                        <a:buNone/>
                      </a:pPr>
                      <a:r>
                        <a:rPr lang="en" sz="1000" dirty="0">
                          <a:solidFill>
                            <a:srgbClr val="FFFFFF"/>
                          </a:solidFill>
                        </a:rPr>
                        <a:t>Adoption</a:t>
                      </a:r>
                      <a:endParaRPr sz="1000" dirty="0">
                        <a:solidFill>
                          <a:srgbClr val="FFFFFF"/>
                        </a:solidFill>
                      </a:endParaRPr>
                    </a:p>
                    <a:p>
                      <a:pPr marL="0" lvl="0" indent="0" algn="l" rtl="0">
                        <a:spcBef>
                          <a:spcPts val="0"/>
                        </a:spcBef>
                        <a:spcAft>
                          <a:spcPts val="0"/>
                        </a:spcAft>
                        <a:buNone/>
                      </a:pPr>
                      <a:endParaRPr sz="1000" dirty="0">
                        <a:solidFill>
                          <a:srgbClr val="FFFFFF"/>
                        </a:solidFill>
                      </a:endParaRPr>
                    </a:p>
                    <a:p>
                      <a:pPr marL="0" lvl="0" indent="0" algn="l" rtl="0">
                        <a:spcBef>
                          <a:spcPts val="0"/>
                        </a:spcBef>
                        <a:spcAft>
                          <a:spcPts val="0"/>
                        </a:spcAft>
                        <a:buNone/>
                      </a:pPr>
                      <a:endParaRPr sz="1000" dirty="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900" dirty="0" smtClean="0"/>
                        <a:t>Download the app and subscribe to exercises</a:t>
                      </a:r>
                    </a:p>
                    <a:p>
                      <a:pPr marL="171450" lvl="0" indent="-171450" algn="l" rtl="0">
                        <a:spcBef>
                          <a:spcPts val="0"/>
                        </a:spcBef>
                        <a:spcAft>
                          <a:spcPts val="0"/>
                        </a:spcAft>
                        <a:buFont typeface="Arial" panose="020B0604020202020204" pitchFamily="34" charset="0"/>
                        <a:buChar char="•"/>
                      </a:pPr>
                      <a:r>
                        <a:rPr lang="en-US" sz="900" dirty="0" smtClean="0"/>
                        <a:t>Share</a:t>
                      </a:r>
                      <a:r>
                        <a:rPr lang="en-US" sz="900" baseline="0" dirty="0" smtClean="0"/>
                        <a:t> the App with Friends</a:t>
                      </a:r>
                    </a:p>
                    <a:p>
                      <a:pPr marL="0" lvl="0" indent="0" algn="l" rtl="0">
                        <a:spcBef>
                          <a:spcPts val="0"/>
                        </a:spcBef>
                        <a:spcAft>
                          <a:spcPts val="0"/>
                        </a:spcAft>
                        <a:buNone/>
                      </a:pPr>
                      <a:endParaRPr lang="en-US" sz="900" baseline="0" dirty="0" smtClean="0"/>
                    </a:p>
                    <a:p>
                      <a:pPr marL="0" lvl="0" indent="0" algn="l" rtl="0">
                        <a:spcBef>
                          <a:spcPts val="0"/>
                        </a:spcBef>
                        <a:spcAft>
                          <a:spcPts val="0"/>
                        </a:spcAft>
                        <a:buNone/>
                      </a:pPr>
                      <a:endParaRPr lang="en-US" sz="900" dirty="0" smtClean="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t>Refer</a:t>
                      </a:r>
                      <a:r>
                        <a:rPr lang="en-US" sz="900" baseline="0" dirty="0" smtClean="0"/>
                        <a:t> </a:t>
                      </a:r>
                      <a:r>
                        <a:rPr lang="en-US" sz="900" baseline="0" dirty="0" smtClean="0"/>
                        <a:t> the app to a</a:t>
                      </a:r>
                      <a:r>
                        <a:rPr lang="en-US" sz="900" dirty="0" smtClean="0"/>
                        <a:t> </a:t>
                      </a:r>
                      <a:r>
                        <a:rPr lang="en-US" sz="900" dirty="0" smtClean="0"/>
                        <a:t>Friend</a:t>
                      </a:r>
                    </a:p>
                    <a:p>
                      <a:pPr marL="0" lvl="0" indent="0" algn="l" rtl="0">
                        <a:spcBef>
                          <a:spcPts val="0"/>
                        </a:spcBef>
                        <a:spcAft>
                          <a:spcPts val="0"/>
                        </a:spcAft>
                        <a:buNone/>
                      </a:pPr>
                      <a:r>
                        <a:rPr lang="en-US" sz="900" dirty="0" smtClean="0"/>
                        <a:t>Download of the App</a:t>
                      </a:r>
                    </a:p>
                    <a:p>
                      <a:pPr marL="0" lvl="0" indent="0" algn="l" rtl="0">
                        <a:spcBef>
                          <a:spcPts val="0"/>
                        </a:spcBef>
                        <a:spcAft>
                          <a:spcPts val="0"/>
                        </a:spcAft>
                        <a:buNone/>
                      </a:pP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Referral sign-up </a:t>
                      </a:r>
                      <a:r>
                        <a:rPr lang="en-US" sz="900" dirty="0" smtClean="0"/>
                        <a:t>rate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 of Downloads</a:t>
                      </a:r>
                      <a:endParaRPr lang="en-US" sz="900" dirty="0" smtClean="0"/>
                    </a:p>
                    <a:p>
                      <a:pPr marL="0" lvl="0" indent="0" algn="l" rtl="0">
                        <a:spcBef>
                          <a:spcPts val="0"/>
                        </a:spcBef>
                        <a:spcAft>
                          <a:spcPts val="0"/>
                        </a:spcAft>
                        <a:buNone/>
                      </a:pP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r h="607268">
                <a:tc>
                  <a:txBody>
                    <a:bodyPr/>
                    <a:lstStyle/>
                    <a:p>
                      <a:pPr marL="0" lvl="0" indent="0" algn="l" rtl="0">
                        <a:spcBef>
                          <a:spcPts val="0"/>
                        </a:spcBef>
                        <a:spcAft>
                          <a:spcPts val="0"/>
                        </a:spcAft>
                        <a:buNone/>
                      </a:pPr>
                      <a:r>
                        <a:rPr lang="en" sz="1000">
                          <a:solidFill>
                            <a:srgbClr val="FFFFFF"/>
                          </a:solidFill>
                        </a:rPr>
                        <a:t>Retention</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endParaRPr sz="100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900" dirty="0" smtClean="0"/>
                        <a:t>Subscription for Workouts Exercise</a:t>
                      </a:r>
                    </a:p>
                    <a:p>
                      <a:pPr marL="171450" lvl="0" indent="-171450" algn="l" rtl="0">
                        <a:spcBef>
                          <a:spcPts val="0"/>
                        </a:spcBef>
                        <a:spcAft>
                          <a:spcPts val="0"/>
                        </a:spcAft>
                        <a:buFont typeface="Arial" panose="020B0604020202020204" pitchFamily="34" charset="0"/>
                        <a:buChar char="•"/>
                      </a:pPr>
                      <a:r>
                        <a:rPr lang="en-US" sz="900" dirty="0" smtClean="0"/>
                        <a:t>Subscription for Nutrition Services</a:t>
                      </a: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t>Recurrent payments</a:t>
                      </a:r>
                    </a:p>
                    <a:p>
                      <a:pPr marL="0" lvl="0" indent="0" algn="l" rtl="0">
                        <a:spcBef>
                          <a:spcPts val="0"/>
                        </a:spcBef>
                        <a:spcAft>
                          <a:spcPts val="0"/>
                        </a:spcAft>
                        <a:buNone/>
                      </a:pPr>
                      <a:r>
                        <a:rPr lang="en-US" sz="900" dirty="0" smtClean="0"/>
                        <a:t>Opt in to Subscription Tab</a:t>
                      </a: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t>#</a:t>
                      </a:r>
                      <a:r>
                        <a:rPr lang="en-US" sz="900" baseline="0" dirty="0" smtClean="0"/>
                        <a:t> of Monthly Subscribed Users</a:t>
                      </a:r>
                    </a:p>
                    <a:p>
                      <a:pPr marL="0" lvl="0" indent="0" algn="l" rtl="0">
                        <a:spcBef>
                          <a:spcPts val="0"/>
                        </a:spcBef>
                        <a:spcAft>
                          <a:spcPts val="0"/>
                        </a:spcAft>
                        <a:buNone/>
                      </a:pPr>
                      <a:r>
                        <a:rPr lang="en-US" sz="900" baseline="0" dirty="0" smtClean="0"/>
                        <a:t>Avg. Monthly Subscribed Users</a:t>
                      </a:r>
                    </a:p>
                    <a:p>
                      <a:pPr marL="0" lvl="0" indent="0" algn="l" rtl="0">
                        <a:spcBef>
                          <a:spcPts val="0"/>
                        </a:spcBef>
                        <a:spcAft>
                          <a:spcPts val="0"/>
                        </a:spcAft>
                        <a:buNone/>
                      </a:pPr>
                      <a:endParaRPr sz="9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4"/>
                  </a:ext>
                </a:extLst>
              </a:tr>
              <a:tr h="607268">
                <a:tc>
                  <a:txBody>
                    <a:bodyPr/>
                    <a:lstStyle/>
                    <a:p>
                      <a:pPr marL="0" lvl="0" indent="0" algn="l" rtl="0">
                        <a:spcBef>
                          <a:spcPts val="0"/>
                        </a:spcBef>
                        <a:spcAft>
                          <a:spcPts val="0"/>
                        </a:spcAft>
                        <a:buNone/>
                      </a:pPr>
                      <a:r>
                        <a:rPr lang="en" sz="1000">
                          <a:solidFill>
                            <a:srgbClr val="FFFFFF"/>
                          </a:solidFill>
                        </a:rPr>
                        <a:t>Task Success</a:t>
                      </a:r>
                      <a:endParaRPr sz="1000">
                        <a:solidFill>
                          <a:srgbClr val="FFFFFF"/>
                        </a:solidFill>
                      </a:endParaRPr>
                    </a:p>
                    <a:p>
                      <a:pPr marL="0" lvl="0" indent="0" algn="l" rtl="0">
                        <a:spcBef>
                          <a:spcPts val="0"/>
                        </a:spcBef>
                        <a:spcAft>
                          <a:spcPts val="0"/>
                        </a:spcAft>
                        <a:buNone/>
                      </a:pPr>
                      <a:endParaRPr sz="1000">
                        <a:solidFill>
                          <a:srgbClr val="FFFFFF"/>
                        </a:solidFill>
                      </a:endParaRPr>
                    </a:p>
                    <a:p>
                      <a:pPr marL="0" lvl="0" indent="0" algn="l" rtl="0">
                        <a:spcBef>
                          <a:spcPts val="0"/>
                        </a:spcBef>
                        <a:spcAft>
                          <a:spcPts val="0"/>
                        </a:spcAft>
                        <a:buNone/>
                      </a:pPr>
                      <a:endParaRPr sz="1000">
                        <a:solidFill>
                          <a:srgbClr val="FFFFFF"/>
                        </a:solidFill>
                      </a:endParaRPr>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800" dirty="0" smtClean="0"/>
                        <a:t>Find a good series of </a:t>
                      </a:r>
                      <a:r>
                        <a:rPr lang="en-US" sz="800" baseline="0" dirty="0" smtClean="0"/>
                        <a:t> </a:t>
                      </a:r>
                      <a:r>
                        <a:rPr lang="en-US" sz="800" dirty="0" smtClean="0"/>
                        <a:t>exercises</a:t>
                      </a:r>
                    </a:p>
                    <a:p>
                      <a:pPr marL="171450" lvl="0" indent="-171450" algn="l" rtl="0">
                        <a:spcBef>
                          <a:spcPts val="0"/>
                        </a:spcBef>
                        <a:spcAft>
                          <a:spcPts val="0"/>
                        </a:spcAft>
                        <a:buFont typeface="Arial" panose="020B0604020202020204" pitchFamily="34" charset="0"/>
                        <a:buChar char="•"/>
                      </a:pPr>
                      <a:r>
                        <a:rPr lang="en-US" sz="800" dirty="0" smtClean="0"/>
                        <a:t>Find a good</a:t>
                      </a:r>
                      <a:r>
                        <a:rPr lang="en-US" sz="800" baseline="0" dirty="0" smtClean="0"/>
                        <a:t> combination of health food</a:t>
                      </a:r>
                      <a:endParaRPr lang="en-US" sz="8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800" dirty="0" smtClean="0"/>
                        <a:t>Exercise added to wish list</a:t>
                      </a:r>
                    </a:p>
                    <a:p>
                      <a:pPr marL="0" lvl="0" indent="0" algn="l" rtl="0">
                        <a:spcBef>
                          <a:spcPts val="0"/>
                        </a:spcBef>
                        <a:spcAft>
                          <a:spcPts val="0"/>
                        </a:spcAft>
                        <a:buNone/>
                      </a:pPr>
                      <a:r>
                        <a:rPr lang="en-US" sz="800" dirty="0" smtClean="0"/>
                        <a:t>Items</a:t>
                      </a:r>
                      <a:r>
                        <a:rPr lang="en-US" sz="800" baseline="0" dirty="0" smtClean="0"/>
                        <a:t> a added to diet plan</a:t>
                      </a:r>
                      <a:endParaRPr sz="8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800" dirty="0" smtClean="0"/>
                        <a:t>% of users with subscription active on monthly basis</a:t>
                      </a:r>
                    </a:p>
                    <a:p>
                      <a:pPr marL="0" lvl="0" indent="0" algn="l" rtl="0">
                        <a:spcBef>
                          <a:spcPts val="0"/>
                        </a:spcBef>
                        <a:spcAft>
                          <a:spcPts val="0"/>
                        </a:spcAft>
                        <a:buNone/>
                      </a:pPr>
                      <a:r>
                        <a:rPr lang="en-US" sz="800" dirty="0" smtClean="0"/>
                        <a:t>% of users with nutrition services subscribed</a:t>
                      </a:r>
                      <a:r>
                        <a:rPr lang="en-US" sz="800" baseline="0" dirty="0" smtClean="0"/>
                        <a:t> </a:t>
                      </a:r>
                      <a:endParaRPr sz="800" dirty="0"/>
                    </a:p>
                  </a:txBody>
                  <a:tcPr marL="65817" marR="65817" marT="65817" marB="65817">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smtClean="0">
                <a:solidFill>
                  <a:srgbClr val="9E9E9E"/>
                </a:solidFill>
              </a:rPr>
              <a:t>Healthier Guru – Your Personal Guru</a:t>
            </a:r>
            <a:endParaRPr sz="3200" dirty="0">
              <a:solidFill>
                <a:srgbClr val="9E9E9E"/>
              </a:solidFill>
            </a:endParaRPr>
          </a:p>
        </p:txBody>
      </p:sp>
      <p:sp>
        <p:nvSpPr>
          <p:cNvPr id="357" name="Google Shape;357;p51"/>
          <p:cNvSpPr txBox="1">
            <a:spLocks noGrp="1"/>
          </p:cNvSpPr>
          <p:nvPr>
            <p:ph type="body" idx="1"/>
          </p:nvPr>
        </p:nvSpPr>
        <p:spPr>
          <a:xfrm>
            <a:off x="311700" y="1076275"/>
            <a:ext cx="8520600" cy="3999000"/>
          </a:xfrm>
          <a:prstGeom prst="rect">
            <a:avLst/>
          </a:prstGeom>
        </p:spPr>
        <p:txBody>
          <a:bodyPr spcFirstLastPara="1" wrap="square" lIns="34275" tIns="34275" rIns="34275" bIns="34275" anchor="t" anchorCtr="0">
            <a:noAutofit/>
          </a:bodyPr>
          <a:lstStyle/>
          <a:p>
            <a:endParaRPr lang="en-US" dirty="0" smtClean="0"/>
          </a:p>
          <a:p>
            <a:r>
              <a:rPr lang="en-US" dirty="0" smtClean="0"/>
              <a:t>“Healthier Guru is a digital accessible coach that makes </a:t>
            </a:r>
            <a:r>
              <a:rPr lang="en-US" dirty="0" smtClean="0"/>
              <a:t>you achieve your goals on an efficient way. This</a:t>
            </a:r>
            <a:r>
              <a:rPr lang="en-US" dirty="0" smtClean="0"/>
              <a:t> solution </a:t>
            </a:r>
            <a:r>
              <a:rPr lang="en-US" dirty="0"/>
              <a:t>is for ordinary </a:t>
            </a:r>
            <a:r>
              <a:rPr lang="en-US" dirty="0" smtClean="0"/>
              <a:t>people, </a:t>
            </a:r>
            <a:r>
              <a:rPr lang="en-US" dirty="0" smtClean="0"/>
              <a:t>for </a:t>
            </a:r>
            <a:r>
              <a:rPr lang="en-US" dirty="0" smtClean="0"/>
              <a:t>achievers, </a:t>
            </a:r>
            <a:r>
              <a:rPr lang="en-US" dirty="0"/>
              <a:t>from thin people who want to fight sedentary behaviors, from fat people who want to lose weight, from athletes who want to continue score </a:t>
            </a:r>
            <a:r>
              <a:rPr lang="en-US" dirty="0" smtClean="0"/>
              <a:t>better, build or maintain muscles, and improve </a:t>
            </a:r>
            <a:r>
              <a:rPr lang="en-US" dirty="0"/>
              <a:t>their eating habits on a daily basis. </a:t>
            </a:r>
            <a:r>
              <a:rPr lang="en-US" dirty="0" smtClean="0"/>
              <a:t>Healthier Guru </a:t>
            </a:r>
            <a:r>
              <a:rPr lang="en-US" dirty="0"/>
              <a:t>is </a:t>
            </a:r>
            <a:r>
              <a:rPr lang="en-US" dirty="0" smtClean="0"/>
              <a:t>a </a:t>
            </a:r>
            <a:r>
              <a:rPr lang="en-US" dirty="0" smtClean="0"/>
              <a:t>artificial intelligence </a:t>
            </a:r>
            <a:r>
              <a:rPr lang="en-US" dirty="0" smtClean="0"/>
              <a:t> </a:t>
            </a:r>
            <a:r>
              <a:rPr lang="en-US" dirty="0"/>
              <a:t>personalized </a:t>
            </a:r>
            <a:r>
              <a:rPr lang="en-US" dirty="0" smtClean="0"/>
              <a:t>coaching / </a:t>
            </a:r>
            <a:r>
              <a:rPr lang="en-US" dirty="0"/>
              <a:t>trainer and nutrition guru accessible </a:t>
            </a:r>
            <a:r>
              <a:rPr lang="en-US" dirty="0" smtClean="0"/>
              <a:t>everywhere, any time, any where  </a:t>
            </a:r>
            <a:r>
              <a:rPr lang="en-US" dirty="0"/>
              <a:t>as </a:t>
            </a:r>
            <a:r>
              <a:rPr lang="en-US" dirty="0" smtClean="0"/>
              <a:t>a mobile app that walk by with you and proactive advise or provide tips about how you can improve a little on daily basis and stand out on long term! </a:t>
            </a:r>
            <a:r>
              <a:rPr lang="en-US" dirty="0"/>
              <a:t/>
            </a:r>
            <a:br>
              <a:rPr lang="en-US" dirty="0"/>
            </a:br>
            <a:r>
              <a:rPr lang="en-US" dirty="0"/>
              <a:t>Health is what matters, the rest are in no hurry </a:t>
            </a:r>
            <a:r>
              <a:rPr lang="en-US" dirty="0" smtClean="0"/>
              <a:t>"</a:t>
            </a:r>
            <a:endParaRPr lang="en-US" dirty="0"/>
          </a:p>
          <a:p>
            <a:pPr marL="0" lvl="0" indent="0" algn="l" rtl="0">
              <a:lnSpc>
                <a:spcPct val="115000"/>
              </a:lnSpc>
              <a:spcBef>
                <a:spcPts val="700"/>
              </a:spcBef>
              <a:spcAft>
                <a:spcPts val="0"/>
              </a:spcAft>
              <a:buNone/>
            </a:pPr>
            <a:endParaRPr sz="1200" dirty="0">
              <a:solidFill>
                <a:srgbClr val="9E9E9E"/>
              </a:solidFill>
            </a:endParaRPr>
          </a:p>
          <a:p>
            <a:pPr marL="0" lvl="0" indent="0" algn="l" rtl="0">
              <a:lnSpc>
                <a:spcPct val="115000"/>
              </a:lnSpc>
              <a:spcBef>
                <a:spcPts val="700"/>
              </a:spcBef>
              <a:spcAft>
                <a:spcPts val="0"/>
              </a:spcAft>
              <a:buNone/>
            </a:pPr>
            <a:endParaRPr sz="1200" dirty="0">
              <a:solidFill>
                <a:srgbClr val="9E9E9E"/>
              </a:solidFill>
            </a:endParaRPr>
          </a:p>
        </p:txBody>
      </p:sp>
    </p:spTree>
    <p:extLst>
      <p:ext uri="{BB962C8B-B14F-4D97-AF65-F5344CB8AC3E}">
        <p14:creationId xmlns:p14="http://schemas.microsoft.com/office/powerpoint/2010/main" val="2542057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Sketch</a:t>
            </a:r>
            <a:endParaRPr sz="500"/>
          </a:p>
        </p:txBody>
      </p:sp>
      <p:sp>
        <p:nvSpPr>
          <p:cNvPr id="363" name="Google Shape;363;p5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64" name="Google Shape;364;p5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8 Sketches</a:t>
            </a:r>
            <a:endParaRPr sz="320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29" y="611640"/>
            <a:ext cx="6408233" cy="44356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311700" y="194122"/>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Solution Sketch 1</a:t>
            </a:r>
            <a:endParaRPr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022" y="966439"/>
            <a:ext cx="5333276" cy="3849958"/>
          </a:xfrm>
          <a:prstGeom prst="rect">
            <a:avLst/>
          </a:prstGeom>
        </p:spPr>
      </p:pic>
      <p:sp>
        <p:nvSpPr>
          <p:cNvPr id="8" name="TextBox 7"/>
          <p:cNvSpPr txBox="1"/>
          <p:nvPr/>
        </p:nvSpPr>
        <p:spPr>
          <a:xfrm>
            <a:off x="2883773" y="672196"/>
            <a:ext cx="1564887" cy="246221"/>
          </a:xfrm>
          <a:prstGeom prst="rect">
            <a:avLst/>
          </a:prstGeom>
          <a:noFill/>
        </p:spPr>
        <p:txBody>
          <a:bodyPr wrap="square" rtlCol="0">
            <a:spAutoFit/>
          </a:bodyPr>
          <a:lstStyle/>
          <a:p>
            <a:pPr algn="ctr"/>
            <a:r>
              <a:rPr lang="en-US" sz="1000" b="1" dirty="0" smtClean="0">
                <a:solidFill>
                  <a:srgbClr val="00B0F0"/>
                </a:solidFill>
              </a:rPr>
              <a:t>Main Menu</a:t>
            </a:r>
            <a:endParaRPr lang="en-US" sz="1000" b="1" dirty="0">
              <a:solidFill>
                <a:srgbClr val="00B0F0"/>
              </a:solidFill>
            </a:endParaRPr>
          </a:p>
        </p:txBody>
      </p:sp>
      <p:sp>
        <p:nvSpPr>
          <p:cNvPr id="9" name="TextBox 8"/>
          <p:cNvSpPr txBox="1"/>
          <p:nvPr/>
        </p:nvSpPr>
        <p:spPr>
          <a:xfrm>
            <a:off x="4302380" y="666340"/>
            <a:ext cx="1564887" cy="246221"/>
          </a:xfrm>
          <a:prstGeom prst="rect">
            <a:avLst/>
          </a:prstGeom>
          <a:noFill/>
        </p:spPr>
        <p:txBody>
          <a:bodyPr wrap="square" rtlCol="0">
            <a:spAutoFit/>
          </a:bodyPr>
          <a:lstStyle/>
          <a:p>
            <a:pPr algn="ctr"/>
            <a:r>
              <a:rPr lang="en-US" sz="1000" b="1" dirty="0" smtClean="0">
                <a:solidFill>
                  <a:srgbClr val="00B0F0"/>
                </a:solidFill>
              </a:rPr>
              <a:t>List of Exercises</a:t>
            </a:r>
            <a:endParaRPr lang="en-US" sz="1000" b="1" dirty="0">
              <a:solidFill>
                <a:srgbClr val="00B0F0"/>
              </a:solidFill>
            </a:endParaRPr>
          </a:p>
        </p:txBody>
      </p:sp>
      <p:sp>
        <p:nvSpPr>
          <p:cNvPr id="10" name="TextBox 9"/>
          <p:cNvSpPr txBox="1"/>
          <p:nvPr/>
        </p:nvSpPr>
        <p:spPr>
          <a:xfrm>
            <a:off x="5720987" y="660158"/>
            <a:ext cx="1564887" cy="246221"/>
          </a:xfrm>
          <a:prstGeom prst="rect">
            <a:avLst/>
          </a:prstGeom>
          <a:noFill/>
        </p:spPr>
        <p:txBody>
          <a:bodyPr wrap="square" rtlCol="0">
            <a:spAutoFit/>
          </a:bodyPr>
          <a:lstStyle/>
          <a:p>
            <a:pPr algn="ctr"/>
            <a:r>
              <a:rPr lang="en-US" sz="1000" b="1" dirty="0" smtClean="0">
                <a:solidFill>
                  <a:srgbClr val="00B0F0"/>
                </a:solidFill>
              </a:rPr>
              <a:t>Inside Exercise </a:t>
            </a:r>
            <a:endParaRPr lang="en-US" sz="1000" b="1" dirty="0">
              <a:solidFill>
                <a:srgbClr val="00B0F0"/>
              </a:solidFill>
            </a:endParaRPr>
          </a:p>
        </p:txBody>
      </p:sp>
      <p:sp>
        <p:nvSpPr>
          <p:cNvPr id="11" name="TextBox 10"/>
          <p:cNvSpPr txBox="1"/>
          <p:nvPr/>
        </p:nvSpPr>
        <p:spPr>
          <a:xfrm>
            <a:off x="1627544" y="3397494"/>
            <a:ext cx="1564887" cy="246221"/>
          </a:xfrm>
          <a:prstGeom prst="rect">
            <a:avLst/>
          </a:prstGeom>
          <a:noFill/>
        </p:spPr>
        <p:txBody>
          <a:bodyPr wrap="square" rtlCol="0">
            <a:spAutoFit/>
          </a:bodyPr>
          <a:lstStyle/>
          <a:p>
            <a:pPr algn="ctr"/>
            <a:r>
              <a:rPr lang="en-US" sz="1000" b="1" dirty="0" smtClean="0">
                <a:solidFill>
                  <a:srgbClr val="00B0F0"/>
                </a:solidFill>
              </a:rPr>
              <a:t>Exercise Execution</a:t>
            </a:r>
            <a:endParaRPr lang="en-US" sz="1000" b="1" dirty="0">
              <a:solidFill>
                <a:srgbClr val="00B0F0"/>
              </a:solidFill>
            </a:endParaRPr>
          </a:p>
        </p:txBody>
      </p:sp>
      <p:sp>
        <p:nvSpPr>
          <p:cNvPr id="12" name="TextBox 11"/>
          <p:cNvSpPr txBox="1"/>
          <p:nvPr/>
        </p:nvSpPr>
        <p:spPr>
          <a:xfrm>
            <a:off x="3013871" y="3983834"/>
            <a:ext cx="1564887" cy="246221"/>
          </a:xfrm>
          <a:prstGeom prst="rect">
            <a:avLst/>
          </a:prstGeom>
          <a:noFill/>
        </p:spPr>
        <p:txBody>
          <a:bodyPr wrap="square" rtlCol="0">
            <a:spAutoFit/>
          </a:bodyPr>
          <a:lstStyle/>
          <a:p>
            <a:pPr algn="ctr"/>
            <a:r>
              <a:rPr lang="en-US" sz="1000" b="1" dirty="0" smtClean="0">
                <a:solidFill>
                  <a:srgbClr val="00B0F0"/>
                </a:solidFill>
              </a:rPr>
              <a:t>Exercise End</a:t>
            </a:r>
            <a:endParaRPr lang="en-US" sz="1000" b="1" dirty="0">
              <a:solidFill>
                <a:srgbClr val="00B0F0"/>
              </a:solidFill>
            </a:endParaRPr>
          </a:p>
        </p:txBody>
      </p:sp>
      <p:sp>
        <p:nvSpPr>
          <p:cNvPr id="13" name="TextBox 12"/>
          <p:cNvSpPr txBox="1"/>
          <p:nvPr/>
        </p:nvSpPr>
        <p:spPr>
          <a:xfrm>
            <a:off x="4302380" y="4043894"/>
            <a:ext cx="1564887" cy="246221"/>
          </a:xfrm>
          <a:prstGeom prst="rect">
            <a:avLst/>
          </a:prstGeom>
          <a:noFill/>
        </p:spPr>
        <p:txBody>
          <a:bodyPr wrap="square" rtlCol="0">
            <a:spAutoFit/>
          </a:bodyPr>
          <a:lstStyle/>
          <a:p>
            <a:pPr algn="ctr"/>
            <a:r>
              <a:rPr lang="en-US" sz="1000" b="1" dirty="0" smtClean="0">
                <a:solidFill>
                  <a:srgbClr val="00B0F0"/>
                </a:solidFill>
              </a:rPr>
              <a:t>Feedback UI 01</a:t>
            </a:r>
            <a:endParaRPr lang="en-US" sz="1000" b="1" dirty="0">
              <a:solidFill>
                <a:srgbClr val="00B0F0"/>
              </a:solidFill>
            </a:endParaRPr>
          </a:p>
        </p:txBody>
      </p:sp>
      <p:sp>
        <p:nvSpPr>
          <p:cNvPr id="14" name="TextBox 13"/>
          <p:cNvSpPr txBox="1"/>
          <p:nvPr/>
        </p:nvSpPr>
        <p:spPr>
          <a:xfrm>
            <a:off x="5720987" y="4252383"/>
            <a:ext cx="1564887" cy="246221"/>
          </a:xfrm>
          <a:prstGeom prst="rect">
            <a:avLst/>
          </a:prstGeom>
          <a:noFill/>
        </p:spPr>
        <p:txBody>
          <a:bodyPr wrap="square" rtlCol="0">
            <a:spAutoFit/>
          </a:bodyPr>
          <a:lstStyle/>
          <a:p>
            <a:pPr algn="ctr"/>
            <a:r>
              <a:rPr lang="en-US" sz="1000" b="1" dirty="0" smtClean="0">
                <a:solidFill>
                  <a:srgbClr val="00B0F0"/>
                </a:solidFill>
              </a:rPr>
              <a:t>Feedback UI 02</a:t>
            </a:r>
            <a:endParaRPr lang="en-US" sz="1000" b="1" dirty="0">
              <a:solidFill>
                <a:srgbClr val="00B0F0"/>
              </a:solidFill>
            </a:endParaRPr>
          </a:p>
        </p:txBody>
      </p:sp>
      <p:sp>
        <p:nvSpPr>
          <p:cNvPr id="15" name="TextBox 14"/>
          <p:cNvSpPr txBox="1"/>
          <p:nvPr/>
        </p:nvSpPr>
        <p:spPr>
          <a:xfrm>
            <a:off x="1611446" y="1959047"/>
            <a:ext cx="1564887" cy="461665"/>
          </a:xfrm>
          <a:prstGeom prst="rect">
            <a:avLst/>
          </a:prstGeom>
          <a:noFill/>
        </p:spPr>
        <p:txBody>
          <a:bodyPr wrap="square" rtlCol="0">
            <a:spAutoFit/>
          </a:bodyPr>
          <a:lstStyle/>
          <a:p>
            <a:pPr algn="ctr"/>
            <a:r>
              <a:rPr lang="en-US" sz="1200" b="1" dirty="0" smtClean="0">
                <a:solidFill>
                  <a:srgbClr val="00B0F0"/>
                </a:solidFill>
              </a:rPr>
              <a:t>Physical Activity</a:t>
            </a:r>
          </a:p>
          <a:p>
            <a:pPr algn="ctr"/>
            <a:r>
              <a:rPr lang="en-US" sz="1200" b="1" dirty="0" smtClean="0">
                <a:solidFill>
                  <a:srgbClr val="00B0F0"/>
                </a:solidFill>
              </a:rPr>
              <a:t>UIs Flow</a:t>
            </a:r>
            <a:endParaRPr lang="en-US" sz="1200" b="1" dirty="0">
              <a:solidFill>
                <a:srgbClr val="00B0F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Solution Sketch 2</a:t>
            </a:r>
            <a:endParaRPr sz="32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248" y="975914"/>
            <a:ext cx="5419690" cy="3827656"/>
          </a:xfrm>
          <a:prstGeom prst="rect">
            <a:avLst/>
          </a:prstGeom>
        </p:spPr>
      </p:pic>
      <p:sp>
        <p:nvSpPr>
          <p:cNvPr id="6" name="TextBox 5"/>
          <p:cNvSpPr txBox="1"/>
          <p:nvPr/>
        </p:nvSpPr>
        <p:spPr>
          <a:xfrm>
            <a:off x="1685787" y="2189506"/>
            <a:ext cx="1564887" cy="461665"/>
          </a:xfrm>
          <a:prstGeom prst="rect">
            <a:avLst/>
          </a:prstGeom>
          <a:noFill/>
        </p:spPr>
        <p:txBody>
          <a:bodyPr wrap="square" rtlCol="0">
            <a:spAutoFit/>
          </a:bodyPr>
          <a:lstStyle/>
          <a:p>
            <a:pPr algn="ctr"/>
            <a:r>
              <a:rPr lang="en-US" sz="1200" b="1" dirty="0" smtClean="0">
                <a:solidFill>
                  <a:srgbClr val="00B0F0"/>
                </a:solidFill>
              </a:rPr>
              <a:t>Nutrition</a:t>
            </a:r>
          </a:p>
          <a:p>
            <a:pPr algn="ctr"/>
            <a:r>
              <a:rPr lang="en-US" sz="1200" b="1" dirty="0" smtClean="0">
                <a:solidFill>
                  <a:srgbClr val="00B0F0"/>
                </a:solidFill>
              </a:rPr>
              <a:t>UIs Flow</a:t>
            </a:r>
            <a:endParaRPr lang="en-US" sz="1200" b="1" dirty="0">
              <a:solidFill>
                <a:srgbClr val="00B0F0"/>
              </a:solidFill>
            </a:endParaRPr>
          </a:p>
        </p:txBody>
      </p:sp>
      <p:sp>
        <p:nvSpPr>
          <p:cNvPr id="7" name="TextBox 6"/>
          <p:cNvSpPr txBox="1"/>
          <p:nvPr/>
        </p:nvSpPr>
        <p:spPr>
          <a:xfrm>
            <a:off x="3007113" y="666014"/>
            <a:ext cx="1564887" cy="246221"/>
          </a:xfrm>
          <a:prstGeom prst="rect">
            <a:avLst/>
          </a:prstGeom>
          <a:noFill/>
        </p:spPr>
        <p:txBody>
          <a:bodyPr wrap="square" rtlCol="0">
            <a:spAutoFit/>
          </a:bodyPr>
          <a:lstStyle/>
          <a:p>
            <a:pPr algn="ctr"/>
            <a:r>
              <a:rPr lang="en-US" sz="1000" b="1" dirty="0" smtClean="0">
                <a:solidFill>
                  <a:srgbClr val="00B0F0"/>
                </a:solidFill>
              </a:rPr>
              <a:t>Main Menu</a:t>
            </a:r>
            <a:endParaRPr lang="en-US" sz="1000" b="1" dirty="0">
              <a:solidFill>
                <a:srgbClr val="00B0F0"/>
              </a:solidFill>
            </a:endParaRPr>
          </a:p>
        </p:txBody>
      </p:sp>
      <p:sp>
        <p:nvSpPr>
          <p:cNvPr id="8" name="TextBox 7"/>
          <p:cNvSpPr txBox="1"/>
          <p:nvPr/>
        </p:nvSpPr>
        <p:spPr>
          <a:xfrm>
            <a:off x="4354819" y="659684"/>
            <a:ext cx="1564887" cy="246221"/>
          </a:xfrm>
          <a:prstGeom prst="rect">
            <a:avLst/>
          </a:prstGeom>
          <a:noFill/>
        </p:spPr>
        <p:txBody>
          <a:bodyPr wrap="square" rtlCol="0">
            <a:spAutoFit/>
          </a:bodyPr>
          <a:lstStyle/>
          <a:p>
            <a:pPr algn="ctr"/>
            <a:r>
              <a:rPr lang="en-US" sz="1000" b="1" dirty="0" smtClean="0">
                <a:solidFill>
                  <a:srgbClr val="00B0F0"/>
                </a:solidFill>
              </a:rPr>
              <a:t>List of Receipts “Diet”</a:t>
            </a:r>
            <a:endParaRPr lang="en-US" sz="1000" b="1" dirty="0">
              <a:solidFill>
                <a:srgbClr val="00B0F0"/>
              </a:solidFill>
            </a:endParaRPr>
          </a:p>
        </p:txBody>
      </p:sp>
      <p:sp>
        <p:nvSpPr>
          <p:cNvPr id="9" name="TextBox 8"/>
          <p:cNvSpPr txBox="1"/>
          <p:nvPr/>
        </p:nvSpPr>
        <p:spPr>
          <a:xfrm>
            <a:off x="6083258" y="716972"/>
            <a:ext cx="1564887" cy="246221"/>
          </a:xfrm>
          <a:prstGeom prst="rect">
            <a:avLst/>
          </a:prstGeom>
          <a:noFill/>
        </p:spPr>
        <p:txBody>
          <a:bodyPr wrap="square" rtlCol="0">
            <a:spAutoFit/>
          </a:bodyPr>
          <a:lstStyle/>
          <a:p>
            <a:pPr algn="ctr"/>
            <a:r>
              <a:rPr lang="en-US" sz="1000" b="1" dirty="0" smtClean="0">
                <a:solidFill>
                  <a:srgbClr val="00B0F0"/>
                </a:solidFill>
              </a:rPr>
              <a:t>Inside Receipt UI - 01</a:t>
            </a:r>
            <a:endParaRPr lang="en-US" sz="1000" b="1" dirty="0">
              <a:solidFill>
                <a:srgbClr val="00B0F0"/>
              </a:solidFill>
            </a:endParaRPr>
          </a:p>
        </p:txBody>
      </p:sp>
      <p:sp>
        <p:nvSpPr>
          <p:cNvPr id="10" name="TextBox 9"/>
          <p:cNvSpPr txBox="1"/>
          <p:nvPr/>
        </p:nvSpPr>
        <p:spPr>
          <a:xfrm>
            <a:off x="1529844" y="4786579"/>
            <a:ext cx="1564887" cy="246221"/>
          </a:xfrm>
          <a:prstGeom prst="rect">
            <a:avLst/>
          </a:prstGeom>
          <a:noFill/>
        </p:spPr>
        <p:txBody>
          <a:bodyPr wrap="square" rtlCol="0">
            <a:spAutoFit/>
          </a:bodyPr>
          <a:lstStyle/>
          <a:p>
            <a:pPr algn="ctr"/>
            <a:r>
              <a:rPr lang="en-US" sz="1000" b="1" dirty="0" smtClean="0">
                <a:solidFill>
                  <a:srgbClr val="00B0F0"/>
                </a:solidFill>
              </a:rPr>
              <a:t>Inside Receipt UI - 02</a:t>
            </a:r>
            <a:endParaRPr lang="en-US" sz="1000" b="1" dirty="0">
              <a:solidFill>
                <a:srgbClr val="00B0F0"/>
              </a:solidFill>
            </a:endParaRPr>
          </a:p>
        </p:txBody>
      </p:sp>
      <p:sp>
        <p:nvSpPr>
          <p:cNvPr id="11" name="TextBox 10"/>
          <p:cNvSpPr txBox="1"/>
          <p:nvPr/>
        </p:nvSpPr>
        <p:spPr>
          <a:xfrm>
            <a:off x="3094731" y="4775925"/>
            <a:ext cx="1564887" cy="246221"/>
          </a:xfrm>
          <a:prstGeom prst="rect">
            <a:avLst/>
          </a:prstGeom>
          <a:noFill/>
        </p:spPr>
        <p:txBody>
          <a:bodyPr wrap="square" rtlCol="0">
            <a:spAutoFit/>
          </a:bodyPr>
          <a:lstStyle/>
          <a:p>
            <a:pPr algn="ctr"/>
            <a:r>
              <a:rPr lang="en-US" sz="1000" b="1" dirty="0" smtClean="0">
                <a:solidFill>
                  <a:srgbClr val="00B0F0"/>
                </a:solidFill>
              </a:rPr>
              <a:t>Inside Receipt UI - 03</a:t>
            </a:r>
            <a:endParaRPr lang="en-US" sz="1000" b="1" dirty="0">
              <a:solidFill>
                <a:srgbClr val="00B0F0"/>
              </a:solidFill>
            </a:endParaRPr>
          </a:p>
        </p:txBody>
      </p:sp>
      <p:sp>
        <p:nvSpPr>
          <p:cNvPr id="12" name="TextBox 11"/>
          <p:cNvSpPr txBox="1"/>
          <p:nvPr/>
        </p:nvSpPr>
        <p:spPr>
          <a:xfrm>
            <a:off x="4659618" y="4786579"/>
            <a:ext cx="1564887" cy="246221"/>
          </a:xfrm>
          <a:prstGeom prst="rect">
            <a:avLst/>
          </a:prstGeom>
          <a:noFill/>
        </p:spPr>
        <p:txBody>
          <a:bodyPr wrap="square" rtlCol="0">
            <a:spAutoFit/>
          </a:bodyPr>
          <a:lstStyle/>
          <a:p>
            <a:pPr algn="ctr"/>
            <a:r>
              <a:rPr lang="en-US" sz="1000" b="1" dirty="0" smtClean="0">
                <a:solidFill>
                  <a:srgbClr val="00B0F0"/>
                </a:solidFill>
              </a:rPr>
              <a:t>Inside Receipt UI - 04</a:t>
            </a:r>
            <a:endParaRPr lang="en-US" sz="1000" b="1" dirty="0">
              <a:solidFill>
                <a:srgbClr val="00B0F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Decide</a:t>
            </a:r>
            <a:endParaRPr sz="500"/>
          </a:p>
        </p:txBody>
      </p:sp>
      <p:sp>
        <p:nvSpPr>
          <p:cNvPr id="397" name="Google Shape;397;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8" name="Google Shape;398;p5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Decision</a:t>
            </a:r>
            <a:endParaRPr sz="3200"/>
          </a:p>
        </p:txBody>
      </p:sp>
      <p:graphicFrame>
        <p:nvGraphicFramePr>
          <p:cNvPr id="413" name="Google Shape;413;p59"/>
          <p:cNvGraphicFramePr/>
          <p:nvPr>
            <p:extLst>
              <p:ext uri="{D42A27DB-BD31-4B8C-83A1-F6EECF244321}">
                <p14:modId xmlns:p14="http://schemas.microsoft.com/office/powerpoint/2010/main" val="2134425154"/>
              </p:ext>
            </p:extLst>
          </p:nvPr>
        </p:nvGraphicFramePr>
        <p:xfrm>
          <a:off x="952500" y="1350688"/>
          <a:ext cx="7239000" cy="2039052"/>
        </p:xfrm>
        <a:graphic>
          <a:graphicData uri="http://schemas.openxmlformats.org/drawingml/2006/table">
            <a:tbl>
              <a:tblPr>
                <a:noFill/>
                <a:tableStyleId>{72BB6586-4BD9-4B44-9D64-79714BB28A58}</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Decision</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smtClean="0">
                          <a:solidFill>
                            <a:schemeClr val="bg2"/>
                          </a:solidFill>
                          <a:latin typeface="+mj-lt"/>
                          <a:ea typeface="Open Sans"/>
                          <a:cs typeface="Open Sans"/>
                          <a:sym typeface="Open Sans"/>
                        </a:rPr>
                        <a:t>Physical</a:t>
                      </a:r>
                      <a:r>
                        <a:rPr lang="en" sz="1200" baseline="0" dirty="0" smtClean="0">
                          <a:solidFill>
                            <a:schemeClr val="bg2"/>
                          </a:solidFill>
                          <a:latin typeface="+mj-lt"/>
                          <a:ea typeface="Open Sans"/>
                          <a:cs typeface="Open Sans"/>
                          <a:sym typeface="Open Sans"/>
                        </a:rPr>
                        <a:t> Activity</a:t>
                      </a:r>
                      <a:r>
                        <a:rPr lang="en" sz="1200" dirty="0" smtClean="0">
                          <a:solidFill>
                            <a:schemeClr val="bg2"/>
                          </a:solidFill>
                          <a:latin typeface="+mj-lt"/>
                          <a:ea typeface="Open Sans"/>
                          <a:cs typeface="Open Sans"/>
                          <a:sym typeface="Open Sans"/>
                        </a:rPr>
                        <a:t>  </a:t>
                      </a:r>
                      <a:r>
                        <a:rPr lang="en" sz="1200" baseline="0" dirty="0" smtClean="0">
                          <a:solidFill>
                            <a:schemeClr val="bg2"/>
                          </a:solidFill>
                          <a:latin typeface="+mj-lt"/>
                          <a:ea typeface="Open Sans"/>
                          <a:cs typeface="Open Sans"/>
                          <a:sym typeface="Open Sans"/>
                        </a:rPr>
                        <a:t> -  Solution Sketch 01</a:t>
                      </a:r>
                      <a:endParaRPr sz="1200" dirty="0">
                        <a:solidFill>
                          <a:schemeClr val="bg2"/>
                        </a:solidFill>
                        <a:latin typeface="+mj-lt"/>
                        <a:ea typeface="Open Sans"/>
                        <a:cs typeface="Open Sans"/>
                        <a:sym typeface="Open Sans"/>
                      </a:endParaRPr>
                    </a:p>
                    <a:p>
                      <a:pPr marL="0" lvl="0" indent="0" algn="l" rtl="0">
                        <a:spcBef>
                          <a:spcPts val="0"/>
                        </a:spcBef>
                        <a:spcAft>
                          <a:spcPts val="0"/>
                        </a:spcAft>
                        <a:buNone/>
                      </a:pP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dirty="0">
                          <a:solidFill>
                            <a:srgbClr val="FFFFFF"/>
                          </a:solidFill>
                        </a:rPr>
                        <a:t>Rationale</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smtClean="0">
                          <a:solidFill>
                            <a:schemeClr val="bg2"/>
                          </a:solidFill>
                          <a:latin typeface="+mj-lt"/>
                          <a:ea typeface="Open Sans"/>
                          <a:cs typeface="Open Sans"/>
                          <a:sym typeface="Open Sans"/>
                        </a:rPr>
                        <a:t>I</a:t>
                      </a:r>
                      <a:r>
                        <a:rPr lang="en" sz="1200" baseline="0" dirty="0" smtClean="0">
                          <a:solidFill>
                            <a:schemeClr val="bg2"/>
                          </a:solidFill>
                          <a:latin typeface="+mj-lt"/>
                          <a:ea typeface="Open Sans"/>
                          <a:cs typeface="Open Sans"/>
                          <a:sym typeface="Open Sans"/>
                        </a:rPr>
                        <a:t> chose to explore more about this sketch to proactive solve the part of problem that consist on avoid or reduce deaths by changing physical behaviors, improving physical activity on a gamified way.</a:t>
                      </a:r>
                      <a:r>
                        <a:rPr lang="en" sz="1200" dirty="0" smtClean="0">
                          <a:latin typeface="+mj-lt"/>
                          <a:ea typeface="Open Sans"/>
                          <a:cs typeface="Open Sans"/>
                          <a:sym typeface="Open Sans"/>
                        </a:rPr>
                        <a:t> </a:t>
                      </a:r>
                      <a:endParaRPr sz="1200" dirty="0">
                        <a:latin typeface="+mj-lt"/>
                        <a:ea typeface="Open Sans"/>
                        <a:cs typeface="Open Sans"/>
                        <a:sym typeface="Open Sans"/>
                      </a:endParaRPr>
                    </a:p>
                    <a:p>
                      <a:pPr marL="0" lvl="0" indent="0" algn="l" rtl="0">
                        <a:spcBef>
                          <a:spcPts val="0"/>
                        </a:spcBef>
                        <a:spcAft>
                          <a:spcPts val="0"/>
                        </a:spcAft>
                        <a:buNone/>
                      </a:pP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Prototype</a:t>
            </a:r>
            <a:endParaRPr sz="500"/>
          </a:p>
        </p:txBody>
      </p:sp>
      <p:sp>
        <p:nvSpPr>
          <p:cNvPr id="419" name="Google Shape;419;p6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20" name="Google Shape;420;p60"/>
          <p:cNvSpPr txBox="1"/>
          <p:nvPr/>
        </p:nvSpPr>
        <p:spPr>
          <a:xfrm>
            <a:off x="401940" y="24091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Turn your concept into a realistic, interactive prototype that you will use to validate your assumptions and ideas</a:t>
            </a:r>
            <a:endParaRPr dirty="0">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lvl="0"/>
            <a:r>
              <a:rPr lang="en" sz="3200" dirty="0"/>
              <a:t>Storyboard 1</a:t>
            </a:r>
            <a:r>
              <a:rPr lang="en-US" sz="3200" dirty="0"/>
              <a:t>/2</a:t>
            </a:r>
            <a:endParaRPr sz="3200" dirty="0"/>
          </a:p>
        </p:txBody>
      </p:sp>
      <p:pic>
        <p:nvPicPr>
          <p:cNvPr id="437" name="Google Shape;437;p62">
            <a:hlinkClick r:id="rId3"/>
          </p:cNvPr>
          <p:cNvPicPr preferRelativeResize="0"/>
          <p:nvPr/>
        </p:nvPicPr>
        <p:blipFill rotWithShape="1">
          <a:blip r:embed="rId4">
            <a:alphaModFix/>
          </a:blip>
          <a:srcRect r="61450"/>
          <a:stretch/>
        </p:blipFill>
        <p:spPr>
          <a:xfrm>
            <a:off x="8194258" y="658300"/>
            <a:ext cx="675818" cy="642825"/>
          </a:xfrm>
          <a:prstGeom prst="rect">
            <a:avLst/>
          </a:prstGeom>
          <a:noFill/>
          <a:ln>
            <a:noFill/>
          </a:ln>
        </p:spPr>
      </p:pic>
      <p:pic>
        <p:nvPicPr>
          <p:cNvPr id="2" name="Picture 1"/>
          <p:cNvPicPr>
            <a:picLocks noChangeAspect="1"/>
          </p:cNvPicPr>
          <p:nvPr/>
        </p:nvPicPr>
        <p:blipFill>
          <a:blip r:embed="rId5"/>
          <a:stretch>
            <a:fillRect/>
          </a:stretch>
        </p:blipFill>
        <p:spPr>
          <a:xfrm>
            <a:off x="311700" y="703054"/>
            <a:ext cx="7693576" cy="432763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smtClean="0"/>
              <a:t>Storyboard 2</a:t>
            </a:r>
            <a:r>
              <a:rPr lang="en-US" sz="3200" dirty="0" smtClean="0"/>
              <a:t>/2</a:t>
            </a:r>
            <a:endParaRPr sz="3200" dirty="0"/>
          </a:p>
        </p:txBody>
      </p:sp>
      <p:pic>
        <p:nvPicPr>
          <p:cNvPr id="437" name="Google Shape;437;p62">
            <a:hlinkClick r:id="rId3"/>
          </p:cNvPr>
          <p:cNvPicPr preferRelativeResize="0"/>
          <p:nvPr/>
        </p:nvPicPr>
        <p:blipFill rotWithShape="1">
          <a:blip r:embed="rId4">
            <a:alphaModFix/>
          </a:blip>
          <a:srcRect r="61450"/>
          <a:stretch/>
        </p:blipFill>
        <p:spPr>
          <a:xfrm>
            <a:off x="8156482" y="789125"/>
            <a:ext cx="675818" cy="642825"/>
          </a:xfrm>
          <a:prstGeom prst="rect">
            <a:avLst/>
          </a:prstGeom>
          <a:noFill/>
          <a:ln>
            <a:noFill/>
          </a:ln>
        </p:spPr>
      </p:pic>
      <p:pic>
        <p:nvPicPr>
          <p:cNvPr id="3" name="Picture 2"/>
          <p:cNvPicPr>
            <a:picLocks noChangeAspect="1"/>
          </p:cNvPicPr>
          <p:nvPr/>
        </p:nvPicPr>
        <p:blipFill>
          <a:blip r:embed="rId5"/>
          <a:stretch>
            <a:fillRect/>
          </a:stretch>
        </p:blipFill>
        <p:spPr>
          <a:xfrm>
            <a:off x="386574" y="789125"/>
            <a:ext cx="7590265" cy="3838336"/>
          </a:xfrm>
          <a:prstGeom prst="rect">
            <a:avLst/>
          </a:prstGeom>
        </p:spPr>
      </p:pic>
    </p:spTree>
    <p:extLst>
      <p:ext uri="{BB962C8B-B14F-4D97-AF65-F5344CB8AC3E}">
        <p14:creationId xmlns:p14="http://schemas.microsoft.com/office/powerpoint/2010/main" val="809374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a:t>
            </a:r>
            <a:endParaRPr sz="3200"/>
          </a:p>
        </p:txBody>
      </p:sp>
      <p:pic>
        <p:nvPicPr>
          <p:cNvPr id="454" name="Google Shape;454;p64">
            <a:hlinkClick r:id="rId3"/>
          </p:cNvPr>
          <p:cNvPicPr preferRelativeResize="0"/>
          <p:nvPr/>
        </p:nvPicPr>
        <p:blipFill>
          <a:blip r:embed="rId4">
            <a:alphaModFix/>
          </a:blip>
          <a:stretch>
            <a:fillRect/>
          </a:stretch>
        </p:blipFill>
        <p:spPr>
          <a:xfrm>
            <a:off x="6773925" y="1623464"/>
            <a:ext cx="1884525" cy="1884525"/>
          </a:xfrm>
          <a:prstGeom prst="rect">
            <a:avLst/>
          </a:prstGeom>
          <a:noFill/>
          <a:ln>
            <a:noFill/>
          </a:ln>
        </p:spPr>
      </p:pic>
      <p:graphicFrame>
        <p:nvGraphicFramePr>
          <p:cNvPr id="455" name="Google Shape;455;p64"/>
          <p:cNvGraphicFramePr/>
          <p:nvPr>
            <p:extLst>
              <p:ext uri="{D42A27DB-BD31-4B8C-83A1-F6EECF244321}">
                <p14:modId xmlns:p14="http://schemas.microsoft.com/office/powerpoint/2010/main" val="2315174921"/>
              </p:ext>
            </p:extLst>
          </p:nvPr>
        </p:nvGraphicFramePr>
        <p:xfrm>
          <a:off x="311700" y="1077138"/>
          <a:ext cx="6476850" cy="3566070"/>
        </p:xfrm>
        <a:graphic>
          <a:graphicData uri="http://schemas.openxmlformats.org/drawingml/2006/table">
            <a:tbl>
              <a:tblPr>
                <a:noFill/>
                <a:tableStyleId>{72BB6586-4BD9-4B44-9D64-79714BB28A58}</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rgbClr val="FFFFFF"/>
                          </a:solidFill>
                        </a:rPr>
                        <a:t>Description</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lnSpc>
                          <a:spcPct val="115000"/>
                        </a:lnSpc>
                        <a:spcBef>
                          <a:spcPts val="700"/>
                        </a:spcBef>
                        <a:spcAft>
                          <a:spcPts val="0"/>
                        </a:spcAft>
                        <a:buFont typeface="Arial" panose="020B0604020202020204" pitchFamily="34" charset="0"/>
                        <a:buChar char="•"/>
                      </a:pPr>
                      <a:r>
                        <a:rPr lang="en-US" sz="1000" dirty="0" smtClean="0">
                          <a:solidFill>
                            <a:schemeClr val="bg2"/>
                          </a:solidFill>
                          <a:latin typeface="Open Sans"/>
                          <a:ea typeface="Open Sans"/>
                          <a:cs typeface="Open Sans"/>
                          <a:sym typeface="Open Sans"/>
                        </a:rPr>
                        <a:t>Healthier</a:t>
                      </a:r>
                      <a:r>
                        <a:rPr lang="en-US" sz="1000" baseline="0" dirty="0" smtClean="0">
                          <a:solidFill>
                            <a:schemeClr val="bg2"/>
                          </a:solidFill>
                          <a:latin typeface="Open Sans"/>
                          <a:ea typeface="Open Sans"/>
                          <a:cs typeface="Open Sans"/>
                          <a:sym typeface="Open Sans"/>
                        </a:rPr>
                        <a:t> Guru prototype shows the flow from Setup an Account to perform Exercise</a:t>
                      </a:r>
                      <a:endParaRPr sz="1000" dirty="0">
                        <a:solidFill>
                          <a:schemeClr val="bg2"/>
                        </a:solidFill>
                        <a:latin typeface="Open Sans"/>
                        <a:ea typeface="Open Sans"/>
                        <a:cs typeface="Open Sans"/>
                        <a:sym typeface="Open Sans"/>
                      </a:endParaRP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Assumptions</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2100" algn="l" rtl="0">
                        <a:spcBef>
                          <a:spcPts val="0"/>
                        </a:spcBef>
                        <a:spcAft>
                          <a:spcPts val="0"/>
                        </a:spcAft>
                        <a:buSzPts val="1000"/>
                        <a:buFont typeface="Open Sans"/>
                        <a:buChar char="●"/>
                      </a:pPr>
                      <a:r>
                        <a:rPr lang="en" sz="1000" dirty="0" smtClean="0">
                          <a:latin typeface="Open Sans"/>
                          <a:ea typeface="Open Sans"/>
                          <a:cs typeface="Open Sans"/>
                          <a:sym typeface="Open Sans"/>
                        </a:rPr>
                        <a:t>Users</a:t>
                      </a:r>
                      <a:r>
                        <a:rPr lang="en" sz="1000" baseline="0" dirty="0" smtClean="0">
                          <a:latin typeface="Open Sans"/>
                          <a:ea typeface="Open Sans"/>
                          <a:cs typeface="Open Sans"/>
                          <a:sym typeface="Open Sans"/>
                        </a:rPr>
                        <a:t> will need to Sign In / Register to Access the Features</a:t>
                      </a:r>
                      <a:r>
                        <a:rPr lang="en" sz="1000" dirty="0" smtClean="0">
                          <a:latin typeface="Open Sans"/>
                          <a:ea typeface="Open Sans"/>
                          <a:cs typeface="Open Sans"/>
                          <a:sym typeface="Open Sans"/>
                        </a:rPr>
                        <a:t> </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 </a:t>
                      </a:r>
                      <a:r>
                        <a:rPr lang="en" sz="1000" dirty="0" smtClean="0">
                          <a:latin typeface="Open Sans"/>
                          <a:ea typeface="Open Sans"/>
                          <a:cs typeface="Open Sans"/>
                          <a:sym typeface="Open Sans"/>
                        </a:rPr>
                        <a:t>Users can Set their Goals in</a:t>
                      </a:r>
                      <a:r>
                        <a:rPr lang="en" sz="1000" baseline="0" dirty="0" smtClean="0">
                          <a:latin typeface="Open Sans"/>
                          <a:ea typeface="Open Sans"/>
                          <a:cs typeface="Open Sans"/>
                          <a:sym typeface="Open Sans"/>
                        </a:rPr>
                        <a:t> order to have a personalized assistance;</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Tasks</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2100" algn="l" rtl="0">
                        <a:spcBef>
                          <a:spcPts val="0"/>
                        </a:spcBef>
                        <a:spcAft>
                          <a:spcPts val="0"/>
                        </a:spcAft>
                        <a:buSzPts val="1000"/>
                        <a:buFont typeface="Open Sans"/>
                        <a:buChar char="●"/>
                      </a:pPr>
                      <a:r>
                        <a:rPr lang="en" sz="1000" dirty="0" smtClean="0">
                          <a:latin typeface="Open Sans"/>
                          <a:ea typeface="Open Sans"/>
                          <a:cs typeface="Open Sans"/>
                          <a:sym typeface="Open Sans"/>
                        </a:rPr>
                        <a:t>Create</a:t>
                      </a:r>
                      <a:r>
                        <a:rPr lang="en" sz="1000" baseline="0" dirty="0" smtClean="0">
                          <a:latin typeface="Open Sans"/>
                          <a:ea typeface="Open Sans"/>
                          <a:cs typeface="Open Sans"/>
                          <a:sym typeface="Open Sans"/>
                        </a:rPr>
                        <a:t> an account</a:t>
                      </a:r>
                      <a:r>
                        <a:rPr lang="en" sz="1000" dirty="0" smtClean="0">
                          <a:latin typeface="Open Sans"/>
                          <a:ea typeface="Open Sans"/>
                          <a:cs typeface="Open Sans"/>
                          <a:sym typeface="Open Sans"/>
                        </a:rPr>
                        <a:t> ;</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 sz="1000" dirty="0" smtClean="0">
                          <a:latin typeface="Open Sans"/>
                          <a:ea typeface="Open Sans"/>
                          <a:cs typeface="Open Sans"/>
                          <a:sym typeface="Open Sans"/>
                        </a:rPr>
                        <a:t>Define Goal</a:t>
                      </a:r>
                      <a:r>
                        <a:rPr lang="en" sz="1000" baseline="0" dirty="0" smtClean="0">
                          <a:latin typeface="Open Sans"/>
                          <a:ea typeface="Open Sans"/>
                          <a:cs typeface="Open Sans"/>
                          <a:sym typeface="Open Sans"/>
                        </a:rPr>
                        <a:t> (phisical or eating);</a:t>
                      </a:r>
                    </a:p>
                    <a:p>
                      <a:pPr marL="457200" lvl="0" indent="-292100" algn="l" rtl="0">
                        <a:spcBef>
                          <a:spcPts val="0"/>
                        </a:spcBef>
                        <a:spcAft>
                          <a:spcPts val="0"/>
                        </a:spcAft>
                        <a:buSzPts val="1000"/>
                        <a:buFont typeface="Open Sans"/>
                        <a:buChar char="●"/>
                      </a:pPr>
                      <a:r>
                        <a:rPr lang="en" sz="1000" baseline="0" dirty="0" smtClean="0">
                          <a:latin typeface="Open Sans"/>
                          <a:ea typeface="Open Sans"/>
                          <a:cs typeface="Open Sans"/>
                          <a:sym typeface="Open Sans"/>
                        </a:rPr>
                        <a:t>View and execute exercises;</a:t>
                      </a: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53" name="Google Shape;453;p64"/>
          <p:cNvSpPr txBox="1"/>
          <p:nvPr/>
        </p:nvSpPr>
        <p:spPr>
          <a:xfrm>
            <a:off x="7211438" y="3287039"/>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5"/>
              </a:rPr>
              <a:t>Prototype</a:t>
            </a:r>
            <a:endParaRPr sz="800"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Validate</a:t>
            </a:r>
            <a:endParaRPr sz="500"/>
          </a:p>
        </p:txBody>
      </p:sp>
      <p:sp>
        <p:nvSpPr>
          <p:cNvPr id="461" name="Google Shape;461;p6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62" name="Google Shape;462;p6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dirty="0">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Initial PRD</a:t>
            </a:r>
            <a:endParaRPr sz="3200"/>
          </a:p>
        </p:txBody>
      </p:sp>
      <p:sp>
        <p:nvSpPr>
          <p:cNvPr id="176" name="Google Shape;176;p3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77" name="Google Shape;177;p35">
            <a:hlinkClick r:id="rId3" action="ppaction://hlinkfile"/>
          </p:cNvPr>
          <p:cNvSpPr txBox="1"/>
          <p:nvPr/>
        </p:nvSpPr>
        <p:spPr>
          <a:xfrm>
            <a:off x="3753750" y="3332681"/>
            <a:ext cx="1541863"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4" action="ppaction://hlinkfile"/>
              </a:rPr>
              <a:t>Kaiser Permanente PRD</a:t>
            </a:r>
            <a:endParaRPr sz="800" dirty="0">
              <a:latin typeface="Open Sans"/>
              <a:ea typeface="Open Sans"/>
              <a:cs typeface="Open Sans"/>
              <a:sym typeface="Open Sans"/>
            </a:endParaRPr>
          </a:p>
        </p:txBody>
      </p:sp>
      <p:pic>
        <p:nvPicPr>
          <p:cNvPr id="178" name="Google Shape;178;p35">
            <a:hlinkClick r:id="rId3" action="ppaction://hlinkfile"/>
          </p:cNvPr>
          <p:cNvPicPr preferRelativeResize="0"/>
          <p:nvPr/>
        </p:nvPicPr>
        <p:blipFill>
          <a:blip r:embed="rId5">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7"/>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Plan and recruit for research</a:t>
            </a:r>
            <a:endParaRPr sz="3200"/>
          </a:p>
        </p:txBody>
      </p:sp>
      <p:sp>
        <p:nvSpPr>
          <p:cNvPr id="478" name="Google Shape;478;p67"/>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479" name="Google Shape;479;p67"/>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3" action="ppaction://hlinkfile"/>
              </a:rPr>
              <a:t>Research </a:t>
            </a:r>
            <a:r>
              <a:rPr lang="en" sz="800" dirty="0">
                <a:latin typeface="Open Sans"/>
                <a:ea typeface="Open Sans"/>
                <a:cs typeface="Open Sans"/>
                <a:sym typeface="Open Sans"/>
                <a:hlinkClick r:id="rId3" action="ppaction://hlinkfile"/>
              </a:rPr>
              <a:t>plan</a:t>
            </a:r>
            <a:endParaRPr sz="800" dirty="0">
              <a:latin typeface="Open Sans"/>
              <a:ea typeface="Open Sans"/>
              <a:cs typeface="Open Sans"/>
              <a:sym typeface="Open Sans"/>
            </a:endParaRPr>
          </a:p>
        </p:txBody>
      </p:sp>
      <p:pic>
        <p:nvPicPr>
          <p:cNvPr id="480" name="Google Shape;480;p67">
            <a:hlinkClick r:id="rId4" action="ppaction://hlinkfile"/>
          </p:cNvPr>
          <p:cNvPicPr preferRelativeResize="0"/>
          <p:nvPr/>
        </p:nvPicPr>
        <p:blipFill>
          <a:blip r:embed="rId5">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495" name="Google Shape;495;p69"/>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1</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496" name="Google Shape;496;p69"/>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497" name="Google Shape;497;p69"/>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4"/>
              </a:rPr>
              <a:t>Audio recording</a:t>
            </a:r>
            <a:endParaRPr sz="800" dirty="0">
              <a:latin typeface="Open Sans"/>
              <a:ea typeface="Open Sans"/>
              <a:cs typeface="Open Sans"/>
              <a:sym typeface="Open Sans"/>
            </a:endParaRPr>
          </a:p>
        </p:txBody>
      </p:sp>
      <p:sp>
        <p:nvSpPr>
          <p:cNvPr id="498" name="Google Shape;498;p69"/>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5" action="ppaction://hlinkfile"/>
              </a:rPr>
              <a:t>Notes</a:t>
            </a:r>
            <a:endParaRPr sz="800" dirty="0">
              <a:latin typeface="Open Sans"/>
              <a:ea typeface="Open Sans"/>
              <a:cs typeface="Open Sans"/>
              <a:sym typeface="Open Sans"/>
            </a:endParaRPr>
          </a:p>
        </p:txBody>
      </p:sp>
      <p:pic>
        <p:nvPicPr>
          <p:cNvPr id="499" name="Google Shape;499;p69"/>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00" name="Google Shape;500;p69"/>
          <p:cNvGraphicFramePr/>
          <p:nvPr>
            <p:extLst>
              <p:ext uri="{D42A27DB-BD31-4B8C-83A1-F6EECF244321}">
                <p14:modId xmlns:p14="http://schemas.microsoft.com/office/powerpoint/2010/main" val="488363361"/>
              </p:ext>
            </p:extLst>
          </p:nvPr>
        </p:nvGraphicFramePr>
        <p:xfrm>
          <a:off x="311700" y="1238638"/>
          <a:ext cx="7702925" cy="3931830"/>
        </p:xfrm>
        <a:graphic>
          <a:graphicData uri="http://schemas.openxmlformats.org/drawingml/2006/table">
            <a:tbl>
              <a:tblPr>
                <a:noFill/>
                <a:tableStyleId>{72BB6586-4BD9-4B44-9D64-79714BB28A58}</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understood the core features of the app;</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understood the objective of the Interview and provide a lot of useful recommendations &amp; feedback;</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understood the setup of an account and how to perform an exercise;</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didn’t understood the “Diet Preferences” options, what they exactly mean and he advised to put comprehensible terms;</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didn’t understood the “Type of Training” user interface and feature</a:t>
                      </a:r>
                      <a:r>
                        <a:rPr lang="en-US" sz="1200" b="0" i="0" u="none" strike="noStrike" cap="none" baseline="0" dirty="0" smtClean="0">
                          <a:solidFill>
                            <a:srgbClr val="000000"/>
                          </a:solidFill>
                          <a:effectLst/>
                          <a:latin typeface="Arial"/>
                          <a:ea typeface="Arial"/>
                          <a:cs typeface="Arial"/>
                          <a:sym typeface="Arial"/>
                        </a:rPr>
                        <a:t> assessment</a:t>
                      </a:r>
                      <a:r>
                        <a:rPr lang="en-US" sz="12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dirty="0">
                          <a:solidFill>
                            <a:srgbClr val="FFFFFF"/>
                          </a:solidFill>
                        </a:rPr>
                        <a:t>Other observations</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a:t>
                      </a:r>
                      <a:r>
                        <a:rPr lang="en-US" sz="1200" b="0" i="0" u="none" strike="noStrike" cap="none" baseline="0" dirty="0" smtClean="0">
                          <a:solidFill>
                            <a:srgbClr val="000000"/>
                          </a:solidFill>
                          <a:effectLst/>
                          <a:latin typeface="Arial"/>
                          <a:ea typeface="Arial"/>
                          <a:cs typeface="Arial"/>
                          <a:sym typeface="Arial"/>
                        </a:rPr>
                        <a:t> </a:t>
                      </a:r>
                      <a:r>
                        <a:rPr lang="en-US" sz="1200" b="0" i="0" u="none" strike="noStrike" cap="none" dirty="0" smtClean="0">
                          <a:solidFill>
                            <a:srgbClr val="000000"/>
                          </a:solidFill>
                          <a:effectLst/>
                          <a:latin typeface="Arial"/>
                          <a:ea typeface="Arial"/>
                          <a:cs typeface="Arial"/>
                          <a:sym typeface="Arial"/>
                        </a:rPr>
                        <a:t>described the different scenarios that we didn’t put on our prototype which is Gym or Workout with machinery and without it;</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suggested to put after level assessment, put small question to capture user goal, things such as “increase weight”, “lose weight”, and chose day of the week and time so the app can create a personalized plan; </a:t>
                      </a:r>
                    </a:p>
                    <a:p>
                      <a:pPr marL="285750" marR="0" lvl="0" indent="-2857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suggested reminders and accountability metrics based on the Goal;</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506" name="Google Shape;506;p70"/>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2</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507" name="Google Shape;507;p70"/>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508" name="Google Shape;508;p70"/>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4"/>
              </a:rPr>
              <a:t>Audio </a:t>
            </a:r>
            <a:r>
              <a:rPr lang="en" sz="800" dirty="0">
                <a:latin typeface="Open Sans"/>
                <a:ea typeface="Open Sans"/>
                <a:cs typeface="Open Sans"/>
                <a:sym typeface="Open Sans"/>
                <a:hlinkClick r:id="rId4"/>
              </a:rPr>
              <a:t>recording</a:t>
            </a:r>
            <a:endParaRPr sz="800" dirty="0">
              <a:latin typeface="Open Sans"/>
              <a:ea typeface="Open Sans"/>
              <a:cs typeface="Open Sans"/>
              <a:sym typeface="Open Sans"/>
            </a:endParaRPr>
          </a:p>
        </p:txBody>
      </p:sp>
      <p:sp>
        <p:nvSpPr>
          <p:cNvPr id="509" name="Google Shape;509;p70"/>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hlinkClick r:id="rId5" action="ppaction://hlinkfile"/>
              </a:rPr>
              <a:t>N</a:t>
            </a:r>
            <a:r>
              <a:rPr lang="en" sz="800" dirty="0" smtClean="0">
                <a:latin typeface="Open Sans"/>
                <a:ea typeface="Open Sans"/>
                <a:cs typeface="Open Sans"/>
                <a:sym typeface="Open Sans"/>
                <a:hlinkClick r:id="rId5" action="ppaction://hlinkfile"/>
              </a:rPr>
              <a:t>otes</a:t>
            </a:r>
            <a:endParaRPr sz="800" dirty="0">
              <a:latin typeface="Open Sans"/>
              <a:ea typeface="Open Sans"/>
              <a:cs typeface="Open Sans"/>
              <a:sym typeface="Open Sans"/>
            </a:endParaRPr>
          </a:p>
        </p:txBody>
      </p:sp>
      <p:pic>
        <p:nvPicPr>
          <p:cNvPr id="510" name="Google Shape;510;p70"/>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11" name="Google Shape;511;p70"/>
          <p:cNvGraphicFramePr/>
          <p:nvPr>
            <p:extLst>
              <p:ext uri="{D42A27DB-BD31-4B8C-83A1-F6EECF244321}">
                <p14:modId xmlns:p14="http://schemas.microsoft.com/office/powerpoint/2010/main" val="133710956"/>
              </p:ext>
            </p:extLst>
          </p:nvPr>
        </p:nvGraphicFramePr>
        <p:xfrm>
          <a:off x="311700" y="1238638"/>
          <a:ext cx="7702925" cy="3687990"/>
        </p:xfrm>
        <a:graphic>
          <a:graphicData uri="http://schemas.openxmlformats.org/drawingml/2006/table">
            <a:tbl>
              <a:tblPr>
                <a:noFill/>
                <a:tableStyleId>{72BB6586-4BD9-4B44-9D64-79714BB28A58}</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understood the core features of the app;</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understood the objective of the Interview and provide a lot of useful recommendations &amp; feedback;</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didn’t understood the basic setup of an account;</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got stuck on the Fitness Level Assessment;</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rPr>
                        <a:t>Other observations</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suggested to put an mentor that helps users achieve their goals by showing how far or close there are from their Goal;</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a:t>
                      </a:r>
                      <a:r>
                        <a:rPr lang="en-US" sz="1200" b="0" i="0" u="none" strike="noStrike" cap="none" baseline="0" dirty="0" smtClean="0">
                          <a:solidFill>
                            <a:srgbClr val="000000"/>
                          </a:solidFill>
                          <a:effectLst/>
                          <a:latin typeface="Arial"/>
                          <a:ea typeface="Arial"/>
                          <a:cs typeface="Arial"/>
                          <a:sym typeface="Arial"/>
                        </a:rPr>
                        <a:t> </a:t>
                      </a:r>
                      <a:r>
                        <a:rPr lang="en-US" sz="1200" b="0" i="0" u="none" strike="noStrike" cap="none" dirty="0" smtClean="0">
                          <a:solidFill>
                            <a:srgbClr val="000000"/>
                          </a:solidFill>
                          <a:effectLst/>
                          <a:latin typeface="Arial"/>
                          <a:ea typeface="Arial"/>
                          <a:cs typeface="Arial"/>
                          <a:sym typeface="Arial"/>
                        </a:rPr>
                        <a:t> recommended that put the username on the corner of every relevant UI after the user Sign In;</a:t>
                      </a:r>
                    </a:p>
                    <a:p>
                      <a:pPr marL="285750" lvl="0" indent="-285750">
                        <a:buFont typeface="Arial" panose="020B0604020202020204" pitchFamily="34" charset="0"/>
                        <a:buChar char="•"/>
                      </a:pPr>
                      <a:r>
                        <a:rPr lang="en-US" sz="1200" b="0" i="0" u="none" strike="noStrike" cap="none" dirty="0" smtClean="0">
                          <a:solidFill>
                            <a:srgbClr val="000000"/>
                          </a:solidFill>
                          <a:effectLst/>
                          <a:latin typeface="Arial"/>
                          <a:ea typeface="Arial"/>
                          <a:cs typeface="Arial"/>
                          <a:sym typeface="Arial"/>
                        </a:rPr>
                        <a:t>The Participant  recommended to put the target on the Fitness Level Assessment in order to advise or notify the users how far or close their from their goals to exercise on the daily, weekly or monthly basis;</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Improvements</a:t>
            </a:r>
            <a:endParaRPr sz="3200"/>
          </a:p>
        </p:txBody>
      </p:sp>
      <p:graphicFrame>
        <p:nvGraphicFramePr>
          <p:cNvPr id="517" name="Google Shape;517;p71"/>
          <p:cNvGraphicFramePr/>
          <p:nvPr>
            <p:extLst>
              <p:ext uri="{D42A27DB-BD31-4B8C-83A1-F6EECF244321}">
                <p14:modId xmlns:p14="http://schemas.microsoft.com/office/powerpoint/2010/main" val="573791005"/>
              </p:ext>
            </p:extLst>
          </p:nvPr>
        </p:nvGraphicFramePr>
        <p:xfrm>
          <a:off x="311700" y="1086238"/>
          <a:ext cx="8272600" cy="3169800"/>
        </p:xfrm>
        <a:graphic>
          <a:graphicData uri="http://schemas.openxmlformats.org/drawingml/2006/table">
            <a:tbl>
              <a:tblPr>
                <a:noFill/>
                <a:tableStyleId>{72BB6586-4BD9-4B44-9D64-79714BB28A58}</a:tableStyleId>
              </a:tblPr>
              <a:tblGrid>
                <a:gridCol w="2330275">
                  <a:extLst>
                    <a:ext uri="{9D8B030D-6E8A-4147-A177-3AD203B41FA5}">
                      <a16:colId xmlns:a16="http://schemas.microsoft.com/office/drawing/2014/main" val="20000"/>
                    </a:ext>
                  </a:extLst>
                </a:gridCol>
                <a:gridCol w="59423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Improvement #1</a:t>
                      </a: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i="1" dirty="0" smtClean="0"/>
                        <a:t>Improve</a:t>
                      </a:r>
                      <a:r>
                        <a:rPr lang="en-US" i="1" baseline="0" dirty="0" smtClean="0"/>
                        <a:t> the account fitness level setup</a:t>
                      </a:r>
                      <a:endParaRPr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solidFill>
                            <a:srgbClr val="FFFFFF"/>
                          </a:solidFill>
                        </a:rPr>
                        <a:t>Rationale</a:t>
                      </a:r>
                      <a:endParaRPr sz="1000">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1000" i="1" dirty="0" smtClean="0"/>
                        <a:t>Improve</a:t>
                      </a:r>
                      <a:r>
                        <a:rPr lang="en-US" sz="1000" i="1" baseline="0" dirty="0" smtClean="0"/>
                        <a:t> Fitness Level Assessment UI and Flow in order to connect with user goal;</a:t>
                      </a:r>
                    </a:p>
                    <a:p>
                      <a:pPr marL="171450" lvl="0" indent="-171450" algn="l" rtl="0">
                        <a:spcBef>
                          <a:spcPts val="0"/>
                        </a:spcBef>
                        <a:spcAft>
                          <a:spcPts val="0"/>
                        </a:spcAft>
                        <a:buFont typeface="Arial" panose="020B0604020202020204" pitchFamily="34" charset="0"/>
                        <a:buChar char="•"/>
                      </a:pPr>
                      <a:r>
                        <a:rPr lang="en-US" sz="1000" i="1" baseline="0" dirty="0" smtClean="0"/>
                        <a:t>Adjust the terms in order to be more understandable on the UI “Type of Training”</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rPr>
                        <a:t>Improvement #2</a:t>
                      </a: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i="1" dirty="0" smtClean="0"/>
                        <a:t>Insert</a:t>
                      </a:r>
                      <a:r>
                        <a:rPr lang="en-US" i="1" baseline="0" dirty="0" smtClean="0"/>
                        <a:t> a User Interface to Helps users create the personalized plan and push notifications of tips and daily reminders </a:t>
                      </a:r>
                      <a:endParaRPr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00">
                          <a:solidFill>
                            <a:srgbClr val="FFFFFF"/>
                          </a:solidFill>
                        </a:rPr>
                        <a:t>Rationale</a:t>
                      </a:r>
                      <a:endParaRPr sz="1000">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i="1" dirty="0" smtClean="0"/>
                        <a:t>Users need to have their goal  connected with a weekly plan that helps them understand if there are on track</a:t>
                      </a:r>
                      <a:r>
                        <a:rPr lang="en-US" sz="1000" i="1" baseline="0" dirty="0" smtClean="0"/>
                        <a:t> of far from the defined goals;</a:t>
                      </a:r>
                    </a:p>
                    <a:p>
                      <a:pPr marL="0" lvl="0" indent="0" algn="l" rtl="0">
                        <a:spcBef>
                          <a:spcPts val="0"/>
                        </a:spcBef>
                        <a:spcAft>
                          <a:spcPts val="0"/>
                        </a:spcAft>
                        <a:buNone/>
                      </a:pPr>
                      <a:endParaRPr sz="1000" i="1" dirty="0"/>
                    </a:p>
                    <a:p>
                      <a:pPr marL="0" lvl="0" indent="0" algn="l" rtl="0">
                        <a:spcBef>
                          <a:spcPts val="0"/>
                        </a:spcBef>
                        <a:spcAft>
                          <a:spcPts val="0"/>
                        </a:spcAft>
                        <a:buNone/>
                      </a:pPr>
                      <a:endParaRPr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Feasibility</a:t>
            </a:r>
            <a:endParaRPr sz="3200"/>
          </a:p>
        </p:txBody>
      </p:sp>
      <p:graphicFrame>
        <p:nvGraphicFramePr>
          <p:cNvPr id="532" name="Google Shape;532;p73"/>
          <p:cNvGraphicFramePr/>
          <p:nvPr>
            <p:extLst>
              <p:ext uri="{D42A27DB-BD31-4B8C-83A1-F6EECF244321}">
                <p14:modId xmlns:p14="http://schemas.microsoft.com/office/powerpoint/2010/main" val="1334495640"/>
              </p:ext>
            </p:extLst>
          </p:nvPr>
        </p:nvGraphicFramePr>
        <p:xfrm>
          <a:off x="311700" y="1238638"/>
          <a:ext cx="8520600" cy="3870840"/>
        </p:xfrm>
        <a:graphic>
          <a:graphicData uri="http://schemas.openxmlformats.org/drawingml/2006/table">
            <a:tbl>
              <a:tblPr>
                <a:noFill/>
                <a:tableStyleId>{72BB6586-4BD9-4B44-9D64-79714BB28A58}</a:tableStyleId>
              </a:tblPr>
              <a:tblGrid>
                <a:gridCol w="1970300">
                  <a:extLst>
                    <a:ext uri="{9D8B030D-6E8A-4147-A177-3AD203B41FA5}">
                      <a16:colId xmlns:a16="http://schemas.microsoft.com/office/drawing/2014/main" val="20000"/>
                    </a:ext>
                  </a:extLst>
                </a:gridCol>
                <a:gridCol w="2654400">
                  <a:extLst>
                    <a:ext uri="{9D8B030D-6E8A-4147-A177-3AD203B41FA5}">
                      <a16:colId xmlns:a16="http://schemas.microsoft.com/office/drawing/2014/main" val="20001"/>
                    </a:ext>
                  </a:extLst>
                </a:gridCol>
                <a:gridCol w="38959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rgbClr val="FFFFFF"/>
                          </a:solidFill>
                        </a:rPr>
                        <a:t>Your Assumptions</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rgbClr val="FFFFFF"/>
                          </a:solidFill>
                        </a:rPr>
                        <a:t>Specific feasibility questions</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dirty="0">
                          <a:solidFill>
                            <a:srgbClr val="FFFFFF"/>
                          </a:solidFill>
                        </a:rPr>
                        <a:t>Drawing the UI</a:t>
                      </a:r>
                      <a:endParaRPr b="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What data is needed to draw </a:t>
                      </a:r>
                      <a:r>
                        <a:rPr lang="en" sz="1000" dirty="0">
                          <a:solidFill>
                            <a:srgbClr val="FFFFFF"/>
                          </a:solidFill>
                        </a:rPr>
                        <a:t>the UI on the screen?</a:t>
                      </a:r>
                      <a:endParaRPr sz="1000"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Where is the data coming from</a:t>
                      </a:r>
                      <a:endParaRPr sz="1000" i="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The basic data will be collected from the user on the setup account;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Users can import data from apps such as Gmail, Facebook and Kaiser Permanente CRM Data;</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Can we leverage that from any app installed on user cellphone?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Can we connect the app with other reliable apps to get the sensible data such us weight, height and birthday in order to generate a proper personalized experience without errors ?</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dirty="0">
                          <a:solidFill>
                            <a:srgbClr val="FFFFFF"/>
                          </a:solidFill>
                        </a:rPr>
                        <a:t>User generated data</a:t>
                      </a:r>
                      <a:endParaRPr b="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Is it stored?</a:t>
                      </a:r>
                      <a:endParaRPr sz="1000" i="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Where/how?</a:t>
                      </a:r>
                      <a:endParaRPr sz="1000" i="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How wll that data be used again?</a:t>
                      </a: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The data of the exercises can be stored locally and them on midnight updated to cloud so we can have backups defied on daily or weekly basis by the user;</a:t>
                      </a:r>
                    </a:p>
                    <a:p>
                      <a:pPr marL="285750" lvl="0" indent="-285750" algn="l" rtl="0">
                        <a:spcBef>
                          <a:spcPts val="0"/>
                        </a:spcBef>
                        <a:spcAft>
                          <a:spcPts val="0"/>
                        </a:spcAft>
                        <a:buFont typeface="Arial" panose="020B0604020202020204" pitchFamily="34" charset="0"/>
                        <a:buChar char="•"/>
                      </a:pPr>
                      <a:endParaRPr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Which data can be stored locally ? Which data can be uploaded on cloud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Which data we can keep using on recurrent manner ?</a:t>
                      </a:r>
                    </a:p>
                    <a:p>
                      <a:pPr marL="0" lvl="0" indent="0" algn="l" rtl="0">
                        <a:spcBef>
                          <a:spcPts val="0"/>
                        </a:spcBef>
                        <a:spcAft>
                          <a:spcPts val="0"/>
                        </a:spcAft>
                        <a:buNone/>
                      </a:pPr>
                      <a:endParaRPr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428650">
                <a:tc>
                  <a:txBody>
                    <a:bodyPr/>
                    <a:lstStyle/>
                    <a:p>
                      <a:pPr marL="0" lvl="0" indent="0" algn="l" rtl="0">
                        <a:spcBef>
                          <a:spcPts val="0"/>
                        </a:spcBef>
                        <a:spcAft>
                          <a:spcPts val="0"/>
                        </a:spcAft>
                        <a:buNone/>
                      </a:pPr>
                      <a:r>
                        <a:rPr lang="en" b="1" dirty="0">
                          <a:solidFill>
                            <a:srgbClr val="FFFFFF"/>
                          </a:solidFill>
                        </a:rPr>
                        <a:t>Latency</a:t>
                      </a:r>
                      <a:endParaRPr b="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How quickly should things load?</a:t>
                      </a:r>
                      <a:endParaRPr sz="1000" i="1" dirty="0">
                        <a:solidFill>
                          <a:srgbClr val="FFFFFF"/>
                        </a:solidFill>
                      </a:endParaRPr>
                    </a:p>
                    <a:p>
                      <a:pPr marL="171450" lvl="0" indent="-120650" algn="l" rtl="0">
                        <a:spcBef>
                          <a:spcPts val="0"/>
                        </a:spcBef>
                        <a:spcAft>
                          <a:spcPts val="0"/>
                        </a:spcAft>
                        <a:buClr>
                          <a:srgbClr val="FFFFFF"/>
                        </a:buClr>
                        <a:buSzPts val="1000"/>
                        <a:buChar char="●"/>
                      </a:pPr>
                      <a:r>
                        <a:rPr lang="en" sz="1000" i="1" dirty="0">
                          <a:solidFill>
                            <a:srgbClr val="FFFFFF"/>
                          </a:solidFill>
                        </a:rPr>
                        <a:t>Are there any operations that might slow down load time (ie: a call to another service)?</a:t>
                      </a: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The exercise can be download when user setup their goal on account to perform smoothly;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Download the videos of the exercise can slowdown a bit the app however while its downloading we can provide images that show the core tips;</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000" dirty="0" smtClean="0"/>
                        <a:t>Which development we should</a:t>
                      </a:r>
                      <a:r>
                        <a:rPr lang="en-US" sz="1000" baseline="0" dirty="0" smtClean="0"/>
                        <a:t> consider to have the data of the exercise ready to use ?</a:t>
                      </a:r>
                    </a:p>
                    <a:p>
                      <a:pPr marL="285750" lvl="0" indent="-285750" algn="l" rtl="0">
                        <a:spcBef>
                          <a:spcPts val="0"/>
                        </a:spcBef>
                        <a:spcAft>
                          <a:spcPts val="0"/>
                        </a:spcAft>
                        <a:buFont typeface="Arial" panose="020B0604020202020204" pitchFamily="34" charset="0"/>
                        <a:buChar char="•"/>
                      </a:pPr>
                      <a:r>
                        <a:rPr lang="en-US" sz="1000" baseline="0" dirty="0" smtClean="0"/>
                        <a:t>Which platform we will be connecting to get data ?</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Iterate</a:t>
            </a:r>
            <a:endParaRPr sz="500"/>
          </a:p>
        </p:txBody>
      </p:sp>
      <p:sp>
        <p:nvSpPr>
          <p:cNvPr id="538" name="Google Shape;538;p7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39" name="Google Shape;539;p7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 v2</a:t>
            </a:r>
            <a:endParaRPr sz="3200"/>
          </a:p>
        </p:txBody>
      </p:sp>
      <p:sp>
        <p:nvSpPr>
          <p:cNvPr id="554" name="Google Shape;554;p76"/>
          <p:cNvSpPr txBox="1"/>
          <p:nvPr/>
        </p:nvSpPr>
        <p:spPr>
          <a:xfrm>
            <a:off x="7226062" y="3205263"/>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3"/>
              </a:rPr>
              <a:t>Prototype </a:t>
            </a:r>
            <a:r>
              <a:rPr lang="en" sz="800" dirty="0">
                <a:latin typeface="Open Sans"/>
                <a:ea typeface="Open Sans"/>
                <a:cs typeface="Open Sans"/>
                <a:sym typeface="Open Sans"/>
                <a:hlinkClick r:id="rId3"/>
              </a:rPr>
              <a:t>v2</a:t>
            </a:r>
            <a:endParaRPr sz="800" dirty="0">
              <a:latin typeface="Open Sans"/>
              <a:ea typeface="Open Sans"/>
              <a:cs typeface="Open Sans"/>
              <a:sym typeface="Open Sans"/>
            </a:endParaRPr>
          </a:p>
        </p:txBody>
      </p:sp>
      <p:pic>
        <p:nvPicPr>
          <p:cNvPr id="555" name="Google Shape;555;p76">
            <a:hlinkClick r:id="rId3"/>
          </p:cNvPr>
          <p:cNvPicPr preferRelativeResize="0"/>
          <p:nvPr/>
        </p:nvPicPr>
        <p:blipFill>
          <a:blip r:embed="rId4">
            <a:alphaModFix/>
          </a:blip>
          <a:stretch>
            <a:fillRect/>
          </a:stretch>
        </p:blipFill>
        <p:spPr>
          <a:xfrm>
            <a:off x="6788550" y="1541688"/>
            <a:ext cx="1884525" cy="1884525"/>
          </a:xfrm>
          <a:prstGeom prst="rect">
            <a:avLst/>
          </a:prstGeom>
          <a:noFill/>
          <a:ln>
            <a:noFill/>
          </a:ln>
        </p:spPr>
      </p:pic>
      <p:graphicFrame>
        <p:nvGraphicFramePr>
          <p:cNvPr id="556" name="Google Shape;556;p76"/>
          <p:cNvGraphicFramePr/>
          <p:nvPr>
            <p:extLst>
              <p:ext uri="{D42A27DB-BD31-4B8C-83A1-F6EECF244321}">
                <p14:modId xmlns:p14="http://schemas.microsoft.com/office/powerpoint/2010/main" val="3787015993"/>
              </p:ext>
            </p:extLst>
          </p:nvPr>
        </p:nvGraphicFramePr>
        <p:xfrm>
          <a:off x="311700" y="1077138"/>
          <a:ext cx="6476850" cy="3474630"/>
        </p:xfrm>
        <a:graphic>
          <a:graphicData uri="http://schemas.openxmlformats.org/drawingml/2006/table">
            <a:tbl>
              <a:tblPr>
                <a:noFill/>
                <a:tableStyleId>{72BB6586-4BD9-4B44-9D64-79714BB28A58}</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Description</a:t>
                      </a:r>
                      <a:endParaRPr b="1">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1000" i="1" dirty="0">
                        <a:latin typeface="Open Sans"/>
                        <a:ea typeface="Open Sans"/>
                        <a:cs typeface="Open Sans"/>
                        <a:sym typeface="Open Sans"/>
                      </a:endParaRPr>
                    </a:p>
                    <a:p>
                      <a:pPr marL="0" lvl="0" indent="0" algn="l" rtl="0">
                        <a:spcBef>
                          <a:spcPts val="0"/>
                        </a:spcBef>
                        <a:spcAft>
                          <a:spcPts val="0"/>
                        </a:spcAft>
                        <a:buNone/>
                      </a:pPr>
                      <a:r>
                        <a:rPr lang="en-US" sz="1000" i="1" dirty="0" smtClean="0"/>
                        <a:t>Healthier Guru is an app the helps users with physical exercises</a:t>
                      </a:r>
                      <a:r>
                        <a:rPr lang="en-US" sz="1000" i="1" baseline="0" dirty="0" smtClean="0"/>
                        <a:t>, from Home Workouts to Gym exercises and also provide them with tips and receipts to have a healthier diet.</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rPr>
                        <a:t>Assumptions</a:t>
                      </a:r>
                      <a:endParaRPr b="1">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smtClean="0"/>
                        <a:t>Healthier Guru helps you identify your fitness goal, define</a:t>
                      </a:r>
                      <a:r>
                        <a:rPr lang="en-US" sz="1000" i="1" baseline="0" dirty="0" smtClean="0"/>
                        <a:t> your weekly plan and helps you stick on track based on reminders and goal progress status report</a:t>
                      </a:r>
                      <a:endParaRPr sz="1000" i="1"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rPr>
                        <a:t>Tasks</a:t>
                      </a:r>
                      <a:endParaRPr b="1">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lgn="l" rtl="0">
                        <a:spcBef>
                          <a:spcPts val="0"/>
                        </a:spcBef>
                        <a:spcAft>
                          <a:spcPts val="0"/>
                        </a:spcAft>
                        <a:buFont typeface="Arial" panose="020B0604020202020204" pitchFamily="34" charset="0"/>
                        <a:buChar char="•"/>
                      </a:pPr>
                      <a:r>
                        <a:rPr lang="en-US" sz="1000" i="1" dirty="0" smtClean="0"/>
                        <a:t>Setup an Account;</a:t>
                      </a:r>
                    </a:p>
                    <a:p>
                      <a:pPr marL="171450" lvl="0" indent="-171450" algn="l" rtl="0">
                        <a:spcBef>
                          <a:spcPts val="0"/>
                        </a:spcBef>
                        <a:spcAft>
                          <a:spcPts val="0"/>
                        </a:spcAft>
                        <a:buFont typeface="Arial" panose="020B0604020202020204" pitchFamily="34" charset="0"/>
                        <a:buChar char="•"/>
                      </a:pPr>
                      <a:r>
                        <a:rPr lang="en-US" sz="1000" i="1" dirty="0" smtClean="0"/>
                        <a:t>Define a Goal (Physical</a:t>
                      </a:r>
                      <a:r>
                        <a:rPr lang="en-US" sz="1000" i="1" baseline="0" dirty="0" smtClean="0"/>
                        <a:t> Goal and Diet Goal</a:t>
                      </a:r>
                      <a:r>
                        <a:rPr lang="en-US" sz="1000" i="1" dirty="0" smtClean="0"/>
                        <a:t>);</a:t>
                      </a:r>
                    </a:p>
                    <a:p>
                      <a:pPr marL="171450" lvl="0" indent="-171450" algn="l" rtl="0">
                        <a:spcBef>
                          <a:spcPts val="0"/>
                        </a:spcBef>
                        <a:spcAft>
                          <a:spcPts val="0"/>
                        </a:spcAft>
                        <a:buFont typeface="Arial" panose="020B0604020202020204" pitchFamily="34" charset="0"/>
                        <a:buChar char="•"/>
                      </a:pPr>
                      <a:r>
                        <a:rPr lang="en-US" sz="1000" i="1" dirty="0" smtClean="0"/>
                        <a:t>Define the weekly</a:t>
                      </a:r>
                      <a:r>
                        <a:rPr lang="en-US" sz="1000" i="1" baseline="0" dirty="0" smtClean="0"/>
                        <a:t> Plan (days of the week and hours for exercise);</a:t>
                      </a:r>
                    </a:p>
                    <a:p>
                      <a:pPr marL="171450" lvl="0" indent="-171450" algn="l" rtl="0">
                        <a:spcBef>
                          <a:spcPts val="0"/>
                        </a:spcBef>
                        <a:spcAft>
                          <a:spcPts val="0"/>
                        </a:spcAft>
                        <a:buFont typeface="Arial" panose="020B0604020202020204" pitchFamily="34" charset="0"/>
                        <a:buChar char="•"/>
                      </a:pPr>
                      <a:endParaRPr lang="en-US" sz="1000" i="1" baseline="0" dirty="0" smtClean="0"/>
                    </a:p>
                    <a:p>
                      <a:pPr marL="171450" lvl="0" indent="-171450" algn="l" rtl="0">
                        <a:spcBef>
                          <a:spcPts val="0"/>
                        </a:spcBef>
                        <a:spcAft>
                          <a:spcPts val="0"/>
                        </a:spcAft>
                        <a:buFont typeface="Arial" panose="020B0604020202020204" pitchFamily="34" charset="0"/>
                        <a:buChar char="•"/>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 Round 2</a:t>
            </a:r>
            <a:endParaRPr sz="3200"/>
          </a:p>
        </p:txBody>
      </p:sp>
      <p:pic>
        <p:nvPicPr>
          <p:cNvPr id="571" name="Google Shape;571;p78"/>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572" name="Google Shape;572;p78">
            <a:hlinkClick r:id="rId4"/>
          </p:cNvPr>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4"/>
              </a:rPr>
              <a:t>Audio </a:t>
            </a:r>
            <a:r>
              <a:rPr lang="en" sz="800" dirty="0">
                <a:latin typeface="Open Sans"/>
                <a:ea typeface="Open Sans"/>
                <a:cs typeface="Open Sans"/>
                <a:sym typeface="Open Sans"/>
                <a:hlinkClick r:id="rId4"/>
              </a:rPr>
              <a:t>recording</a:t>
            </a:r>
            <a:endParaRPr sz="800" dirty="0">
              <a:latin typeface="Open Sans"/>
              <a:ea typeface="Open Sans"/>
              <a:cs typeface="Open Sans"/>
              <a:sym typeface="Open Sans"/>
            </a:endParaRPr>
          </a:p>
        </p:txBody>
      </p:sp>
      <p:sp>
        <p:nvSpPr>
          <p:cNvPr id="573" name="Google Shape;573;p78"/>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hlinkClick r:id="rId5" action="ppaction://hlinkfile"/>
              </a:rPr>
              <a:t>N</a:t>
            </a:r>
            <a:r>
              <a:rPr lang="en" sz="800" dirty="0" smtClean="0">
                <a:latin typeface="Open Sans"/>
                <a:ea typeface="Open Sans"/>
                <a:cs typeface="Open Sans"/>
                <a:sym typeface="Open Sans"/>
                <a:hlinkClick r:id="rId5" action="ppaction://hlinkfile"/>
              </a:rPr>
              <a:t>otes</a:t>
            </a:r>
            <a:endParaRPr sz="800" dirty="0">
              <a:latin typeface="Open Sans"/>
              <a:ea typeface="Open Sans"/>
              <a:cs typeface="Open Sans"/>
              <a:sym typeface="Open Sans"/>
            </a:endParaRPr>
          </a:p>
        </p:txBody>
      </p:sp>
      <p:pic>
        <p:nvPicPr>
          <p:cNvPr id="574" name="Google Shape;574;p78">
            <a:hlinkClick r:id="rId5" action="ppaction://hlinkfile"/>
          </p:cNvPr>
          <p:cNvPicPr preferRelativeResize="0"/>
          <p:nvPr/>
        </p:nvPicPr>
        <p:blipFill>
          <a:blip r:embed="rId6">
            <a:alphaModFix/>
          </a:blip>
          <a:stretch>
            <a:fillRect/>
          </a:stretch>
        </p:blipFill>
        <p:spPr>
          <a:xfrm>
            <a:off x="7194950" y="174150"/>
            <a:ext cx="772026" cy="772026"/>
          </a:xfrm>
          <a:prstGeom prst="rect">
            <a:avLst/>
          </a:prstGeom>
          <a:noFill/>
          <a:ln>
            <a:noFill/>
          </a:ln>
        </p:spPr>
      </p:pic>
      <p:sp>
        <p:nvSpPr>
          <p:cNvPr id="575" name="Google Shape;575;p78"/>
          <p:cNvSpPr txBox="1">
            <a:spLocks noGrp="1"/>
          </p:cNvSpPr>
          <p:nvPr>
            <p:ph type="body" idx="1"/>
          </p:nvPr>
        </p:nvSpPr>
        <p:spPr>
          <a:xfrm>
            <a:off x="311700" y="833931"/>
            <a:ext cx="6334427"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dirty="0">
                <a:solidFill>
                  <a:srgbClr val="000000"/>
                </a:solidFill>
              </a:rPr>
              <a:t>Key Findings from Participant 3</a:t>
            </a: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graphicFrame>
        <p:nvGraphicFramePr>
          <p:cNvPr id="576" name="Google Shape;576;p78"/>
          <p:cNvGraphicFramePr/>
          <p:nvPr>
            <p:extLst>
              <p:ext uri="{D42A27DB-BD31-4B8C-83A1-F6EECF244321}">
                <p14:modId xmlns:p14="http://schemas.microsoft.com/office/powerpoint/2010/main" val="1767171580"/>
              </p:ext>
            </p:extLst>
          </p:nvPr>
        </p:nvGraphicFramePr>
        <p:xfrm>
          <a:off x="311700" y="1238638"/>
          <a:ext cx="7702925" cy="3535590"/>
        </p:xfrm>
        <a:graphic>
          <a:graphicData uri="http://schemas.openxmlformats.org/drawingml/2006/table">
            <a:tbl>
              <a:tblPr>
                <a:noFill/>
                <a:tableStyleId>{72BB6586-4BD9-4B44-9D64-79714BB28A58}</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285750" lvl="0" indent="-2857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feels that interface is clean;</a:t>
                      </a:r>
                    </a:p>
                    <a:p>
                      <a:pPr marL="285750" lvl="0" indent="-2857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feels that the components on the interface are understandable;</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didn’t understood about + option on Archer Pulls Up;</a:t>
                      </a:r>
                    </a:p>
                    <a:p>
                      <a:pPr marL="171450" lvl="0" indent="-1714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doesn’t understand well the achievement of the goal;</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dirty="0">
                          <a:solidFill>
                            <a:srgbClr val="FFFFFF"/>
                          </a:solidFill>
                        </a:rPr>
                        <a:t>Other observations</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171450" lvl="0" indent="-1714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suggested that user put other option on diet;</a:t>
                      </a:r>
                    </a:p>
                    <a:p>
                      <a:pPr marL="171450" lvl="0" indent="-1714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suggested that have a tooltip that explain the recommended items, basically notes;</a:t>
                      </a:r>
                    </a:p>
                    <a:p>
                      <a:pPr marL="171450" lvl="0" indent="-171450">
                        <a:buFont typeface="Arial" panose="020B0604020202020204" pitchFamily="34" charset="0"/>
                        <a:buChar char="•"/>
                      </a:pPr>
                      <a:r>
                        <a:rPr lang="en-US" sz="1000" b="0" i="0" u="none" strike="noStrike" cap="none" dirty="0" smtClean="0">
                          <a:solidFill>
                            <a:srgbClr val="000000"/>
                          </a:solidFill>
                          <a:effectLst/>
                          <a:latin typeface="Arial"/>
                          <a:ea typeface="Arial"/>
                          <a:cs typeface="Arial"/>
                          <a:sym typeface="Arial"/>
                        </a:rPr>
                        <a:t>The Participant suggested to show the previous selection of the user;</a:t>
                      </a: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Handoff</a:t>
            </a:r>
            <a:endParaRPr sz="500"/>
          </a:p>
        </p:txBody>
      </p:sp>
      <p:sp>
        <p:nvSpPr>
          <p:cNvPr id="582" name="Google Shape;582;p7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83" name="Google Shape;583;p79"/>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Updated PRD</a:t>
            </a:r>
            <a:endParaRPr sz="3200"/>
          </a:p>
        </p:txBody>
      </p:sp>
      <p:sp>
        <p:nvSpPr>
          <p:cNvPr id="599" name="Google Shape;599;p81"/>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600" name="Google Shape;600;p81"/>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smtClean="0">
                <a:latin typeface="Open Sans"/>
                <a:ea typeface="Open Sans"/>
                <a:cs typeface="Open Sans"/>
                <a:sym typeface="Open Sans"/>
                <a:hlinkClick r:id="rId3" action="ppaction://hlinkfile"/>
              </a:rPr>
              <a:t>Link PRD</a:t>
            </a:r>
            <a:endParaRPr sz="800" dirty="0">
              <a:latin typeface="Open Sans"/>
              <a:ea typeface="Open Sans"/>
              <a:cs typeface="Open Sans"/>
              <a:sym typeface="Open Sans"/>
            </a:endParaRPr>
          </a:p>
        </p:txBody>
      </p:sp>
      <p:pic>
        <p:nvPicPr>
          <p:cNvPr id="601" name="Google Shape;601;p81">
            <a:hlinkClick r:id="rId3" action="ppaction://hlinkfile"/>
          </p:cNvPr>
          <p:cNvPicPr preferRelativeResize="0"/>
          <p:nvPr/>
        </p:nvPicPr>
        <p:blipFill>
          <a:blip r:embed="rId4">
            <a:alphaModFix/>
          </a:blip>
          <a:stretch>
            <a:fillRect/>
          </a:stretch>
        </p:blipFill>
        <p:spPr>
          <a:xfrm>
            <a:off x="3753750" y="1270200"/>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Create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D57-DDF4-CA4E-AE7C-E7EC0E62F7E3}"/>
              </a:ext>
            </a:extLst>
          </p:cNvPr>
          <p:cNvSpPr>
            <a:spLocks noGrp="1"/>
          </p:cNvSpPr>
          <p:nvPr>
            <p:ph type="title"/>
          </p:nvPr>
        </p:nvSpPr>
        <p:spPr/>
        <p:txBody>
          <a:bodyPr/>
          <a:lstStyle/>
          <a:p>
            <a:r>
              <a:rPr lang="en-US" sz="3200" b="1" dirty="0"/>
              <a:t>How Might We </a:t>
            </a:r>
            <a:r>
              <a:rPr lang="en-US" sz="3200" dirty="0" smtClean="0"/>
              <a:t>Other Team Member Stickies</a:t>
            </a:r>
            <a:endParaRPr lang="en-US" sz="3200" dirty="0"/>
          </a:p>
        </p:txBody>
      </p:sp>
      <p:sp>
        <p:nvSpPr>
          <p:cNvPr id="3" name="Subtitle 2">
            <a:extLst>
              <a:ext uri="{FF2B5EF4-FFF2-40B4-BE49-F238E27FC236}">
                <a16:creationId xmlns:a16="http://schemas.microsoft.com/office/drawing/2014/main" id="{A4D1DD8F-3DD9-7F47-B9F5-6834432FADC1}"/>
              </a:ext>
            </a:extLst>
          </p:cNvPr>
          <p:cNvSpPr>
            <a:spLocks noGrp="1"/>
          </p:cNvSpPr>
          <p:nvPr>
            <p:ph type="subTitle" idx="1"/>
          </p:nvPr>
        </p:nvSpPr>
        <p:spPr/>
        <p:txBody>
          <a:bodyPr/>
          <a:lstStyle/>
          <a:p>
            <a:r>
              <a:rPr lang="en-US" sz="2400" dirty="0">
                <a:solidFill>
                  <a:srgbClr val="0070C0"/>
                </a:solidFill>
              </a:rPr>
              <a:t>Kaiser Permanente</a:t>
            </a:r>
            <a:br>
              <a:rPr lang="en-US" sz="2400" dirty="0">
                <a:solidFill>
                  <a:srgbClr val="0070C0"/>
                </a:solidFill>
              </a:rPr>
            </a:br>
            <a:r>
              <a:rPr lang="en-US" sz="2400" dirty="0">
                <a:solidFill>
                  <a:srgbClr val="0070C0"/>
                </a:solidFill>
              </a:rPr>
              <a:t>project scenario</a:t>
            </a:r>
            <a:endParaRPr lang="en-US" dirty="0">
              <a:solidFill>
                <a:srgbClr val="0070C0"/>
              </a:solidFill>
            </a:endParaRPr>
          </a:p>
        </p:txBody>
      </p:sp>
      <p:sp>
        <p:nvSpPr>
          <p:cNvPr id="4" name="Text Placeholder 3">
            <a:extLst>
              <a:ext uri="{FF2B5EF4-FFF2-40B4-BE49-F238E27FC236}">
                <a16:creationId xmlns:a16="http://schemas.microsoft.com/office/drawing/2014/main" id="{A8E387B4-B8B6-B84C-BB2F-D2E765246509}"/>
              </a:ext>
            </a:extLst>
          </p:cNvPr>
          <p:cNvSpPr>
            <a:spLocks noGrp="1"/>
          </p:cNvSpPr>
          <p:nvPr>
            <p:ph type="body" idx="2"/>
          </p:nvPr>
        </p:nvSpPr>
        <p:spPr/>
        <p:txBody>
          <a:bodyPr/>
          <a:lstStyle/>
          <a:p>
            <a:pPr marL="114300" indent="0">
              <a:buNone/>
            </a:pPr>
            <a:r>
              <a:rPr lang="en-US" sz="1400" dirty="0"/>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p>
        </p:txBody>
      </p:sp>
    </p:spTree>
    <p:extLst>
      <p:ext uri="{BB962C8B-B14F-4D97-AF65-F5344CB8AC3E}">
        <p14:creationId xmlns:p14="http://schemas.microsoft.com/office/powerpoint/2010/main" val="3260759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435675" y="5276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make health data easier for patients to understand? </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Google Shape;55;p13"/>
          <p:cNvSpPr/>
          <p:nvPr/>
        </p:nvSpPr>
        <p:spPr>
          <a:xfrm>
            <a:off x="465342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a patient track their food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Google Shape;56;p13"/>
          <p:cNvSpPr/>
          <p:nvPr/>
        </p:nvSpPr>
        <p:spPr>
          <a:xfrm>
            <a:off x="353797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connect people to health information?</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Google Shape;57;p13"/>
          <p:cNvSpPr/>
          <p:nvPr/>
        </p:nvSpPr>
        <p:spPr>
          <a:xfrm>
            <a:off x="1307075" y="3815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reward healthy behavior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Google Shape;58;p13"/>
          <p:cNvSpPr/>
          <p:nvPr/>
        </p:nvSpPr>
        <p:spPr>
          <a:xfrm>
            <a:off x="1282913" y="16235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people make more healthy food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59;p13"/>
          <p:cNvSpPr/>
          <p:nvPr/>
        </p:nvSpPr>
        <p:spPr>
          <a:xfrm>
            <a:off x="3588425" y="545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track a patient's physical activity?</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Google Shape;60;p13"/>
          <p:cNvSpPr/>
          <p:nvPr/>
        </p:nvSpPr>
        <p:spPr>
          <a:xfrm>
            <a:off x="2421263" y="16235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allow users to share health choices with friends?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Google Shape;61;p13"/>
          <p:cNvSpPr/>
          <p:nvPr/>
        </p:nvSpPr>
        <p:spPr>
          <a:xfrm>
            <a:off x="2435663" y="2723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make it easier for patients to get exercise?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62;p13"/>
          <p:cNvSpPr/>
          <p:nvPr/>
        </p:nvSpPr>
        <p:spPr>
          <a:xfrm>
            <a:off x="1307075" y="2719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Arial"/>
                <a:cs typeface="Arial"/>
                <a:sym typeface="Arial"/>
              </a:rPr>
              <a:t>How might we facilitate conversations about health habits between patients and care providers?</a:t>
            </a:r>
            <a:endParaRPr kumimoji="0" sz="8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Google Shape;63;p13"/>
          <p:cNvSpPr/>
          <p:nvPr/>
        </p:nvSpPr>
        <p:spPr>
          <a:xfrm>
            <a:off x="5708013" y="3801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
            </a:r>
            <a:br>
              <a:rPr kumimoji="0" lang="en" sz="1000" b="0" i="0" u="none" strike="noStrike" kern="0" cap="none" spc="0" normalizeH="0" baseline="0" noProof="0">
                <a:ln>
                  <a:noFill/>
                </a:ln>
                <a:solidFill>
                  <a:srgbClr val="000000"/>
                </a:solidFill>
                <a:effectLst/>
                <a:uLnTx/>
                <a:uFillTx/>
                <a:latin typeface="Arial"/>
                <a:cs typeface="Arial"/>
                <a:sym typeface="Arial"/>
              </a:rPr>
            </a:br>
            <a:r>
              <a:rPr kumimoji="0" lang="en" sz="1000" b="0" i="0" u="none" strike="noStrike" kern="0" cap="none" spc="0" normalizeH="0" baseline="0" noProof="0">
                <a:ln>
                  <a:noFill/>
                </a:ln>
                <a:solidFill>
                  <a:srgbClr val="000000"/>
                </a:solidFill>
                <a:effectLst/>
                <a:uLnTx/>
                <a:uFillTx/>
                <a:latin typeface="Arial"/>
                <a:cs typeface="Arial"/>
                <a:sym typeface="Arial"/>
              </a:rPr>
              <a:t/>
            </a:r>
            <a:br>
              <a:rPr kumimoji="0" lang="en" sz="1000" b="0" i="0" u="none" strike="noStrike" kern="0" cap="none" spc="0" normalizeH="0" baseline="0" noProof="0">
                <a:ln>
                  <a:noFill/>
                </a:ln>
                <a:solidFill>
                  <a:srgbClr val="000000"/>
                </a:solidFill>
                <a:effectLst/>
                <a:uLnTx/>
                <a:uFillTx/>
                <a:latin typeface="Arial"/>
                <a:cs typeface="Arial"/>
                <a:sym typeface="Arial"/>
              </a:rPr>
            </a:br>
            <a:r>
              <a:rPr kumimoji="0" lang="en" sz="1000" b="0" i="0" u="none" strike="noStrike" kern="0" cap="none" spc="0" normalizeH="0" baseline="0" noProof="0">
                <a:ln>
                  <a:noFill/>
                </a:ln>
                <a:solidFill>
                  <a:srgbClr val="000000"/>
                </a:solidFill>
                <a:effectLst/>
                <a:uLnTx/>
                <a:uFillTx/>
                <a:latin typeface="Arial"/>
                <a:cs typeface="Arial"/>
                <a:sym typeface="Arial"/>
              </a:rPr>
              <a:t>How might we help people find accountability partners?</a:t>
            </a:r>
            <a:endParaRPr kumimoji="0" sz="10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422525" y="381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reward people when they learn about better health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Google Shape;65;p13"/>
          <p:cNvSpPr/>
          <p:nvPr/>
        </p:nvSpPr>
        <p:spPr>
          <a:xfrm>
            <a:off x="3559588" y="1636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allow users to compare choices vs. norms?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6" name="Google Shape;66;p13"/>
          <p:cNvSpPr/>
          <p:nvPr/>
        </p:nvSpPr>
        <p:spPr>
          <a:xfrm>
            <a:off x="1282925" y="527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get people to drink more water? </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Google Shape;67;p13"/>
          <p:cNvSpPr/>
          <p:nvPr/>
        </p:nvSpPr>
        <p:spPr>
          <a:xfrm>
            <a:off x="3535900" y="27284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notify patients when they are making a suboptimal food choice?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Google Shape;68;p13"/>
          <p:cNvSpPr/>
          <p:nvPr/>
        </p:nvSpPr>
        <p:spPr>
          <a:xfrm>
            <a:off x="5749486" y="5141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make it easier to make healthy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Google Shape;69;p13"/>
          <p:cNvSpPr/>
          <p:nvPr/>
        </p:nvSpPr>
        <p:spPr>
          <a:xfrm>
            <a:off x="4636125" y="27105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patients stop smoking?</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Google Shape;70;p13"/>
          <p:cNvSpPr/>
          <p:nvPr/>
        </p:nvSpPr>
        <p:spPr>
          <a:xfrm>
            <a:off x="5736357" y="27060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do we reduce a patient’s alcohol intake?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Google Shape;71;p13"/>
          <p:cNvSpPr/>
          <p:nvPr/>
        </p:nvSpPr>
        <p:spPr>
          <a:xfrm>
            <a:off x="5712639" y="1610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do we teach patients how to mediate?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2" name="Google Shape;72;p13"/>
          <p:cNvSpPr/>
          <p:nvPr/>
        </p:nvSpPr>
        <p:spPr>
          <a:xfrm>
            <a:off x="4636121" y="16190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do we convince people to exercise regularly?</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3" name="Google Shape;73;p13"/>
          <p:cNvSpPr/>
          <p:nvPr/>
        </p:nvSpPr>
        <p:spPr>
          <a:xfrm>
            <a:off x="4668941" y="527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build good habits at a young age? </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itle 1">
            <a:extLst>
              <a:ext uri="{FF2B5EF4-FFF2-40B4-BE49-F238E27FC236}">
                <a16:creationId xmlns:a16="http://schemas.microsoft.com/office/drawing/2014/main" id="{26AEED57-DDF4-CA4E-AE7C-E7EC0E62F7E3}"/>
              </a:ext>
            </a:extLst>
          </p:cNvPr>
          <p:cNvSpPr txBox="1">
            <a:spLocks/>
          </p:cNvSpPr>
          <p:nvPr/>
        </p:nvSpPr>
        <p:spPr>
          <a:xfrm>
            <a:off x="1208973" y="83620"/>
            <a:ext cx="6463066" cy="1482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t>How Might We  - </a:t>
            </a:r>
            <a:r>
              <a:rPr lang="en-US" sz="2000" dirty="0" smtClean="0"/>
              <a:t>Other Team Member Stickies 01/03</a:t>
            </a:r>
            <a:endParaRPr lang="en-US" sz="2000" dirty="0"/>
          </a:p>
        </p:txBody>
      </p:sp>
    </p:spTree>
    <p:extLst>
      <p:ext uri="{BB962C8B-B14F-4D97-AF65-F5344CB8AC3E}">
        <p14:creationId xmlns:p14="http://schemas.microsoft.com/office/powerpoint/2010/main" val="1089413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1322238" y="2609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make people aware of risk factors?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9" name="Google Shape;79;p14"/>
          <p:cNvSpPr/>
          <p:nvPr/>
        </p:nvSpPr>
        <p:spPr>
          <a:xfrm>
            <a:off x="4556050"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reduce high blood pressure?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Google Shape;80;p14"/>
          <p:cNvSpPr/>
          <p:nvPr/>
        </p:nvSpPr>
        <p:spPr>
          <a:xfrm>
            <a:off x="3472546"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people manage their weight? </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1" name="Google Shape;81;p14"/>
          <p:cNvSpPr/>
          <p:nvPr/>
        </p:nvSpPr>
        <p:spPr>
          <a:xfrm>
            <a:off x="5656252"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make people aware of their current state of health?</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Google Shape;82;p14"/>
          <p:cNvSpPr/>
          <p:nvPr/>
        </p:nvSpPr>
        <p:spPr>
          <a:xfrm>
            <a:off x="457274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get people to walk 30 minutes every day?</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Google Shape;83;p14"/>
          <p:cNvSpPr/>
          <p:nvPr/>
        </p:nvSpPr>
        <p:spPr>
          <a:xfrm>
            <a:off x="3489245"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encourage people to drink more water?</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4"/>
          <p:cNvSpPr/>
          <p:nvPr/>
        </p:nvSpPr>
        <p:spPr>
          <a:xfrm>
            <a:off x="2405741"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people better understand diabetes?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5" name="Google Shape;85;p14"/>
          <p:cNvSpPr/>
          <p:nvPr/>
        </p:nvSpPr>
        <p:spPr>
          <a:xfrm>
            <a:off x="132223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promote health habits?</a:t>
            </a:r>
            <a:endParaRPr kumimoji="0" sz="1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Google Shape;86;p14"/>
          <p:cNvSpPr/>
          <p:nvPr/>
        </p:nvSpPr>
        <p:spPr>
          <a:xfrm>
            <a:off x="3484473"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prevent patients from making unhealthy choices?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7" name="Google Shape;87;p14"/>
          <p:cNvSpPr/>
          <p:nvPr/>
        </p:nvSpPr>
        <p:spPr>
          <a:xfrm>
            <a:off x="5639545" y="42803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provider diet tracking?</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Google Shape;88;p14"/>
          <p:cNvSpPr/>
          <p:nvPr/>
        </p:nvSpPr>
        <p:spPr>
          <a:xfrm>
            <a:off x="5646709"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build a social support system?</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14"/>
          <p:cNvSpPr/>
          <p:nvPr/>
        </p:nvSpPr>
        <p:spPr>
          <a:xfrm>
            <a:off x="2389041"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gamify healthy habits?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4"/>
          <p:cNvSpPr/>
          <p:nvPr/>
        </p:nvSpPr>
        <p:spPr>
          <a:xfrm>
            <a:off x="2403355"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identify and warn pre-diabetic patients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14"/>
          <p:cNvSpPr/>
          <p:nvPr/>
        </p:nvSpPr>
        <p:spPr>
          <a:xfrm>
            <a:off x="4565591"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raise awareness across society?</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92;p14"/>
          <p:cNvSpPr/>
          <p:nvPr/>
        </p:nvSpPr>
        <p:spPr>
          <a:xfrm>
            <a:off x="1305538"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get people to build healthier habits?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4"/>
          <p:cNvSpPr/>
          <p:nvPr/>
        </p:nvSpPr>
        <p:spPr>
          <a:xfrm>
            <a:off x="2389038" y="428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provide better insights to doctors?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Google Shape;94;p14"/>
          <p:cNvSpPr/>
          <p:nvPr/>
        </p:nvSpPr>
        <p:spPr>
          <a:xfrm>
            <a:off x="1305559" y="428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reduce healthcare costs for healthy patients?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4"/>
          <p:cNvSpPr/>
          <p:nvPr/>
        </p:nvSpPr>
        <p:spPr>
          <a:xfrm>
            <a:off x="5639552"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help patients set health goals?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4"/>
          <p:cNvSpPr/>
          <p:nvPr/>
        </p:nvSpPr>
        <p:spPr>
          <a:xfrm>
            <a:off x="4556048"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help patients monitor their goals?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4"/>
          <p:cNvSpPr/>
          <p:nvPr/>
        </p:nvSpPr>
        <p:spPr>
          <a:xfrm>
            <a:off x="3472545"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create a rewards system?</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Google Shape;98;p14"/>
          <p:cNvSpPr/>
          <p:nvPr/>
        </p:nvSpPr>
        <p:spPr>
          <a:xfrm>
            <a:off x="6777475" y="1523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allow people to better understand their health?</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Google Shape;99;p14"/>
          <p:cNvSpPr/>
          <p:nvPr/>
        </p:nvSpPr>
        <p:spPr>
          <a:xfrm>
            <a:off x="6785025"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Arial"/>
                <a:cs typeface="Arial"/>
                <a:sym typeface="Arial"/>
              </a:rPr>
              <a:t>How might we provide easier/quicker care to patients?</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24" name="Title 1">
            <a:extLst>
              <a:ext uri="{FF2B5EF4-FFF2-40B4-BE49-F238E27FC236}">
                <a16:creationId xmlns:a16="http://schemas.microsoft.com/office/drawing/2014/main" id="{26AEED57-DDF4-CA4E-AE7C-E7EC0E62F7E3}"/>
              </a:ext>
            </a:extLst>
          </p:cNvPr>
          <p:cNvSpPr txBox="1">
            <a:spLocks/>
          </p:cNvSpPr>
          <p:nvPr/>
        </p:nvSpPr>
        <p:spPr>
          <a:xfrm>
            <a:off x="1206508" y="23416"/>
            <a:ext cx="6463066" cy="1482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t>How Might We  - </a:t>
            </a:r>
            <a:r>
              <a:rPr lang="en-US" sz="2000" dirty="0" smtClean="0"/>
              <a:t>Other Team Member Stickies 02/03</a:t>
            </a:r>
            <a:endParaRPr lang="en-US" sz="2000" dirty="0"/>
          </a:p>
        </p:txBody>
      </p:sp>
    </p:spTree>
    <p:extLst>
      <p:ext uri="{BB962C8B-B14F-4D97-AF65-F5344CB8AC3E}">
        <p14:creationId xmlns:p14="http://schemas.microsoft.com/office/powerpoint/2010/main" val="4165038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1997730" y="3639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for good behaviors?</a:t>
            </a:r>
            <a:endParaRPr sz="1000"/>
          </a:p>
        </p:txBody>
      </p:sp>
      <p:sp>
        <p:nvSpPr>
          <p:cNvPr id="105" name="Google Shape;105;p15"/>
          <p:cNvSpPr/>
          <p:nvPr/>
        </p:nvSpPr>
        <p:spPr>
          <a:xfrm>
            <a:off x="1985802" y="25434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activity tracking?</a:t>
            </a:r>
            <a:endParaRPr sz="1000"/>
          </a:p>
        </p:txBody>
      </p:sp>
      <p:sp>
        <p:nvSpPr>
          <p:cNvPr id="106" name="Google Shape;106;p15"/>
          <p:cNvSpPr/>
          <p:nvPr/>
        </p:nvSpPr>
        <p:spPr>
          <a:xfrm>
            <a:off x="1981013" y="362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sedentarism?</a:t>
            </a:r>
            <a:endParaRPr sz="1000" dirty="0"/>
          </a:p>
          <a:p>
            <a:pPr marL="0" lvl="0" indent="0" algn="l" rtl="0">
              <a:spcBef>
                <a:spcPts val="0"/>
              </a:spcBef>
              <a:spcAft>
                <a:spcPts val="0"/>
              </a:spcAft>
              <a:buNone/>
            </a:pPr>
            <a:endParaRPr sz="1000" dirty="0"/>
          </a:p>
        </p:txBody>
      </p:sp>
      <p:sp>
        <p:nvSpPr>
          <p:cNvPr id="107" name="Google Shape;107;p15"/>
          <p:cNvSpPr/>
          <p:nvPr/>
        </p:nvSpPr>
        <p:spPr>
          <a:xfrm>
            <a:off x="1981030" y="1447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warn users about unhealthy choices?</a:t>
            </a:r>
            <a:endParaRPr sz="1000"/>
          </a:p>
        </p:txBody>
      </p:sp>
      <p:sp>
        <p:nvSpPr>
          <p:cNvPr id="108" name="Google Shape;108;p15"/>
          <p:cNvSpPr/>
          <p:nvPr/>
        </p:nvSpPr>
        <p:spPr>
          <a:xfrm>
            <a:off x="887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walking more?</a:t>
            </a:r>
            <a:endParaRPr sz="1000"/>
          </a:p>
        </p:txBody>
      </p:sp>
      <p:sp>
        <p:nvSpPr>
          <p:cNvPr id="109" name="Google Shape;109;p15"/>
          <p:cNvSpPr/>
          <p:nvPr/>
        </p:nvSpPr>
        <p:spPr>
          <a:xfrm>
            <a:off x="883500" y="36227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reward patients for eating more vegetables?</a:t>
            </a:r>
            <a:endParaRPr sz="1000" dirty="0"/>
          </a:p>
        </p:txBody>
      </p:sp>
      <p:sp>
        <p:nvSpPr>
          <p:cNvPr id="110" name="Google Shape;110;p15"/>
          <p:cNvSpPr/>
          <p:nvPr/>
        </p:nvSpPr>
        <p:spPr>
          <a:xfrm>
            <a:off x="890068" y="2554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patients feel accountable?</a:t>
            </a:r>
            <a:endParaRPr sz="1000"/>
          </a:p>
        </p:txBody>
      </p:sp>
      <p:sp>
        <p:nvSpPr>
          <p:cNvPr id="111" name="Google Shape;111;p15"/>
          <p:cNvSpPr/>
          <p:nvPr/>
        </p:nvSpPr>
        <p:spPr>
          <a:xfrm>
            <a:off x="904475" y="14582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112" name="Google Shape;112;p15"/>
          <p:cNvSpPr/>
          <p:nvPr/>
        </p:nvSpPr>
        <p:spPr>
          <a:xfrm>
            <a:off x="30785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accessible?</a:t>
            </a:r>
            <a:endParaRPr sz="1000"/>
          </a:p>
        </p:txBody>
      </p:sp>
      <p:sp>
        <p:nvSpPr>
          <p:cNvPr id="113" name="Google Shape;113;p15"/>
          <p:cNvSpPr/>
          <p:nvPr/>
        </p:nvSpPr>
        <p:spPr>
          <a:xfrm>
            <a:off x="4176075"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healthy habits with the most benefit?</a:t>
            </a:r>
            <a:endParaRPr sz="1000"/>
          </a:p>
        </p:txBody>
      </p:sp>
      <p:sp>
        <p:nvSpPr>
          <p:cNvPr id="114" name="Google Shape;114;p15"/>
          <p:cNvSpPr/>
          <p:nvPr/>
        </p:nvSpPr>
        <p:spPr>
          <a:xfrm>
            <a:off x="3078550"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incentivise exercise?</a:t>
            </a:r>
            <a:endParaRPr sz="1000"/>
          </a:p>
        </p:txBody>
      </p:sp>
      <p:sp>
        <p:nvSpPr>
          <p:cNvPr id="115" name="Google Shape;115;p15"/>
          <p:cNvSpPr/>
          <p:nvPr/>
        </p:nvSpPr>
        <p:spPr>
          <a:xfrm>
            <a:off x="5273600" y="3622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positive lifestyle changes?</a:t>
            </a:r>
            <a:endParaRPr sz="1000" dirty="0"/>
          </a:p>
        </p:txBody>
      </p:sp>
      <p:sp>
        <p:nvSpPr>
          <p:cNvPr id="116" name="Google Shape;116;p15"/>
          <p:cNvSpPr/>
          <p:nvPr/>
        </p:nvSpPr>
        <p:spPr>
          <a:xfrm>
            <a:off x="4176075" y="14473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affordable?</a:t>
            </a:r>
            <a:endParaRPr sz="1000"/>
          </a:p>
        </p:txBody>
      </p:sp>
      <p:sp>
        <p:nvSpPr>
          <p:cNvPr id="117" name="Google Shape;117;p15"/>
          <p:cNvSpPr/>
          <p:nvPr/>
        </p:nvSpPr>
        <p:spPr>
          <a:xfrm>
            <a:off x="53111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goals patients already are trying to make?</a:t>
            </a:r>
            <a:endParaRPr sz="1000"/>
          </a:p>
        </p:txBody>
      </p:sp>
      <p:sp>
        <p:nvSpPr>
          <p:cNvPr id="118" name="Google Shape;118;p15"/>
          <p:cNvSpPr/>
          <p:nvPr/>
        </p:nvSpPr>
        <p:spPr>
          <a:xfrm>
            <a:off x="527360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increase their physical activity?</a:t>
            </a:r>
            <a:endParaRPr sz="1000" dirty="0"/>
          </a:p>
        </p:txBody>
      </p:sp>
      <p:sp>
        <p:nvSpPr>
          <p:cNvPr id="119" name="Google Shape;119;p15"/>
          <p:cNvSpPr/>
          <p:nvPr/>
        </p:nvSpPr>
        <p:spPr>
          <a:xfrm>
            <a:off x="412355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healthy habits?</a:t>
            </a:r>
            <a:endParaRPr sz="1000"/>
          </a:p>
        </p:txBody>
      </p:sp>
      <p:sp>
        <p:nvSpPr>
          <p:cNvPr id="120" name="Google Shape;120;p15"/>
          <p:cNvSpPr/>
          <p:nvPr/>
        </p:nvSpPr>
        <p:spPr>
          <a:xfrm>
            <a:off x="3054675" y="36325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preventative health care?</a:t>
            </a:r>
            <a:endParaRPr sz="1000"/>
          </a:p>
        </p:txBody>
      </p:sp>
      <p:sp>
        <p:nvSpPr>
          <p:cNvPr id="121" name="Google Shape;121;p15"/>
          <p:cNvSpPr/>
          <p:nvPr/>
        </p:nvSpPr>
        <p:spPr>
          <a:xfrm>
            <a:off x="3081522" y="2545409"/>
            <a:ext cx="9564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improve patient satisfaction and well being without increasing costs?</a:t>
            </a:r>
            <a:endParaRPr sz="900"/>
          </a:p>
        </p:txBody>
      </p:sp>
      <p:sp>
        <p:nvSpPr>
          <p:cNvPr id="122" name="Google Shape;122;p15"/>
          <p:cNvSpPr/>
          <p:nvPr/>
        </p:nvSpPr>
        <p:spPr>
          <a:xfrm>
            <a:off x="6371125" y="25541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use ubiquitous technology to track patient data securely?</a:t>
            </a:r>
            <a:endParaRPr sz="1000" dirty="0"/>
          </a:p>
        </p:txBody>
      </p:sp>
      <p:sp>
        <p:nvSpPr>
          <p:cNvPr id="123" name="Google Shape;123;p15"/>
          <p:cNvSpPr/>
          <p:nvPr/>
        </p:nvSpPr>
        <p:spPr>
          <a:xfrm>
            <a:off x="6371125" y="1458200"/>
            <a:ext cx="104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ubiquitous technology to improve patient health?</a:t>
            </a:r>
            <a:endParaRPr sz="1000"/>
          </a:p>
        </p:txBody>
      </p:sp>
      <p:sp>
        <p:nvSpPr>
          <p:cNvPr id="124" name="Google Shape;124;p15"/>
          <p:cNvSpPr/>
          <p:nvPr/>
        </p:nvSpPr>
        <p:spPr>
          <a:xfrm>
            <a:off x="6405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we.allow people to better access their medical records?</a:t>
            </a:r>
            <a:endParaRPr sz="1000"/>
          </a:p>
        </p:txBody>
      </p:sp>
      <p:sp>
        <p:nvSpPr>
          <p:cNvPr id="125" name="Google Shape;125;p15"/>
          <p:cNvSpPr/>
          <p:nvPr/>
        </p:nvSpPr>
        <p:spPr>
          <a:xfrm>
            <a:off x="6371113" y="3622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track their own health data?</a:t>
            </a:r>
            <a:endParaRPr sz="1000"/>
          </a:p>
        </p:txBody>
      </p:sp>
      <p:sp>
        <p:nvSpPr>
          <p:cNvPr id="126" name="Google Shape;126;p15"/>
          <p:cNvSpPr/>
          <p:nvPr/>
        </p:nvSpPr>
        <p:spPr>
          <a:xfrm>
            <a:off x="5273600" y="3650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127" name="Google Shape;127;p15"/>
          <p:cNvSpPr/>
          <p:nvPr/>
        </p:nvSpPr>
        <p:spPr>
          <a:xfrm>
            <a:off x="4149145" y="3660875"/>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allow for safe and secure sharing of health data btw patient and caregiver.</a:t>
            </a:r>
            <a:endParaRPr sz="1000"/>
          </a:p>
        </p:txBody>
      </p:sp>
      <p:sp>
        <p:nvSpPr>
          <p:cNvPr id="26" name="Title 1">
            <a:extLst>
              <a:ext uri="{FF2B5EF4-FFF2-40B4-BE49-F238E27FC236}">
                <a16:creationId xmlns:a16="http://schemas.microsoft.com/office/drawing/2014/main" id="{26AEED57-DDF4-CA4E-AE7C-E7EC0E62F7E3}"/>
              </a:ext>
            </a:extLst>
          </p:cNvPr>
          <p:cNvSpPr txBox="1">
            <a:spLocks/>
          </p:cNvSpPr>
          <p:nvPr/>
        </p:nvSpPr>
        <p:spPr>
          <a:xfrm>
            <a:off x="833242" y="-24100"/>
            <a:ext cx="6463066" cy="1482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t>How Might We  - </a:t>
            </a:r>
            <a:r>
              <a:rPr lang="en-US" sz="2000" dirty="0" smtClean="0"/>
              <a:t>Other Team Member Stickies 03/03</a:t>
            </a:r>
            <a:endParaRPr lang="en-US" sz="2000" dirty="0"/>
          </a:p>
        </p:txBody>
      </p:sp>
    </p:spTree>
    <p:extLst>
      <p:ext uri="{BB962C8B-B14F-4D97-AF65-F5344CB8AC3E}">
        <p14:creationId xmlns:p14="http://schemas.microsoft.com/office/powerpoint/2010/main" val="309177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4"/>
          <p:cNvSpPr/>
          <p:nvPr/>
        </p:nvSpPr>
        <p:spPr>
          <a:xfrm>
            <a:off x="4703292" y="422531"/>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help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people track their reduce </a:t>
            </a:r>
            <a:r>
              <a:rPr kumimoji="0" lang="en" sz="1000" b="0" i="0" u="none" strike="noStrike" kern="0" cap="none" spc="0" normalizeH="0" baseline="0" noProof="0" dirty="0">
                <a:ln>
                  <a:noFill/>
                </a:ln>
                <a:solidFill>
                  <a:srgbClr val="000000"/>
                </a:solidFill>
                <a:effectLst/>
                <a:uLnTx/>
                <a:uFillTx/>
                <a:latin typeface="Arial"/>
                <a:cs typeface="Arial"/>
                <a:sym typeface="Arial"/>
              </a:rPr>
              <a:t>high blood pressure?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Google Shape;80;p14"/>
          <p:cNvSpPr/>
          <p:nvPr/>
        </p:nvSpPr>
        <p:spPr>
          <a:xfrm>
            <a:off x="3472546" y="4280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people manage their weight? </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Google Shape;83;p14"/>
          <p:cNvSpPr/>
          <p:nvPr/>
        </p:nvSpPr>
        <p:spPr>
          <a:xfrm>
            <a:off x="3503697" y="3752091"/>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encourage people to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exercise more on the daily basis?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84;p14"/>
          <p:cNvSpPr/>
          <p:nvPr/>
        </p:nvSpPr>
        <p:spPr>
          <a:xfrm>
            <a:off x="2414673" y="3744192"/>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help people better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their health and physical situation?</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Google Shape;88;p14"/>
          <p:cNvSpPr/>
          <p:nvPr/>
        </p:nvSpPr>
        <p:spPr>
          <a:xfrm>
            <a:off x="4663679" y="2625369"/>
            <a:ext cx="1053963" cy="1278797"/>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connect with friends,</a:t>
            </a:r>
            <a:r>
              <a:rPr kumimoji="0" lang="en" sz="1000" b="0" i="0" u="none" strike="noStrike" kern="0" cap="none" spc="0" normalizeH="0" noProof="0" dirty="0" smtClean="0">
                <a:ln>
                  <a:noFill/>
                </a:ln>
                <a:solidFill>
                  <a:srgbClr val="000000"/>
                </a:solidFill>
                <a:effectLst/>
                <a:uLnTx/>
                <a:uFillTx/>
                <a:latin typeface="Arial"/>
                <a:cs typeface="Arial"/>
                <a:sym typeface="Arial"/>
              </a:rPr>
              <a:t> family and doctors to share our phisical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activity?</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Google Shape;90;p14"/>
          <p:cNvSpPr/>
          <p:nvPr/>
        </p:nvSpPr>
        <p:spPr>
          <a:xfrm>
            <a:off x="3466395" y="259827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prevent users from diabetic?</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Google Shape;93;p14"/>
          <p:cNvSpPr/>
          <p:nvPr/>
        </p:nvSpPr>
        <p:spPr>
          <a:xfrm>
            <a:off x="2389038" y="4280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provide a report of our Physical Activity to </a:t>
            </a:r>
            <a:r>
              <a:rPr kumimoji="0" lang="en" sz="1000" b="0" i="0" u="none" strike="noStrike" kern="0" cap="none" spc="0" normalizeH="0" baseline="0" noProof="0" dirty="0">
                <a:ln>
                  <a:noFill/>
                </a:ln>
                <a:solidFill>
                  <a:srgbClr val="000000"/>
                </a:solidFill>
                <a:effectLst/>
                <a:uLnTx/>
                <a:uFillTx/>
                <a:latin typeface="Arial"/>
                <a:cs typeface="Arial"/>
                <a:sym typeface="Arial"/>
              </a:rPr>
              <a:t>doctors?</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Google Shape;95;p14"/>
          <p:cNvSpPr/>
          <p:nvPr/>
        </p:nvSpPr>
        <p:spPr>
          <a:xfrm>
            <a:off x="5889852" y="1505666"/>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a:t>
            </a:r>
            <a:r>
              <a:rPr lang="en" sz="1000" dirty="0" smtClean="0"/>
              <a:t>rec</a:t>
            </a:r>
            <a:r>
              <a:rPr lang="en-US" sz="1000" dirty="0" smtClean="0"/>
              <a:t>om</a:t>
            </a:r>
            <a:r>
              <a:rPr lang="en" sz="1000" dirty="0" smtClean="0"/>
              <a:t>mend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health goals to users based on their rotine?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6" name="Google Shape;96;p14"/>
          <p:cNvSpPr/>
          <p:nvPr/>
        </p:nvSpPr>
        <p:spPr>
          <a:xfrm>
            <a:off x="4681198" y="15239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Arial"/>
                <a:cs typeface="Arial"/>
                <a:sym typeface="Arial"/>
              </a:rPr>
              <a:t>How might we help patients monitor their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health and diet goals</a:t>
            </a:r>
            <a:r>
              <a:rPr kumimoji="0" lang="en" sz="1000" b="0" i="0" u="none" strike="noStrike" kern="0" cap="none" spc="0" normalizeH="0" baseline="0" noProof="0" dirty="0">
                <a:ln>
                  <a:noFill/>
                </a:ln>
                <a:solidFill>
                  <a:srgbClr val="000000"/>
                </a:solidFill>
                <a:effectLst/>
                <a:uLnTx/>
                <a:uFillTx/>
                <a:latin typeface="Arial"/>
                <a:cs typeface="Arial"/>
                <a:sym typeface="Arial"/>
              </a:rPr>
              <a:t>?</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Google Shape;97;p14"/>
          <p:cNvSpPr/>
          <p:nvPr/>
        </p:nvSpPr>
        <p:spPr>
          <a:xfrm>
            <a:off x="3472545" y="1523950"/>
            <a:ext cx="1010100" cy="9993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000" b="0" i="0" u="none" strike="noStrike" kern="0" cap="none" spc="0" normalizeH="0" baseline="0" noProof="0" dirty="0" smtClean="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dirty="0" smtClean="0">
                <a:ln>
                  <a:noFill/>
                </a:ln>
                <a:solidFill>
                  <a:srgbClr val="000000"/>
                </a:solidFill>
                <a:effectLst/>
                <a:uLnTx/>
                <a:uFillTx/>
                <a:latin typeface="Arial"/>
                <a:cs typeface="Arial"/>
                <a:sym typeface="Arial"/>
              </a:rPr>
              <a:t>How </a:t>
            </a:r>
            <a:r>
              <a:rPr kumimoji="0" lang="en" sz="1000" b="0" i="0" u="none" strike="noStrike" kern="0" cap="none" spc="0" normalizeH="0" baseline="0" noProof="0" dirty="0">
                <a:ln>
                  <a:noFill/>
                </a:ln>
                <a:solidFill>
                  <a:srgbClr val="000000"/>
                </a:solidFill>
                <a:effectLst/>
                <a:uLnTx/>
                <a:uFillTx/>
                <a:latin typeface="Arial"/>
                <a:cs typeface="Arial"/>
                <a:sym typeface="Arial"/>
              </a:rPr>
              <a:t>might we create a rewards </a:t>
            </a:r>
            <a:r>
              <a:rPr kumimoji="0" lang="en" sz="1000" b="0" i="0" u="none" strike="noStrike" kern="0" cap="none" spc="0" normalizeH="0" baseline="0" noProof="0" dirty="0" smtClean="0">
                <a:ln>
                  <a:noFill/>
                </a:ln>
                <a:solidFill>
                  <a:srgbClr val="000000"/>
                </a:solidFill>
                <a:effectLst/>
                <a:uLnTx/>
                <a:uFillTx/>
                <a:latin typeface="Arial"/>
                <a:cs typeface="Arial"/>
                <a:sym typeface="Arial"/>
              </a:rPr>
              <a:t>system for physical exercise?</a:t>
            </a:r>
            <a:endParaRPr kumimoji="0"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Google Shape;63;p13"/>
          <p:cNvSpPr/>
          <p:nvPr/>
        </p:nvSpPr>
        <p:spPr>
          <a:xfrm>
            <a:off x="3477757" y="422531"/>
            <a:ext cx="1016816"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a:t>
            </a:r>
            <a:r>
              <a:rPr lang="en" sz="1000" dirty="0" smtClean="0"/>
              <a:t>with personalized exercise?</a:t>
            </a:r>
            <a:endParaRPr sz="1000" dirty="0"/>
          </a:p>
          <a:p>
            <a:pPr marL="0" lvl="0" indent="0" algn="l" rtl="0">
              <a:spcBef>
                <a:spcPts val="0"/>
              </a:spcBef>
              <a:spcAft>
                <a:spcPts val="0"/>
              </a:spcAft>
              <a:buNone/>
            </a:pPr>
            <a:endParaRPr sz="1000" dirty="0"/>
          </a:p>
        </p:txBody>
      </p:sp>
      <p:sp>
        <p:nvSpPr>
          <p:cNvPr id="29" name="Google Shape;63;p13"/>
          <p:cNvSpPr/>
          <p:nvPr/>
        </p:nvSpPr>
        <p:spPr>
          <a:xfrm>
            <a:off x="1312145" y="428025"/>
            <a:ext cx="1015416"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a:t>
            </a:r>
            <a:r>
              <a:rPr lang="en" sz="1000" dirty="0" smtClean="0"/>
              <a:t>with personalized plan?</a:t>
            </a:r>
            <a:endParaRPr sz="1000" dirty="0"/>
          </a:p>
          <a:p>
            <a:pPr marL="0" lvl="0" indent="0" algn="l" rtl="0">
              <a:spcBef>
                <a:spcPts val="0"/>
              </a:spcBef>
              <a:spcAft>
                <a:spcPts val="0"/>
              </a:spcAft>
              <a:buNone/>
            </a:pPr>
            <a:endParaRPr sz="1000" dirty="0"/>
          </a:p>
        </p:txBody>
      </p:sp>
      <p:sp>
        <p:nvSpPr>
          <p:cNvPr id="30" name="Google Shape;72;p13"/>
          <p:cNvSpPr/>
          <p:nvPr/>
        </p:nvSpPr>
        <p:spPr>
          <a:xfrm>
            <a:off x="1283540" y="3745758"/>
            <a:ext cx="1052209" cy="1022767"/>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lvl="0">
              <a:defRPr/>
            </a:pPr>
            <a:r>
              <a:rPr lang="en-US" sz="1000" dirty="0"/>
              <a:t>How might we build good habits </a:t>
            </a:r>
            <a:r>
              <a:rPr lang="en-US" sz="1000" dirty="0" smtClean="0"/>
              <a:t>regardless the </a:t>
            </a:r>
            <a:r>
              <a:rPr lang="en-US" sz="1000" dirty="0"/>
              <a:t>age? </a:t>
            </a:r>
          </a:p>
        </p:txBody>
      </p:sp>
      <p:sp>
        <p:nvSpPr>
          <p:cNvPr id="31" name="Google Shape;72;p13"/>
          <p:cNvSpPr/>
          <p:nvPr/>
        </p:nvSpPr>
        <p:spPr>
          <a:xfrm>
            <a:off x="5889852" y="41447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a:t>
            </a:r>
            <a:r>
              <a:rPr lang="en" sz="1000" dirty="0" smtClean="0"/>
              <a:t>gamify physical activity?</a:t>
            </a:r>
            <a:endParaRPr sz="1000" dirty="0"/>
          </a:p>
        </p:txBody>
      </p:sp>
      <p:sp>
        <p:nvSpPr>
          <p:cNvPr id="32" name="Google Shape;72;p13"/>
          <p:cNvSpPr/>
          <p:nvPr/>
        </p:nvSpPr>
        <p:spPr>
          <a:xfrm>
            <a:off x="1322238" y="1513150"/>
            <a:ext cx="1022023"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a:t>
            </a:r>
            <a:r>
              <a:rPr lang="en" sz="1000" dirty="0" smtClean="0"/>
              <a:t>simplify the development of an physical activity plan?</a:t>
            </a:r>
            <a:endParaRPr sz="1000" dirty="0"/>
          </a:p>
        </p:txBody>
      </p:sp>
      <p:sp>
        <p:nvSpPr>
          <p:cNvPr id="34" name="Google Shape;126;p15"/>
          <p:cNvSpPr/>
          <p:nvPr/>
        </p:nvSpPr>
        <p:spPr>
          <a:xfrm>
            <a:off x="7108671" y="406425"/>
            <a:ext cx="998204" cy="1026206"/>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endParaRPr lang="en-US" sz="1000" dirty="0" smtClean="0"/>
          </a:p>
          <a:p>
            <a:r>
              <a:rPr lang="en-US" sz="1000" dirty="0" smtClean="0"/>
              <a:t>How </a:t>
            </a:r>
            <a:r>
              <a:rPr lang="en-US" sz="1000" dirty="0"/>
              <a:t>might we warn users about </a:t>
            </a:r>
            <a:r>
              <a:rPr lang="en-US" sz="1000" dirty="0" smtClean="0"/>
              <a:t>sedentary  behavior</a:t>
            </a:r>
            <a:r>
              <a:rPr lang="en" sz="1000" dirty="0" smtClean="0"/>
              <a:t>?</a:t>
            </a:r>
            <a:endParaRPr sz="1000" dirty="0"/>
          </a:p>
          <a:p>
            <a:pPr marL="0" lvl="0" indent="0" algn="l" rtl="0">
              <a:spcBef>
                <a:spcPts val="0"/>
              </a:spcBef>
              <a:spcAft>
                <a:spcPts val="0"/>
              </a:spcAft>
              <a:buNone/>
            </a:pPr>
            <a:endParaRPr sz="1000" dirty="0"/>
          </a:p>
        </p:txBody>
      </p:sp>
      <p:sp>
        <p:nvSpPr>
          <p:cNvPr id="35" name="Google Shape;56;p13"/>
          <p:cNvSpPr/>
          <p:nvPr/>
        </p:nvSpPr>
        <p:spPr>
          <a:xfrm>
            <a:off x="2389038" y="1523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connect people to health information?</a:t>
            </a:r>
            <a:endParaRPr sz="1000" dirty="0"/>
          </a:p>
        </p:txBody>
      </p:sp>
      <p:sp>
        <p:nvSpPr>
          <p:cNvPr id="36" name="Google Shape;80;p14"/>
          <p:cNvSpPr/>
          <p:nvPr/>
        </p:nvSpPr>
        <p:spPr>
          <a:xfrm>
            <a:off x="7080588" y="1527968"/>
            <a:ext cx="998204"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manage their weight? </a:t>
            </a:r>
            <a:endParaRPr sz="1000" dirty="0"/>
          </a:p>
        </p:txBody>
      </p:sp>
      <p:sp>
        <p:nvSpPr>
          <p:cNvPr id="37" name="Google Shape;127;p15"/>
          <p:cNvSpPr/>
          <p:nvPr/>
        </p:nvSpPr>
        <p:spPr>
          <a:xfrm>
            <a:off x="1307238" y="2598275"/>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t>
            </a:r>
            <a:r>
              <a:rPr lang="en" sz="900" dirty="0" smtClean="0"/>
              <a:t>make fun the experience of loss or gain weight?</a:t>
            </a:r>
            <a:endParaRPr sz="1000" dirty="0"/>
          </a:p>
        </p:txBody>
      </p:sp>
      <p:sp>
        <p:nvSpPr>
          <p:cNvPr id="38" name="Google Shape;111;p15"/>
          <p:cNvSpPr/>
          <p:nvPr/>
        </p:nvSpPr>
        <p:spPr>
          <a:xfrm>
            <a:off x="2429277" y="2598275"/>
            <a:ext cx="969861"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39" name="Google Shape;87;p14"/>
          <p:cNvSpPr/>
          <p:nvPr/>
        </p:nvSpPr>
        <p:spPr>
          <a:xfrm>
            <a:off x="5889852" y="25876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provider </a:t>
            </a:r>
            <a:r>
              <a:rPr lang="en" sz="1000" dirty="0" smtClean="0"/>
              <a:t>phisical tracking mechanism?</a:t>
            </a:r>
            <a:endParaRPr sz="1000" dirty="0"/>
          </a:p>
        </p:txBody>
      </p:sp>
      <p:sp>
        <p:nvSpPr>
          <p:cNvPr id="40" name="Google Shape;127;p15"/>
          <p:cNvSpPr/>
          <p:nvPr/>
        </p:nvSpPr>
        <p:spPr>
          <a:xfrm>
            <a:off x="7059640" y="2616673"/>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t>How might we </a:t>
            </a:r>
            <a:r>
              <a:rPr lang="en" sz="900" dirty="0" smtClean="0"/>
              <a:t>help users track their of eating diet ?</a:t>
            </a:r>
            <a:endParaRPr sz="1000" dirty="0"/>
          </a:p>
        </p:txBody>
      </p:sp>
      <p:sp>
        <p:nvSpPr>
          <p:cNvPr id="41" name="Google Shape;109;p15"/>
          <p:cNvSpPr/>
          <p:nvPr/>
        </p:nvSpPr>
        <p:spPr>
          <a:xfrm>
            <a:off x="5889852" y="3752091"/>
            <a:ext cx="1010100" cy="1041044"/>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1000" dirty="0" smtClean="0"/>
          </a:p>
          <a:p>
            <a:pPr marL="0" lvl="0" indent="0" algn="l" rtl="0">
              <a:spcBef>
                <a:spcPts val="0"/>
              </a:spcBef>
              <a:spcAft>
                <a:spcPts val="0"/>
              </a:spcAft>
              <a:buNone/>
            </a:pPr>
            <a:r>
              <a:rPr lang="en" sz="1000" dirty="0" smtClean="0"/>
              <a:t>How </a:t>
            </a:r>
            <a:r>
              <a:rPr lang="en" sz="1000" dirty="0"/>
              <a:t>might we reward patients </a:t>
            </a:r>
            <a:r>
              <a:rPr lang="en" sz="1000" dirty="0" smtClean="0"/>
              <a:t>when their follow a healthier eating plan?</a:t>
            </a:r>
            <a:endParaRPr sz="1000" dirty="0"/>
          </a:p>
        </p:txBody>
      </p:sp>
      <p:sp>
        <p:nvSpPr>
          <p:cNvPr id="42" name="Title 1">
            <a:extLst>
              <a:ext uri="{FF2B5EF4-FFF2-40B4-BE49-F238E27FC236}">
                <a16:creationId xmlns:a16="http://schemas.microsoft.com/office/drawing/2014/main" id="{26AEED57-DDF4-CA4E-AE7C-E7EC0E62F7E3}"/>
              </a:ext>
            </a:extLst>
          </p:cNvPr>
          <p:cNvSpPr txBox="1">
            <a:spLocks/>
          </p:cNvSpPr>
          <p:nvPr/>
        </p:nvSpPr>
        <p:spPr>
          <a:xfrm>
            <a:off x="1164369" y="46450"/>
            <a:ext cx="6463066" cy="1482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smtClean="0"/>
              <a:t>How Might We  - </a:t>
            </a:r>
            <a:r>
              <a:rPr lang="en-US" sz="2000" dirty="0"/>
              <a:t> </a:t>
            </a:r>
            <a:r>
              <a:rPr lang="en-US" sz="2000" dirty="0" smtClean="0"/>
              <a:t>Stickies</a:t>
            </a:r>
            <a:endParaRPr lang="en-US" sz="2000" dirty="0"/>
          </a:p>
        </p:txBody>
      </p:sp>
    </p:spTree>
    <p:extLst>
      <p:ext uri="{BB962C8B-B14F-4D97-AF65-F5344CB8AC3E}">
        <p14:creationId xmlns:p14="http://schemas.microsoft.com/office/powerpoint/2010/main" val="1246514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6531</TotalTime>
  <Words>3905</Words>
  <Application>Microsoft Office PowerPoint</Application>
  <PresentationFormat>On-screen Show (16:9)</PresentationFormat>
  <Paragraphs>467</Paragraphs>
  <Slides>39</Slides>
  <Notes>37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39</vt:i4>
      </vt:variant>
    </vt:vector>
  </HeadingPairs>
  <TitlesOfParts>
    <vt:vector size="43" baseType="lpstr">
      <vt:lpstr>Open Sans</vt:lpstr>
      <vt:lpstr>Arial</vt:lpstr>
      <vt:lpstr>Simple Light</vt:lpstr>
      <vt:lpstr>Udacity Template 16x9</vt:lpstr>
      <vt:lpstr>Kaiser Permanente Project</vt:lpstr>
      <vt:lpstr>Set the stage</vt:lpstr>
      <vt:lpstr>Initial PRD</vt:lpstr>
      <vt:lpstr>Understand</vt:lpstr>
      <vt:lpstr>How Might We Other Team Member Stickies</vt:lpstr>
      <vt:lpstr>PowerPoint Presentation</vt:lpstr>
      <vt:lpstr>PowerPoint Presentation</vt:lpstr>
      <vt:lpstr>PowerPoint Presentation</vt:lpstr>
      <vt:lpstr>PowerPoint Presentation</vt:lpstr>
      <vt:lpstr>How Might We Clustering Stickies</vt:lpstr>
      <vt:lpstr>Improve Physical &amp; Health Activity</vt:lpstr>
      <vt:lpstr>Improve Food &amp; diet Habits</vt:lpstr>
      <vt:lpstr>Satisfaction and Wellbeing</vt:lpstr>
      <vt:lpstr>Other</vt:lpstr>
      <vt:lpstr>Sprint Focus</vt:lpstr>
      <vt:lpstr>Define</vt:lpstr>
      <vt:lpstr>Success Metrics</vt:lpstr>
      <vt:lpstr>Healthier Guru – Your Personal Guru</vt:lpstr>
      <vt:lpstr>Sketch</vt:lpstr>
      <vt:lpstr>8 Sketches</vt:lpstr>
      <vt:lpstr>Solution Sketch 1</vt:lpstr>
      <vt:lpstr>Solution Sketch 2</vt:lpstr>
      <vt:lpstr>Decide</vt:lpstr>
      <vt:lpstr>Decision</vt:lpstr>
      <vt:lpstr>Prototype</vt:lpstr>
      <vt:lpstr>Storyboard 1/2</vt:lpstr>
      <vt:lpstr>Storyboard 2/2</vt:lpstr>
      <vt:lpstr>Prototype</vt:lpstr>
      <vt:lpstr>Validate</vt:lpstr>
      <vt:lpstr>Plan and recruit for research</vt:lpstr>
      <vt:lpstr>User Testing</vt:lpstr>
      <vt:lpstr>User Testing</vt:lpstr>
      <vt:lpstr>Improvements</vt:lpstr>
      <vt:lpstr>Feasibility</vt:lpstr>
      <vt:lpstr>Iterate</vt:lpstr>
      <vt:lpstr>Prototype v2</vt:lpstr>
      <vt:lpstr>User Testing Round 2</vt:lpstr>
      <vt:lpstr>Handoff</vt:lpstr>
      <vt:lpstr>Updated PRD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Permanente Project</dc:title>
  <dc:creator>MacOmbo, Nelio, Vodacom Mozambique</dc:creator>
  <cp:lastModifiedBy>MacOmbo, Nelio, Vodacom Mozambique</cp:lastModifiedBy>
  <cp:revision>70</cp:revision>
  <dcterms:modified xsi:type="dcterms:W3CDTF">2020-05-14T23:47:00Z</dcterms:modified>
</cp:coreProperties>
</file>