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5"/>
  </p:notesMasterIdLst>
  <p:sldIdLst>
    <p:sldId id="256" r:id="rId3"/>
    <p:sldId id="260" r:id="rId4"/>
    <p:sldId id="262" r:id="rId5"/>
    <p:sldId id="263" r:id="rId6"/>
    <p:sldId id="265" r:id="rId7"/>
    <p:sldId id="292" r:id="rId8"/>
    <p:sldId id="267" r:id="rId9"/>
    <p:sldId id="268" r:id="rId10"/>
    <p:sldId id="293" r:id="rId11"/>
    <p:sldId id="294" r:id="rId12"/>
    <p:sldId id="269" r:id="rId13"/>
    <p:sldId id="295" r:id="rId14"/>
    <p:sldId id="307" r:id="rId15"/>
    <p:sldId id="276" r:id="rId16"/>
    <p:sldId id="296" r:id="rId17"/>
    <p:sldId id="297" r:id="rId18"/>
    <p:sldId id="298" r:id="rId19"/>
    <p:sldId id="283" r:id="rId20"/>
    <p:sldId id="299" r:id="rId21"/>
    <p:sldId id="306" r:id="rId22"/>
    <p:sldId id="301" r:id="rId23"/>
    <p:sldId id="304" r:id="rId24"/>
  </p:sldIdLst>
  <p:sldSz cx="9144000" cy="5143500" type="screen16x9"/>
  <p:notesSz cx="6858000" cy="9144000"/>
  <p:embeddedFontLst>
    <p:embeddedFont>
      <p:font typeface="Open Sans Light" panose="020B0604020202020204" charset="0"/>
      <p:regular r:id="rId26"/>
      <p:bold r:id="rId27"/>
      <p:italic r:id="rId28"/>
      <p:boldItalic r:id="rId29"/>
    </p:embeddedFont>
    <p:embeddedFont>
      <p:font typeface="Open Sans" panose="020B0806030504020204" pitchFamily="34" charset="0"/>
      <p:regular r:id="rId30"/>
      <p:bold r:id="rId31"/>
      <p:italic r:id="rId32"/>
      <p:boldItalic r:id="rId33"/>
    </p:embeddedFont>
    <p:embeddedFont>
      <p:font typeface="Georgia" panose="02040502050405020303"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5E755C-09D6-4D4B-AA48-3CDF301080C1}">
  <a:tblStyle styleId="{7B5E755C-09D6-4D4B-AA48-3CDF301080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91" d="100"/>
          <a:sy n="91" d="100"/>
        </p:scale>
        <p:origin x="508"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7fe1d084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7fe1d084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318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39711a67d_1_12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2" name="Google Shape;232;g639711a67d_1_1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7fe1d084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7fe1d084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957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463c6be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463c6be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208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91" name="Google Shape;291;g62a777162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1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39711a67d_1_12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g639711a67d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753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639711a67d_1_12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g639711a67d_1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68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49" name="Google Shape;349;g62a777162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3c535a6a2_0_3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5" name="Google Shape;285;g63c535a6a2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69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3c535a6a2_0_5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7" name="Google Shape;157;g63c535a6a2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45f63b28d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83" name="Google Shape;383;g645f63b2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2638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45f63b28d_0_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93" name="Google Shape;293;g645f63b28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8027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645f63b28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9" name="Google Shape;309;g645f63b2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278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c535a6a2_0_7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g63c535a6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c535a6a2_0_36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2" name="Google Shape;182;g63c535a6a2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9" name="Google Shape;199;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7fe1d0840_0_19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1" name="Google Shape;151;g77fe1d0840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73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473e69d8f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6" name="Google Shape;216;g6473e69d8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c535a6a2_0_3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4" name="Google Shape;224;g63c535a6a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7fe1d0840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5" name="Google Shape;175;g77fe1d08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22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open?id=1SKKRgfZB-DI9QipZVqYzGdfGFHfs0bJX"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open?id=1HgX66_PMORCxgy6tN5v0FlZXHyesewDL"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KAP9TzUdOQ5BCe4DBRd2P6Oo5Jj0nfk5/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dirty="0" smtClean="0"/>
              <a:t>Kaiser Permanente</a:t>
            </a:r>
            <a:endParaRPr sz="4200" dirty="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Developing the product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a:t>
            </a:r>
            <a:r>
              <a:rPr lang="en" b="1" dirty="0" smtClean="0"/>
              <a:t>N</a:t>
            </a:r>
            <a:r>
              <a:rPr lang="pt-BR" b="1" dirty="0" smtClean="0"/>
              <a:t>élio Macombo</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885163"/>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Open Sans"/>
                <a:ea typeface="Open Sans"/>
                <a:cs typeface="Open Sans"/>
                <a:sym typeface="Open Sans"/>
              </a:rPr>
              <a:t>© 2019 Udacity.  All rights reserved.</a:t>
            </a:r>
            <a:endParaRPr sz="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Acceptance Criteria (User Stories)</a:t>
            </a:r>
            <a:endParaRPr/>
          </a:p>
        </p:txBody>
      </p:sp>
      <p:sp>
        <p:nvSpPr>
          <p:cNvPr id="202" name="Google Shape;202;p39"/>
          <p:cNvSpPr txBox="1">
            <a:spLocks noGrp="1"/>
          </p:cNvSpPr>
          <p:nvPr>
            <p:ph type="body" idx="3"/>
          </p:nvPr>
        </p:nvSpPr>
        <p:spPr>
          <a:xfrm>
            <a:off x="223364" y="0"/>
            <a:ext cx="7957375" cy="3949500"/>
          </a:xfrm>
          <a:prstGeom prst="rect">
            <a:avLst/>
          </a:prstGeom>
        </p:spPr>
        <p:txBody>
          <a:bodyPr spcFirstLastPara="1" wrap="square" lIns="34275" tIns="34275" rIns="34275" bIns="34275" anchor="ctr" anchorCtr="0">
            <a:noAutofit/>
          </a:bodyPr>
          <a:lstStyle/>
          <a:p>
            <a:pPr marL="457200" lvl="0" indent="-317500" algn="l" rtl="0">
              <a:spcBef>
                <a:spcPts val="700"/>
              </a:spcBef>
              <a:spcAft>
                <a:spcPts val="0"/>
              </a:spcAft>
              <a:buSzPts val="1400"/>
              <a:buChar char="•"/>
            </a:pPr>
            <a:r>
              <a:rPr lang="en" sz="1600" dirty="0">
                <a:latin typeface="+mj-lt"/>
              </a:rPr>
              <a:t>The app perfectly works fine on Android and Apple Store (Latest Version</a:t>
            </a:r>
            <a:r>
              <a:rPr lang="en" sz="1600" dirty="0" smtClean="0">
                <a:latin typeface="+mj-lt"/>
              </a:rPr>
              <a:t>);</a:t>
            </a:r>
            <a:endParaRPr sz="1600" dirty="0">
              <a:latin typeface="+mj-lt"/>
            </a:endParaRPr>
          </a:p>
          <a:p>
            <a:pPr marL="457200" lvl="0" indent="-317500" algn="l" rtl="0">
              <a:spcBef>
                <a:spcPts val="0"/>
              </a:spcBef>
              <a:spcAft>
                <a:spcPts val="0"/>
              </a:spcAft>
              <a:buSzPts val="1400"/>
              <a:buChar char="•"/>
            </a:pPr>
            <a:r>
              <a:rPr lang="en" sz="1600" dirty="0">
                <a:latin typeface="+mj-lt"/>
              </a:rPr>
              <a:t>Users will get an important notifications so that they always be </a:t>
            </a:r>
            <a:r>
              <a:rPr lang="en" sz="1600" dirty="0" smtClean="0">
                <a:latin typeface="+mj-lt"/>
              </a:rPr>
              <a:t>remembered to exercise or eat healthier;</a:t>
            </a:r>
            <a:endParaRPr sz="1600" dirty="0">
              <a:latin typeface="+mj-lt"/>
            </a:endParaRPr>
          </a:p>
          <a:p>
            <a:pPr marL="457200" lvl="0" indent="-317500" algn="l" rtl="0">
              <a:spcBef>
                <a:spcPts val="0"/>
              </a:spcBef>
              <a:spcAft>
                <a:spcPts val="0"/>
              </a:spcAft>
              <a:buSzPts val="1400"/>
              <a:buChar char="•"/>
            </a:pPr>
            <a:r>
              <a:rPr lang="en" sz="1600" dirty="0">
                <a:latin typeface="+mj-lt"/>
              </a:rPr>
              <a:t>The user can </a:t>
            </a:r>
            <a:r>
              <a:rPr lang="en" sz="1600" dirty="0" smtClean="0">
                <a:latin typeface="+mj-lt"/>
              </a:rPr>
              <a:t>share their progress with </a:t>
            </a:r>
            <a:r>
              <a:rPr lang="en" sz="1600" dirty="0">
                <a:latin typeface="+mj-lt"/>
              </a:rPr>
              <a:t>their </a:t>
            </a:r>
            <a:r>
              <a:rPr lang="en" sz="1600" dirty="0" smtClean="0">
                <a:latin typeface="+mj-lt"/>
              </a:rPr>
              <a:t>friends;</a:t>
            </a:r>
            <a:endParaRPr sz="1600" dirty="0">
              <a:latin typeface="+mj-lt"/>
            </a:endParaRPr>
          </a:p>
          <a:p>
            <a:pPr marL="457200" lvl="0" indent="-317500" algn="l" rtl="0">
              <a:spcBef>
                <a:spcPts val="0"/>
              </a:spcBef>
              <a:spcAft>
                <a:spcPts val="0"/>
              </a:spcAft>
              <a:buSzPts val="1400"/>
              <a:buChar char="•"/>
            </a:pPr>
            <a:r>
              <a:rPr lang="en" sz="1600" dirty="0" smtClean="0">
                <a:latin typeface="+mj-lt"/>
              </a:rPr>
              <a:t>The </a:t>
            </a:r>
            <a:r>
              <a:rPr lang="en" sz="1600" dirty="0">
                <a:latin typeface="+mj-lt"/>
              </a:rPr>
              <a:t>users has a </a:t>
            </a:r>
            <a:r>
              <a:rPr lang="en" sz="1600" dirty="0" smtClean="0">
                <a:latin typeface="+mj-lt"/>
              </a:rPr>
              <a:t>feature to track and report the status of the goal achievement;</a:t>
            </a:r>
            <a:endParaRPr sz="1600" dirty="0">
              <a:latin typeface="+mj-lt"/>
            </a:endParaRPr>
          </a:p>
          <a:p>
            <a:pPr marL="457200" lvl="0" indent="-317500" algn="l" rtl="0">
              <a:spcBef>
                <a:spcPts val="0"/>
              </a:spcBef>
              <a:spcAft>
                <a:spcPts val="0"/>
              </a:spcAft>
              <a:buSzPts val="1400"/>
              <a:buChar char="•"/>
            </a:pPr>
            <a:r>
              <a:rPr lang="en" sz="1600" dirty="0">
                <a:latin typeface="+mj-lt"/>
              </a:rPr>
              <a:t>The users has a multi-functionality </a:t>
            </a:r>
            <a:r>
              <a:rPr lang="en" sz="1600" dirty="0" smtClean="0">
                <a:latin typeface="+mj-lt"/>
              </a:rPr>
              <a:t>features from physical coaching </a:t>
            </a:r>
            <a:r>
              <a:rPr lang="en" sz="1600" dirty="0">
                <a:latin typeface="+mj-lt"/>
              </a:rPr>
              <a:t>app </a:t>
            </a:r>
            <a:r>
              <a:rPr lang="en" sz="1600" dirty="0" smtClean="0">
                <a:latin typeface="+mj-lt"/>
              </a:rPr>
              <a:t>to a diet guru;</a:t>
            </a:r>
            <a:endParaRPr sz="1600" dirty="0">
              <a:latin typeface="+mj-lt"/>
            </a:endParaRPr>
          </a:p>
        </p:txBody>
      </p:sp>
    </p:spTree>
    <p:extLst>
      <p:ext uri="{BB962C8B-B14F-4D97-AF65-F5344CB8AC3E}">
        <p14:creationId xmlns:p14="http://schemas.microsoft.com/office/powerpoint/2010/main" val="330062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Font typeface="Open Sans"/>
              <a:buNone/>
            </a:pPr>
            <a:r>
              <a:rPr lang="en" sz="4200"/>
              <a:t>Decoding API Documentation</a:t>
            </a:r>
            <a:endParaRPr sz="4200"/>
          </a:p>
        </p:txBody>
      </p:sp>
      <p:sp>
        <p:nvSpPr>
          <p:cNvPr id="235" name="Google Shape;235;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208" name="Google Shape;208;p40"/>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API Documentation</a:t>
            </a:r>
            <a:endParaRPr/>
          </a:p>
        </p:txBody>
      </p:sp>
      <p:sp>
        <p:nvSpPr>
          <p:cNvPr id="209" name="Google Shape;209;p40"/>
          <p:cNvSpPr txBox="1">
            <a:spLocks noGrp="1"/>
          </p:cNvSpPr>
          <p:nvPr>
            <p:ph type="body" idx="3"/>
          </p:nvPr>
        </p:nvSpPr>
        <p:spPr>
          <a:xfrm>
            <a:off x="437886" y="602400"/>
            <a:ext cx="8268227" cy="4243500"/>
          </a:xfrm>
          <a:prstGeom prst="rect">
            <a:avLst/>
          </a:prstGeom>
        </p:spPr>
        <p:txBody>
          <a:bodyPr spcFirstLastPara="1" wrap="square" lIns="34275" tIns="34275" rIns="34275" bIns="34275" anchor="ctr" anchorCtr="0">
            <a:noAutofit/>
          </a:bodyPr>
          <a:lstStyle/>
          <a:p>
            <a:pPr marL="0" lvl="0" indent="0">
              <a:lnSpc>
                <a:spcPct val="115000"/>
              </a:lnSpc>
              <a:spcBef>
                <a:spcPts val="0"/>
              </a:spcBef>
              <a:spcAft>
                <a:spcPts val="1400"/>
              </a:spcAft>
              <a:buNone/>
            </a:pPr>
            <a:r>
              <a:rPr lang="en-US" sz="1600" dirty="0"/>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p>
        </p:txBody>
      </p:sp>
    </p:spTree>
    <p:extLst>
      <p:ext uri="{BB962C8B-B14F-4D97-AF65-F5344CB8AC3E}">
        <p14:creationId xmlns:p14="http://schemas.microsoft.com/office/powerpoint/2010/main" val="306436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7"/>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257" name="Google Shape;257;p47"/>
          <p:cNvSpPr txBox="1">
            <a:spLocks noGrp="1"/>
          </p:cNvSpPr>
          <p:nvPr>
            <p:ph type="title"/>
          </p:nvPr>
        </p:nvSpPr>
        <p:spPr>
          <a:xfrm>
            <a:off x="304800" y="76200"/>
            <a:ext cx="8229600" cy="595200"/>
          </a:xfrm>
          <a:prstGeom prst="rect">
            <a:avLst/>
          </a:prstGeom>
        </p:spPr>
        <p:txBody>
          <a:bodyPr spcFirstLastPara="1" wrap="square" lIns="34275" tIns="34275" rIns="34275" bIns="34275" anchor="t" anchorCtr="0">
            <a:noAutofit/>
          </a:bodyPr>
          <a:lstStyle/>
          <a:p>
            <a:pPr lvl="0"/>
            <a:r>
              <a:rPr lang="en" sz="2800" dirty="0"/>
              <a:t>API - Kaiser Permanente</a:t>
            </a:r>
            <a:endParaRPr sz="2800" dirty="0"/>
          </a:p>
        </p:txBody>
      </p:sp>
      <p:graphicFrame>
        <p:nvGraphicFramePr>
          <p:cNvPr id="258" name="Google Shape;258;p47"/>
          <p:cNvGraphicFramePr/>
          <p:nvPr>
            <p:extLst>
              <p:ext uri="{D42A27DB-BD31-4B8C-83A1-F6EECF244321}">
                <p14:modId xmlns:p14="http://schemas.microsoft.com/office/powerpoint/2010/main" val="3400810033"/>
              </p:ext>
            </p:extLst>
          </p:nvPr>
        </p:nvGraphicFramePr>
        <p:xfrm>
          <a:off x="152400" y="625601"/>
          <a:ext cx="8756850" cy="4448645"/>
        </p:xfrm>
        <a:graphic>
          <a:graphicData uri="http://schemas.openxmlformats.org/drawingml/2006/table">
            <a:tbl>
              <a:tblPr>
                <a:noFill/>
              </a:tblPr>
              <a:tblGrid>
                <a:gridCol w="2264800">
                  <a:extLst>
                    <a:ext uri="{9D8B030D-6E8A-4147-A177-3AD203B41FA5}">
                      <a16:colId xmlns:a16="http://schemas.microsoft.com/office/drawing/2014/main" val="20000"/>
                    </a:ext>
                  </a:extLst>
                </a:gridCol>
                <a:gridCol w="6492050">
                  <a:extLst>
                    <a:ext uri="{9D8B030D-6E8A-4147-A177-3AD203B41FA5}">
                      <a16:colId xmlns:a16="http://schemas.microsoft.com/office/drawing/2014/main" val="20001"/>
                    </a:ext>
                  </a:extLst>
                </a:gridCol>
              </a:tblGrid>
              <a:tr h="1809824">
                <a:tc>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Based on the API documentation how would you update your solution and design?</a:t>
                      </a:r>
                      <a:endParaRPr sz="1200" b="1" dirty="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dirty="0">
                        <a:solidFill>
                          <a:srgbClr val="2D3D4A"/>
                        </a:solidFill>
                        <a:latin typeface="Open Sans"/>
                        <a:ea typeface="Open Sans"/>
                        <a:cs typeface="Open Sans"/>
                        <a:sym typeface="Open Sans"/>
                      </a:endParaRPr>
                    </a:p>
                  </a:txBody>
                  <a:tcPr marL="91425" marR="91425" marT="91425" marB="91425"/>
                </a:tc>
                <a:tc>
                  <a:txBody>
                    <a:bodyPr/>
                    <a:lstStyle/>
                    <a:p>
                      <a:pPr marL="127000" lvl="0" indent="0" algn="l" rtl="0">
                        <a:lnSpc>
                          <a:spcPct val="115000"/>
                        </a:lnSpc>
                        <a:spcBef>
                          <a:spcPts val="700"/>
                        </a:spcBef>
                        <a:spcAft>
                          <a:spcPts val="0"/>
                        </a:spcAft>
                        <a:buSzPts val="1600"/>
                        <a:buFont typeface="Georgia"/>
                        <a:buNone/>
                      </a:pPr>
                      <a:endParaRPr lang="en" sz="1000" dirty="0" smtClean="0">
                        <a:latin typeface="+mj-lt"/>
                        <a:ea typeface="Georgia"/>
                        <a:cs typeface="Georgia"/>
                        <a:sym typeface="Georgia"/>
                      </a:endParaRPr>
                    </a:p>
                    <a:p>
                      <a:pPr marL="127000" marR="0" lvl="0" indent="0" algn="l" defTabSz="914400" rtl="0" eaLnBrk="1" fontAlgn="auto" latinLnBrk="0" hangingPunct="1">
                        <a:lnSpc>
                          <a:spcPct val="115000"/>
                        </a:lnSpc>
                        <a:spcBef>
                          <a:spcPts val="700"/>
                        </a:spcBef>
                        <a:spcAft>
                          <a:spcPts val="0"/>
                        </a:spcAft>
                        <a:buClr>
                          <a:srgbClr val="000000"/>
                        </a:buClr>
                        <a:buSzPts val="1600"/>
                        <a:buFont typeface="Georgia"/>
                        <a:buNone/>
                        <a:tabLst/>
                        <a:defRPr/>
                      </a:pPr>
                      <a:r>
                        <a:rPr lang="en" sz="1000" dirty="0" smtClean="0">
                          <a:latin typeface="+mj-lt"/>
                          <a:ea typeface="Georgia"/>
                          <a:cs typeface="Georgia"/>
                          <a:sym typeface="Georgia"/>
                        </a:rPr>
                        <a:t>The API representation provide a lot of useful</a:t>
                      </a:r>
                      <a:r>
                        <a:rPr lang="en" sz="1000" baseline="0" dirty="0" smtClean="0">
                          <a:latin typeface="+mj-lt"/>
                          <a:ea typeface="Georgia"/>
                          <a:cs typeface="Georgia"/>
                          <a:sym typeface="Georgia"/>
                        </a:rPr>
                        <a:t> fields, it is a </a:t>
                      </a:r>
                      <a:r>
                        <a:rPr lang="en-US" sz="1000" b="0" i="0" u="none" strike="noStrike" cap="none" dirty="0" smtClean="0">
                          <a:solidFill>
                            <a:schemeClr val="tx1"/>
                          </a:solidFill>
                          <a:highlight>
                            <a:srgbClr val="FFFFFF"/>
                          </a:highlight>
                          <a:latin typeface="+mn-lt"/>
                          <a:ea typeface="Georgia"/>
                          <a:cs typeface="Georgia"/>
                          <a:sym typeface="Georgia"/>
                        </a:rPr>
                        <a:t>good RESTful  implemented API with design principles that can leverage the good feature implementation and scalability of the health solution that we want</a:t>
                      </a:r>
                      <a:r>
                        <a:rPr lang="en-US" sz="1000" b="0" i="0" u="none" strike="noStrike" cap="none" baseline="0" dirty="0" smtClean="0">
                          <a:solidFill>
                            <a:schemeClr val="tx1"/>
                          </a:solidFill>
                          <a:highlight>
                            <a:srgbClr val="FFFFFF"/>
                          </a:highlight>
                          <a:latin typeface="+mn-lt"/>
                          <a:ea typeface="Georgia"/>
                          <a:cs typeface="Georgia"/>
                          <a:sym typeface="Georgia"/>
                        </a:rPr>
                        <a:t> to deliver</a:t>
                      </a:r>
                      <a:r>
                        <a:rPr lang="en-US" sz="1000" b="0" i="0" u="none" strike="noStrike" cap="none" dirty="0" smtClean="0">
                          <a:solidFill>
                            <a:schemeClr val="tx1"/>
                          </a:solidFill>
                          <a:highlight>
                            <a:srgbClr val="FFFFFF"/>
                          </a:highlight>
                          <a:latin typeface="+mn-lt"/>
                          <a:ea typeface="Georgia"/>
                          <a:cs typeface="Georgia"/>
                          <a:sym typeface="Georgia"/>
                        </a:rPr>
                        <a:t>.</a:t>
                      </a:r>
                      <a:r>
                        <a:rPr lang="en-US" sz="1000" b="0" i="0" u="none" strike="noStrike" cap="none" baseline="0" dirty="0" smtClean="0">
                          <a:solidFill>
                            <a:schemeClr val="tx1"/>
                          </a:solidFill>
                          <a:highlight>
                            <a:srgbClr val="FFFFFF"/>
                          </a:highlight>
                          <a:latin typeface="+mn-lt"/>
                          <a:ea typeface="Georgia"/>
                          <a:cs typeface="Georgia"/>
                          <a:sym typeface="Georgia"/>
                        </a:rPr>
                        <a:t> From my research using the API, I saw that I can use this </a:t>
                      </a:r>
                      <a:r>
                        <a:rPr lang="en" sz="1000" baseline="0" dirty="0" smtClean="0">
                          <a:latin typeface="+mj-lt"/>
                          <a:ea typeface="Georgia"/>
                          <a:cs typeface="Georgia"/>
                          <a:sym typeface="Georgia"/>
                        </a:rPr>
                        <a:t>implementation in order to restrutucture the overall aplication infraestruture on the following Data Objects: Fitness Activity, Routine, Nutirition, Sleep, Weight, Diabetics and biometrics;</a:t>
                      </a:r>
                    </a:p>
                    <a:p>
                      <a:pPr marL="457200" lvl="0" indent="0" algn="l" rtl="0">
                        <a:lnSpc>
                          <a:spcPct val="218181"/>
                        </a:lnSpc>
                        <a:spcBef>
                          <a:spcPts val="0"/>
                        </a:spcBef>
                        <a:spcAft>
                          <a:spcPts val="0"/>
                        </a:spcAft>
                        <a:buNone/>
                      </a:pPr>
                      <a:endParaRPr sz="1600" dirty="0">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2593776">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a:solidFill>
                          <a:srgbClr val="2D3D4A"/>
                        </a:solidFill>
                        <a:latin typeface="Open Sans"/>
                        <a:ea typeface="Open Sans"/>
                        <a:cs typeface="Open Sans"/>
                        <a:sym typeface="Open Sans"/>
                      </a:endParaRPr>
                    </a:p>
                  </a:txBody>
                  <a:tcPr marL="91425" marR="91425" marT="91425" marB="91425"/>
                </a:tc>
                <a:tc>
                  <a:txBody>
                    <a:bodyPr/>
                    <a:lstStyle/>
                    <a:p>
                      <a:pPr marL="152400" lvl="0" indent="0" algn="l" rtl="0">
                        <a:lnSpc>
                          <a:spcPct val="115000"/>
                        </a:lnSpc>
                        <a:spcBef>
                          <a:spcPts val="0"/>
                        </a:spcBef>
                        <a:spcAft>
                          <a:spcPts val="0"/>
                        </a:spcAft>
                        <a:buSzPts val="1200"/>
                        <a:buFont typeface="Open Sans"/>
                        <a:buNone/>
                      </a:pPr>
                      <a:r>
                        <a:rPr lang="en-US" sz="1000" dirty="0" smtClean="0">
                          <a:highlight>
                            <a:srgbClr val="FFFFFF"/>
                          </a:highlight>
                          <a:latin typeface="+mj-lt"/>
                          <a:ea typeface="Georgia"/>
                          <a:cs typeface="Georgia"/>
                          <a:sym typeface="Georgia"/>
                        </a:rPr>
                        <a:t>B</a:t>
                      </a:r>
                      <a:r>
                        <a:rPr lang="en" sz="1000" dirty="0" smtClean="0">
                          <a:highlight>
                            <a:srgbClr val="FFFFFF"/>
                          </a:highlight>
                          <a:latin typeface="+mj-lt"/>
                          <a:ea typeface="Georgia"/>
                          <a:cs typeface="Georgia"/>
                          <a:sym typeface="Georgia"/>
                        </a:rPr>
                        <a:t>ased on my</a:t>
                      </a:r>
                      <a:r>
                        <a:rPr lang="en" sz="1000" baseline="0" dirty="0" smtClean="0">
                          <a:highlight>
                            <a:srgbClr val="FFFFFF"/>
                          </a:highlight>
                          <a:latin typeface="+mj-lt"/>
                          <a:ea typeface="Georgia"/>
                          <a:cs typeface="Georgia"/>
                          <a:sym typeface="Georgia"/>
                        </a:rPr>
                        <a:t> high lever overview of the API are will discuss with the Team about Biometrics Feature,  Sync between Apps and Devices, Connection with other Health APIs and  Push </a:t>
                      </a:r>
                      <a:r>
                        <a:rPr lang="en" sz="1000" baseline="0" dirty="0" smtClean="0">
                          <a:highlight>
                            <a:srgbClr val="FFFFFF"/>
                          </a:highlight>
                          <a:latin typeface="+mj-lt"/>
                          <a:ea typeface="Georgia"/>
                          <a:cs typeface="Georgia"/>
                          <a:sym typeface="Georgia"/>
                        </a:rPr>
                        <a:t>Notifications.</a:t>
                      </a:r>
                    </a:p>
                    <a:p>
                      <a:pPr marL="152400" lvl="0" indent="0" algn="l" rtl="0">
                        <a:lnSpc>
                          <a:spcPct val="115000"/>
                        </a:lnSpc>
                        <a:spcBef>
                          <a:spcPts val="0"/>
                        </a:spcBef>
                        <a:spcAft>
                          <a:spcPts val="0"/>
                        </a:spcAft>
                        <a:buSzPts val="1200"/>
                        <a:buFont typeface="Open Sans"/>
                        <a:buNone/>
                      </a:pPr>
                      <a:endParaRPr lang="en" sz="1000" baseline="0" dirty="0" smtClean="0">
                        <a:highlight>
                          <a:srgbClr val="FFFFFF"/>
                        </a:highlight>
                        <a:latin typeface="+mj-lt"/>
                        <a:ea typeface="Georgia"/>
                        <a:cs typeface="Georgia"/>
                        <a:sym typeface="Georgia"/>
                      </a:endParaRPr>
                    </a:p>
                    <a:p>
                      <a:pPr marL="152400" lvl="0" indent="0" algn="l" rtl="0">
                        <a:lnSpc>
                          <a:spcPct val="115000"/>
                        </a:lnSpc>
                        <a:spcBef>
                          <a:spcPts val="0"/>
                        </a:spcBef>
                        <a:spcAft>
                          <a:spcPts val="0"/>
                        </a:spcAft>
                        <a:buSzPts val="1200"/>
                        <a:buFont typeface="Open Sans"/>
                        <a:buNone/>
                      </a:pPr>
                      <a:r>
                        <a:rPr lang="en-US" sz="1000" baseline="0" dirty="0" smtClean="0">
                          <a:highlight>
                            <a:srgbClr val="FFFFFF"/>
                          </a:highlight>
                          <a:latin typeface="+mj-lt"/>
                          <a:ea typeface="Georgia"/>
                          <a:cs typeface="Georgia"/>
                          <a:sym typeface="Georgia"/>
                        </a:rPr>
                        <a:t>H</a:t>
                      </a:r>
                      <a:r>
                        <a:rPr lang="en" sz="1000" baseline="0" dirty="0" smtClean="0">
                          <a:highlight>
                            <a:srgbClr val="FFFFFF"/>
                          </a:highlight>
                          <a:latin typeface="+mj-lt"/>
                          <a:ea typeface="Georgia"/>
                          <a:cs typeface="Georgia"/>
                          <a:sym typeface="Georgia"/>
                        </a:rPr>
                        <a:t>ere I would request the team to answer questions:</a:t>
                      </a:r>
                    </a:p>
                    <a:p>
                      <a:pPr marL="323850" lvl="0" indent="-171450" algn="l" rtl="0">
                        <a:lnSpc>
                          <a:spcPct val="115000"/>
                        </a:lnSpc>
                        <a:spcBef>
                          <a:spcPts val="0"/>
                        </a:spcBef>
                        <a:spcAft>
                          <a:spcPts val="0"/>
                        </a:spcAft>
                        <a:buSzPts val="1200"/>
                        <a:buFont typeface="Arial" panose="020B0604020202020204" pitchFamily="34" charset="0"/>
                        <a:buChar char="•"/>
                      </a:pPr>
                      <a:r>
                        <a:rPr lang="en" sz="1000" baseline="0" dirty="0" smtClean="0">
                          <a:highlight>
                            <a:srgbClr val="FFFFFF"/>
                          </a:highlight>
                          <a:latin typeface="+mj-lt"/>
                          <a:ea typeface="Georgia"/>
                          <a:cs typeface="Georgia"/>
                          <a:sym typeface="Georgia"/>
                        </a:rPr>
                        <a:t>Which parameters the should send throw the API ? </a:t>
                      </a:r>
                      <a:r>
                        <a:rPr lang="en-US" sz="1000" baseline="0" dirty="0" smtClean="0">
                          <a:highlight>
                            <a:srgbClr val="FFFFFF"/>
                          </a:highlight>
                          <a:latin typeface="+mj-lt"/>
                          <a:ea typeface="Georgia"/>
                          <a:cs typeface="Georgia"/>
                          <a:sym typeface="Georgia"/>
                        </a:rPr>
                        <a:t>A</a:t>
                      </a:r>
                      <a:r>
                        <a:rPr lang="en" sz="1000" baseline="0" dirty="0" smtClean="0">
                          <a:highlight>
                            <a:srgbClr val="FFFFFF"/>
                          </a:highlight>
                          <a:latin typeface="+mj-lt"/>
                          <a:ea typeface="Georgia"/>
                          <a:cs typeface="Georgia"/>
                          <a:sym typeface="Georgia"/>
                        </a:rPr>
                        <a:t>nd which I receive ?</a:t>
                      </a:r>
                    </a:p>
                    <a:p>
                      <a:pPr marL="323850" marR="0" lvl="0" indent="-171450" algn="l"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sz="1000" baseline="0" dirty="0" smtClean="0">
                          <a:highlight>
                            <a:srgbClr val="FFFFFF"/>
                          </a:highlight>
                          <a:latin typeface="+mj-lt"/>
                          <a:ea typeface="Georgia"/>
                          <a:cs typeface="Georgia"/>
                          <a:sym typeface="Georgia"/>
                        </a:rPr>
                        <a:t>Does the API documentation cover error cases / codes? </a:t>
                      </a:r>
                      <a:r>
                        <a:rPr lang="en" sz="1000" b="0" i="0" u="none" strike="noStrike" cap="none" baseline="0" dirty="0" smtClean="0">
                          <a:solidFill>
                            <a:schemeClr val="tx1"/>
                          </a:solidFill>
                          <a:highlight>
                            <a:srgbClr val="FFFFFF"/>
                          </a:highlight>
                          <a:latin typeface="+mn-lt"/>
                          <a:ea typeface="Georgia"/>
                          <a:cs typeface="Georgia"/>
                          <a:sym typeface="Georgia"/>
                        </a:rPr>
                        <a:t>Which parameters we should have in return ? How the error message are send or displayed ? How we deal with Error Handling ?</a:t>
                      </a:r>
                      <a:endParaRPr lang="en-US" sz="1000" baseline="0" dirty="0" smtClean="0">
                        <a:highlight>
                          <a:srgbClr val="FFFFFF"/>
                        </a:highlight>
                        <a:latin typeface="+mj-lt"/>
                        <a:ea typeface="Georgia"/>
                        <a:cs typeface="Georgia"/>
                        <a:sym typeface="Georgia"/>
                      </a:endParaRPr>
                    </a:p>
                    <a:p>
                      <a:pPr marL="323850" lvl="0" indent="-171450" algn="l" rtl="0">
                        <a:lnSpc>
                          <a:spcPct val="115000"/>
                        </a:lnSpc>
                        <a:spcBef>
                          <a:spcPts val="0"/>
                        </a:spcBef>
                        <a:spcAft>
                          <a:spcPts val="0"/>
                        </a:spcAft>
                        <a:buSzPts val="1200"/>
                        <a:buFont typeface="Arial" panose="020B0604020202020204" pitchFamily="34" charset="0"/>
                        <a:buChar char="•"/>
                      </a:pPr>
                      <a:r>
                        <a:rPr lang="en-US" sz="1000" baseline="0" dirty="0" smtClean="0">
                          <a:highlight>
                            <a:srgbClr val="FFFFFF"/>
                          </a:highlight>
                          <a:latin typeface="+mj-lt"/>
                          <a:ea typeface="Georgia"/>
                          <a:cs typeface="Georgia"/>
                          <a:sym typeface="Georgia"/>
                        </a:rPr>
                        <a:t>Does the API documentation cover messages/methods, fields and values?</a:t>
                      </a:r>
                    </a:p>
                    <a:p>
                      <a:pPr marL="323850" lvl="0" indent="-171450" algn="l" rtl="0">
                        <a:lnSpc>
                          <a:spcPct val="115000"/>
                        </a:lnSpc>
                        <a:spcBef>
                          <a:spcPts val="0"/>
                        </a:spcBef>
                        <a:spcAft>
                          <a:spcPts val="0"/>
                        </a:spcAft>
                        <a:buSzPts val="1200"/>
                        <a:buFont typeface="Arial" panose="020B0604020202020204" pitchFamily="34" charset="0"/>
                        <a:buChar char="•"/>
                      </a:pPr>
                      <a:r>
                        <a:rPr lang="en-US" sz="1000" baseline="0" dirty="0" smtClean="0">
                          <a:highlight>
                            <a:srgbClr val="FFFFFF"/>
                          </a:highlight>
                          <a:latin typeface="+mj-lt"/>
                          <a:ea typeface="Georgia"/>
                          <a:cs typeface="Georgia"/>
                          <a:sym typeface="Georgia"/>
                        </a:rPr>
                        <a:t>What technology choices does the API support?</a:t>
                      </a:r>
                    </a:p>
                    <a:p>
                      <a:pPr marL="323850" lvl="0" indent="-171450" algn="l" rtl="0">
                        <a:lnSpc>
                          <a:spcPct val="115000"/>
                        </a:lnSpc>
                        <a:spcBef>
                          <a:spcPts val="0"/>
                        </a:spcBef>
                        <a:spcAft>
                          <a:spcPts val="0"/>
                        </a:spcAft>
                        <a:buSzPts val="1200"/>
                        <a:buFont typeface="Arial" panose="020B0604020202020204" pitchFamily="34" charset="0"/>
                        <a:buChar char="•"/>
                      </a:pPr>
                      <a:r>
                        <a:rPr lang="en-US" sz="1000" baseline="0" dirty="0" smtClean="0">
                          <a:highlight>
                            <a:srgbClr val="FFFFFF"/>
                          </a:highlight>
                          <a:latin typeface="+mj-lt"/>
                          <a:ea typeface="Georgia"/>
                          <a:cs typeface="Georgia"/>
                          <a:sym typeface="Georgia"/>
                        </a:rPr>
                        <a:t>Does the API give you a receipt?</a:t>
                      </a:r>
                    </a:p>
                    <a:p>
                      <a:pPr marL="323850" lvl="0" indent="-171450" algn="l" rtl="0">
                        <a:lnSpc>
                          <a:spcPct val="115000"/>
                        </a:lnSpc>
                        <a:spcBef>
                          <a:spcPts val="0"/>
                        </a:spcBef>
                        <a:spcAft>
                          <a:spcPts val="0"/>
                        </a:spcAft>
                        <a:buSzPts val="1200"/>
                        <a:buFont typeface="Arial" panose="020B0604020202020204" pitchFamily="34" charset="0"/>
                        <a:buChar char="•"/>
                      </a:pPr>
                      <a:r>
                        <a:rPr lang="en-US" sz="1000" baseline="0" dirty="0" smtClean="0">
                          <a:highlight>
                            <a:srgbClr val="FFFFFF"/>
                          </a:highlight>
                          <a:latin typeface="+mj-lt"/>
                          <a:ea typeface="Georgia"/>
                          <a:cs typeface="Georgia"/>
                          <a:sym typeface="Georgia"/>
                        </a:rPr>
                        <a:t>Does the API allow reference data updates?</a:t>
                      </a:r>
                      <a:endParaRPr lang="en" sz="1000" dirty="0" smtClean="0">
                        <a:highlight>
                          <a:srgbClr val="FFFFFF"/>
                        </a:highlight>
                        <a:latin typeface="+mj-lt"/>
                        <a:ea typeface="Georgia"/>
                        <a:cs typeface="Georgia"/>
                        <a:sym typeface="Georgia"/>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048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sz="4200"/>
              <a:t>Re-prioritize Sprint Backlog</a:t>
            </a:r>
            <a:endParaRPr sz="4200"/>
          </a:p>
        </p:txBody>
      </p:sp>
      <p:sp>
        <p:nvSpPr>
          <p:cNvPr id="294" name="Google Shape;294;p5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5" name="Google Shape;295;p50"/>
          <p:cNvSpPr txBox="1">
            <a:spLocks noGrp="1"/>
          </p:cNvSpPr>
          <p:nvPr>
            <p:ph type="body" idx="1"/>
          </p:nvPr>
        </p:nvSpPr>
        <p:spPr>
          <a:xfrm>
            <a:off x="457200" y="26426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8"/>
          <p:cNvSpPr txBox="1">
            <a:spLocks noGrp="1"/>
          </p:cNvSpPr>
          <p:nvPr>
            <p:ph type="title"/>
          </p:nvPr>
        </p:nvSpPr>
        <p:spPr>
          <a:xfrm>
            <a:off x="152400" y="762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Issue 1: Landing Page loading too slow</a:t>
            </a:r>
            <a:endParaRPr sz="2800"/>
          </a:p>
        </p:txBody>
      </p:sp>
      <p:sp>
        <p:nvSpPr>
          <p:cNvPr id="264" name="Google Shape;264;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15</a:t>
            </a:fld>
            <a:endParaRPr>
              <a:solidFill>
                <a:srgbClr val="929292"/>
              </a:solidFill>
            </a:endParaRPr>
          </a:p>
        </p:txBody>
      </p:sp>
      <p:sp>
        <p:nvSpPr>
          <p:cNvPr id="265" name="Google Shape;265;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266" name="Google Shape;266;p48"/>
          <p:cNvGraphicFramePr/>
          <p:nvPr>
            <p:extLst>
              <p:ext uri="{D42A27DB-BD31-4B8C-83A1-F6EECF244321}">
                <p14:modId xmlns:p14="http://schemas.microsoft.com/office/powerpoint/2010/main" val="3756332807"/>
              </p:ext>
            </p:extLst>
          </p:nvPr>
        </p:nvGraphicFramePr>
        <p:xfrm>
          <a:off x="105650" y="564275"/>
          <a:ext cx="8910450" cy="4741723"/>
        </p:xfrm>
        <a:graphic>
          <a:graphicData uri="http://schemas.openxmlformats.org/drawingml/2006/table">
            <a:tbl>
              <a:tblPr>
                <a:noFill/>
              </a:tblPr>
              <a:tblGrid>
                <a:gridCol w="1405875">
                  <a:extLst>
                    <a:ext uri="{9D8B030D-6E8A-4147-A177-3AD203B41FA5}">
                      <a16:colId xmlns:a16="http://schemas.microsoft.com/office/drawing/2014/main" val="20000"/>
                    </a:ext>
                  </a:extLst>
                </a:gridCol>
                <a:gridCol w="7504575">
                  <a:extLst>
                    <a:ext uri="{9D8B030D-6E8A-4147-A177-3AD203B41FA5}">
                      <a16:colId xmlns:a16="http://schemas.microsoft.com/office/drawing/2014/main" val="20001"/>
                    </a:ext>
                  </a:extLst>
                </a:gridCol>
              </a:tblGrid>
              <a:tr h="136740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Determine impact and criticality to prioritize issue</a:t>
                      </a:r>
                      <a:endParaRPr/>
                    </a:p>
                  </a:txBody>
                  <a:tcPr marL="91425" marR="91425" marT="91425" marB="91425"/>
                </a:tc>
                <a:tc>
                  <a:txBody>
                    <a:bodyPr/>
                    <a:lstStyle/>
                    <a:p>
                      <a:pPr marL="0" lvl="0" indent="0" algn="l" rtl="0">
                        <a:lnSpc>
                          <a:spcPct val="115000"/>
                        </a:lnSpc>
                        <a:spcBef>
                          <a:spcPts val="0"/>
                        </a:spcBef>
                        <a:spcAft>
                          <a:spcPts val="0"/>
                        </a:spcAft>
                        <a:buNone/>
                      </a:pPr>
                      <a:r>
                        <a:rPr lang="en" sz="1000" b="1" dirty="0">
                          <a:latin typeface="+mj-lt"/>
                          <a:ea typeface="Open Sans"/>
                          <a:cs typeface="Open Sans"/>
                          <a:sym typeface="Open Sans"/>
                        </a:rPr>
                        <a:t>The landing page issue can occur in Android/Apple store/Laptop Device</a:t>
                      </a:r>
                      <a:endParaRPr sz="1000" b="1"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This can be due to heavy server load on the specific timeframe</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Need to check the bandwidth and how many people visit to the website in a given timeframe.</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The images on the portal </a:t>
                      </a:r>
                      <a:r>
                        <a:rPr lang="en" sz="1000" dirty="0" smtClean="0">
                          <a:latin typeface="+mj-lt"/>
                          <a:ea typeface="Open Sans"/>
                          <a:cs typeface="Open Sans"/>
                          <a:sym typeface="Open Sans"/>
                        </a:rPr>
                        <a:t>are </a:t>
                      </a:r>
                      <a:r>
                        <a:rPr lang="en" sz="1000" dirty="0">
                          <a:latin typeface="+mj-lt"/>
                          <a:ea typeface="Open Sans"/>
                          <a:cs typeface="Open Sans"/>
                          <a:sym typeface="Open Sans"/>
                        </a:rPr>
                        <a:t>too large to display</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The app has not been updated by the </a:t>
                      </a:r>
                      <a:r>
                        <a:rPr lang="en" sz="1000" dirty="0" smtClean="0">
                          <a:latin typeface="+mj-lt"/>
                          <a:ea typeface="Open Sans"/>
                          <a:cs typeface="Open Sans"/>
                          <a:sym typeface="Open Sans"/>
                        </a:rPr>
                        <a:t>user;</a:t>
                      </a:r>
                    </a:p>
                    <a:p>
                      <a:pPr marL="457200" lvl="0" indent="-311150" algn="l" rtl="0">
                        <a:lnSpc>
                          <a:spcPct val="115000"/>
                        </a:lnSpc>
                        <a:spcBef>
                          <a:spcPts val="0"/>
                        </a:spcBef>
                        <a:spcAft>
                          <a:spcPts val="0"/>
                        </a:spcAft>
                        <a:buSzPts val="1300"/>
                        <a:buFont typeface="Open Sans"/>
                        <a:buChar char="●"/>
                      </a:pPr>
                      <a:r>
                        <a:rPr lang="en-US" sz="1000" dirty="0" smtClean="0">
                          <a:latin typeface="+mj-lt"/>
                          <a:ea typeface="Open Sans"/>
                          <a:cs typeface="Open Sans"/>
                          <a:sym typeface="Open Sans"/>
                        </a:rPr>
                        <a:t>T</a:t>
                      </a:r>
                      <a:r>
                        <a:rPr lang="en" sz="1000" dirty="0" smtClean="0">
                          <a:latin typeface="+mj-lt"/>
                          <a:ea typeface="Open Sans"/>
                          <a:cs typeface="Open Sans"/>
                          <a:sym typeface="Open Sans"/>
                        </a:rPr>
                        <a:t>his issue</a:t>
                      </a:r>
                      <a:r>
                        <a:rPr lang="en" sz="1000" baseline="0" dirty="0" smtClean="0">
                          <a:latin typeface="+mj-lt"/>
                          <a:ea typeface="Open Sans"/>
                          <a:cs typeface="Open Sans"/>
                          <a:sym typeface="Open Sans"/>
                        </a:rPr>
                        <a:t> has a medium criticality since the users a able to access the content but waiting long to load it;</a:t>
                      </a:r>
                      <a:endParaRPr sz="1000" dirty="0">
                        <a:latin typeface="+mj-lt"/>
                        <a:ea typeface="Open Sans"/>
                        <a:cs typeface="Open Sans"/>
                        <a:sym typeface="Open Sans"/>
                      </a:endParaRPr>
                    </a:p>
                    <a:p>
                      <a:pPr marL="91440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329232">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using JIRA (ticketing tool), communication channel (Slack) </a:t>
                      </a:r>
                      <a:endParaRPr/>
                    </a:p>
                  </a:txBody>
                  <a:tcPr marL="91425" marR="91425" marT="91425" marB="91425"/>
                </a:tc>
                <a:tc>
                  <a:txBody>
                    <a:bodyPr/>
                    <a:lstStyle/>
                    <a:p>
                      <a:pPr marL="457200" lvl="0" indent="-311150" algn="l" rtl="0">
                        <a:lnSpc>
                          <a:spcPct val="115000"/>
                        </a:lnSpc>
                        <a:spcBef>
                          <a:spcPts val="0"/>
                        </a:spcBef>
                        <a:spcAft>
                          <a:spcPts val="0"/>
                        </a:spcAft>
                        <a:buSzPts val="1300"/>
                        <a:buFont typeface="Open Sans"/>
                        <a:buChar char="●"/>
                      </a:pPr>
                      <a:r>
                        <a:rPr lang="en" sz="1000" dirty="0" smtClean="0">
                          <a:latin typeface="+mj-lt"/>
                          <a:ea typeface="Open Sans"/>
                          <a:cs typeface="Open Sans"/>
                          <a:sym typeface="Open Sans"/>
                        </a:rPr>
                        <a:t>Request the sessionsd </a:t>
                      </a:r>
                      <a:r>
                        <a:rPr lang="en" sz="1000" dirty="0" smtClean="0">
                          <a:latin typeface="+mj-lt"/>
                          <a:ea typeface="Open Sans"/>
                          <a:cs typeface="Open Sans"/>
                          <a:sym typeface="Open Sans"/>
                        </a:rPr>
                        <a:t>on google analytics which caused the </a:t>
                      </a:r>
                      <a:r>
                        <a:rPr lang="en" sz="1000" dirty="0" smtClean="0">
                          <a:latin typeface="+mj-lt"/>
                          <a:ea typeface="Open Sans"/>
                          <a:cs typeface="Open Sans"/>
                          <a:sym typeface="Open Sans"/>
                        </a:rPr>
                        <a:t>issue via a ticket on Jira and message on Slack with medium criticallity;</a:t>
                      </a:r>
                      <a:endParaRPr sz="1000" dirty="0" smtClean="0">
                        <a:latin typeface="+mj-lt"/>
                        <a:ea typeface="Open Sans"/>
                        <a:cs typeface="Open Sans"/>
                        <a:sym typeface="Open Sans"/>
                      </a:endParaRPr>
                    </a:p>
                    <a:p>
                      <a:pPr marL="457200" marR="0" lvl="0" indent="-311150" algn="l" defTabSz="914400" rtl="0" eaLnBrk="1" fontAlgn="auto" latinLnBrk="0" hangingPunct="1">
                        <a:lnSpc>
                          <a:spcPct val="115000"/>
                        </a:lnSpc>
                        <a:spcBef>
                          <a:spcPts val="0"/>
                        </a:spcBef>
                        <a:spcAft>
                          <a:spcPts val="0"/>
                        </a:spcAft>
                        <a:buClr>
                          <a:srgbClr val="000000"/>
                        </a:buClr>
                        <a:buSzPts val="1300"/>
                        <a:buFont typeface="Open Sans"/>
                        <a:buChar char="●"/>
                        <a:tabLst/>
                        <a:defRPr/>
                      </a:pPr>
                      <a:r>
                        <a:rPr lang="en" sz="1000" dirty="0" smtClean="0">
                          <a:latin typeface="+mj-lt"/>
                          <a:ea typeface="Open Sans"/>
                          <a:cs typeface="Open Sans"/>
                          <a:sym typeface="Open Sans"/>
                        </a:rPr>
                        <a:t>Request  </a:t>
                      </a:r>
                      <a:r>
                        <a:rPr lang="en" sz="1000" dirty="0" smtClean="0">
                          <a:latin typeface="+mj-lt"/>
                          <a:ea typeface="Open Sans"/>
                          <a:cs typeface="Open Sans"/>
                          <a:sym typeface="Open Sans"/>
                        </a:rPr>
                        <a:t>the complete error </a:t>
                      </a:r>
                      <a:r>
                        <a:rPr lang="en" sz="1000" dirty="0" smtClean="0">
                          <a:latin typeface="+mj-lt"/>
                          <a:ea typeface="Open Sans"/>
                          <a:cs typeface="Open Sans"/>
                          <a:sym typeface="Open Sans"/>
                        </a:rPr>
                        <a:t>report via medium</a:t>
                      </a:r>
                      <a:r>
                        <a:rPr lang="en" sz="1000" baseline="0" dirty="0" smtClean="0">
                          <a:latin typeface="+mj-lt"/>
                          <a:ea typeface="Open Sans"/>
                          <a:cs typeface="Open Sans"/>
                          <a:sym typeface="Open Sans"/>
                        </a:rPr>
                        <a:t> criticality ticket on </a:t>
                      </a:r>
                      <a:r>
                        <a:rPr lang="en" sz="1000" b="0" i="0" u="none" strike="noStrike" cap="none" baseline="0" dirty="0" smtClean="0">
                          <a:solidFill>
                            <a:schemeClr val="tx1"/>
                          </a:solidFill>
                          <a:latin typeface="+mn-lt"/>
                          <a:ea typeface="Open Sans"/>
                          <a:cs typeface="Open Sans"/>
                          <a:sym typeface="Open Sans"/>
                        </a:rPr>
                        <a:t>Jira requesting </a:t>
                      </a:r>
                      <a:r>
                        <a:rPr lang="en" sz="1000" b="0" i="0" u="none" strike="noStrike" cap="none" baseline="0" dirty="0" smtClean="0">
                          <a:solidFill>
                            <a:schemeClr val="tx1"/>
                          </a:solidFill>
                          <a:latin typeface="+mj-lt"/>
                          <a:ea typeface="Open Sans"/>
                          <a:cs typeface="Open Sans"/>
                          <a:sym typeface="Open Sans"/>
                        </a:rPr>
                        <a:t>information </a:t>
                      </a:r>
                      <a:r>
                        <a:rPr lang="en-US" sz="1000" b="0" i="0" u="none" strike="noStrike" cap="none" dirty="0" smtClean="0">
                          <a:solidFill>
                            <a:schemeClr val="tx1"/>
                          </a:solidFill>
                          <a:latin typeface="+mn-lt"/>
                          <a:ea typeface="Open Sans"/>
                          <a:cs typeface="Open Sans"/>
                          <a:sym typeface="Open Sans"/>
                        </a:rPr>
                        <a:t>about the duration and spikes of</a:t>
                      </a:r>
                      <a:r>
                        <a:rPr lang="en-US" sz="1000" b="0" i="0" u="none" strike="noStrike" cap="none" baseline="0" dirty="0" smtClean="0">
                          <a:solidFill>
                            <a:schemeClr val="tx1"/>
                          </a:solidFill>
                          <a:latin typeface="+mn-lt"/>
                          <a:ea typeface="Open Sans"/>
                          <a:cs typeface="Open Sans"/>
                          <a:sym typeface="Open Sans"/>
                        </a:rPr>
                        <a:t> the issue</a:t>
                      </a:r>
                      <a:r>
                        <a:rPr lang="en-US" sz="1000" b="0" i="0" u="none" strike="noStrike" cap="none" dirty="0" smtClean="0">
                          <a:solidFill>
                            <a:schemeClr val="tx1"/>
                          </a:solidFill>
                          <a:latin typeface="+mn-lt"/>
                          <a:ea typeface="Open Sans"/>
                          <a:cs typeface="Open Sans"/>
                          <a:sym typeface="Open Sans"/>
                        </a:rPr>
                        <a:t>;</a:t>
                      </a:r>
                    </a:p>
                    <a:p>
                      <a:pPr marL="146050" lvl="0" indent="0" algn="l" rtl="0">
                        <a:lnSpc>
                          <a:spcPct val="115000"/>
                        </a:lnSpc>
                        <a:spcBef>
                          <a:spcPts val="0"/>
                        </a:spcBef>
                        <a:spcAft>
                          <a:spcPts val="0"/>
                        </a:spcAft>
                        <a:buSzPts val="1300"/>
                        <a:buFont typeface="Open Sans"/>
                        <a:buNone/>
                      </a:pPr>
                      <a:r>
                        <a:rPr lang="en" sz="1000" dirty="0" smtClean="0">
                          <a:latin typeface="+mj-lt"/>
                          <a:ea typeface="Open Sans"/>
                          <a:cs typeface="Open Sans"/>
                          <a:sym typeface="Open Sans"/>
                        </a:rPr>
                        <a:t>;</a:t>
                      </a:r>
                      <a:endParaRPr sz="1000" dirty="0" smtClean="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2487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Would you take additional steps ?</a:t>
                      </a:r>
                      <a:endParaRPr/>
                    </a:p>
                  </a:txBody>
                  <a:tcPr marL="91425" marR="91425" marT="91425" marB="91425"/>
                </a:tc>
                <a:tc>
                  <a:txBody>
                    <a:bodyPr/>
                    <a:lstStyle/>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Would check with the tech team about the exact issue</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Does this happened to all the customers? Please update the geographical location and the timezone.</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Have all our servers has been updated locally in our servers?</a:t>
                      </a:r>
                      <a:endParaRPr sz="1000" dirty="0">
                        <a:solidFill>
                          <a:srgbClr val="9E9E9E"/>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983709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16</a:t>
            </a:fld>
            <a:endParaRPr>
              <a:solidFill>
                <a:srgbClr val="929292"/>
              </a:solidFill>
            </a:endParaRPr>
          </a:p>
        </p:txBody>
      </p:sp>
      <p:sp>
        <p:nvSpPr>
          <p:cNvPr id="272" name="Google Shape;272;p49"/>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73" name="Google Shape;273;p49"/>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graphicFrame>
        <p:nvGraphicFramePr>
          <p:cNvPr id="274" name="Google Shape;274;p49"/>
          <p:cNvGraphicFramePr/>
          <p:nvPr>
            <p:extLst>
              <p:ext uri="{D42A27DB-BD31-4B8C-83A1-F6EECF244321}">
                <p14:modId xmlns:p14="http://schemas.microsoft.com/office/powerpoint/2010/main" val="403767207"/>
              </p:ext>
            </p:extLst>
          </p:nvPr>
        </p:nvGraphicFramePr>
        <p:xfrm>
          <a:off x="105650" y="666750"/>
          <a:ext cx="8910450" cy="4162588"/>
        </p:xfrm>
        <a:graphic>
          <a:graphicData uri="http://schemas.openxmlformats.org/drawingml/2006/table">
            <a:tbl>
              <a:tblPr>
                <a:noFill/>
              </a:tblPr>
              <a:tblGrid>
                <a:gridCol w="1339350">
                  <a:extLst>
                    <a:ext uri="{9D8B030D-6E8A-4147-A177-3AD203B41FA5}">
                      <a16:colId xmlns:a16="http://schemas.microsoft.com/office/drawing/2014/main" val="20000"/>
                    </a:ext>
                  </a:extLst>
                </a:gridCol>
                <a:gridCol w="7571100">
                  <a:extLst>
                    <a:ext uri="{9D8B030D-6E8A-4147-A177-3AD203B41FA5}">
                      <a16:colId xmlns:a16="http://schemas.microsoft.com/office/drawing/2014/main" val="20001"/>
                    </a:ext>
                  </a:extLst>
                </a:gridCol>
              </a:tblGrid>
              <a:tr h="17012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Determine impact and criticality to prioritize issue</a:t>
                      </a:r>
                      <a:endParaRPr/>
                    </a:p>
                  </a:txBody>
                  <a:tcPr marL="91425" marR="91425" marT="91425" marB="91425"/>
                </a:tc>
                <a:tc>
                  <a:txBody>
                    <a:bodyPr/>
                    <a:lstStyle/>
                    <a:p>
                      <a:pPr marL="0" lvl="0" indent="0" algn="l" rtl="0">
                        <a:lnSpc>
                          <a:spcPct val="115000"/>
                        </a:lnSpc>
                        <a:spcBef>
                          <a:spcPts val="0"/>
                        </a:spcBef>
                        <a:spcAft>
                          <a:spcPts val="0"/>
                        </a:spcAft>
                        <a:buNone/>
                      </a:pPr>
                      <a:r>
                        <a:rPr lang="en" sz="1300" dirty="0">
                          <a:latin typeface="Open Sans"/>
                          <a:ea typeface="Open Sans"/>
                          <a:cs typeface="Open Sans"/>
                          <a:sym typeface="Open Sans"/>
                        </a:rPr>
                        <a:t>The profile settings doesn’t allows user to </a:t>
                      </a:r>
                      <a:r>
                        <a:rPr lang="en" sz="1300" dirty="0" smtClean="0">
                          <a:latin typeface="Open Sans"/>
                          <a:ea typeface="Open Sans"/>
                          <a:cs typeface="Open Sans"/>
                          <a:sym typeface="Open Sans"/>
                        </a:rPr>
                        <a:t>edit the input </a:t>
                      </a:r>
                      <a:r>
                        <a:rPr lang="en" sz="1300" dirty="0">
                          <a:latin typeface="Open Sans"/>
                          <a:ea typeface="Open Sans"/>
                          <a:cs typeface="Open Sans"/>
                          <a:sym typeface="Open Sans"/>
                        </a:rPr>
                        <a:t>the </a:t>
                      </a:r>
                      <a:r>
                        <a:rPr lang="en" sz="1300" dirty="0" smtClean="0">
                          <a:latin typeface="Open Sans"/>
                          <a:ea typeface="Open Sans"/>
                          <a:cs typeface="Open Sans"/>
                          <a:sym typeface="Open Sans"/>
                        </a:rPr>
                        <a:t>Birthday date</a:t>
                      </a:r>
                      <a:endParaRPr sz="1300" dirty="0">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300" b="0" dirty="0" smtClean="0">
                          <a:latin typeface="Open Sans"/>
                          <a:ea typeface="Open Sans"/>
                          <a:cs typeface="Open Sans"/>
                          <a:sym typeface="Open Sans"/>
                        </a:rPr>
                        <a:t>When users try to edit the Birthday Date,</a:t>
                      </a:r>
                      <a:r>
                        <a:rPr lang="en" sz="1300" b="0" baseline="0" dirty="0" smtClean="0">
                          <a:latin typeface="Open Sans"/>
                          <a:ea typeface="Open Sans"/>
                          <a:cs typeface="Open Sans"/>
                          <a:sym typeface="Open Sans"/>
                        </a:rPr>
                        <a:t> this </a:t>
                      </a:r>
                      <a:r>
                        <a:rPr lang="en" sz="1300" b="0" dirty="0" smtClean="0">
                          <a:latin typeface="Open Sans"/>
                          <a:ea typeface="Open Sans"/>
                          <a:cs typeface="Open Sans"/>
                          <a:sym typeface="Open Sans"/>
                        </a:rPr>
                        <a:t>field </a:t>
                      </a:r>
                      <a:r>
                        <a:rPr lang="en" sz="1300" b="0" dirty="0">
                          <a:latin typeface="Open Sans"/>
                          <a:ea typeface="Open Sans"/>
                          <a:cs typeface="Open Sans"/>
                          <a:sym typeface="Open Sans"/>
                        </a:rPr>
                        <a:t>is highlighted grey and sometimes it’s </a:t>
                      </a:r>
                      <a:r>
                        <a:rPr lang="en" sz="1300" b="0" dirty="0" smtClean="0">
                          <a:latin typeface="Open Sans"/>
                          <a:ea typeface="Open Sans"/>
                          <a:cs typeface="Open Sans"/>
                          <a:sym typeface="Open Sans"/>
                        </a:rPr>
                        <a:t>unclickable;</a:t>
                      </a:r>
                      <a:endParaRPr sz="1300" b="0" dirty="0">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300" b="0" dirty="0" smtClean="0">
                          <a:latin typeface="Open Sans"/>
                          <a:ea typeface="Open Sans"/>
                          <a:cs typeface="Open Sans"/>
                          <a:sym typeface="Open Sans"/>
                        </a:rPr>
                        <a:t>This</a:t>
                      </a:r>
                      <a:r>
                        <a:rPr lang="en" sz="1300" b="0" baseline="0" dirty="0" smtClean="0">
                          <a:latin typeface="Open Sans"/>
                          <a:ea typeface="Open Sans"/>
                          <a:cs typeface="Open Sans"/>
                          <a:sym typeface="Open Sans"/>
                        </a:rPr>
                        <a:t> field is relevant and it is not functioning well;</a:t>
                      </a:r>
                    </a:p>
                    <a:p>
                      <a:pPr marL="457200" lvl="0" indent="-311150" algn="l" rtl="0">
                        <a:lnSpc>
                          <a:spcPct val="115000"/>
                        </a:lnSpc>
                        <a:spcBef>
                          <a:spcPts val="0"/>
                        </a:spcBef>
                        <a:spcAft>
                          <a:spcPts val="0"/>
                        </a:spcAft>
                        <a:buSzPts val="1300"/>
                        <a:buFont typeface="Open Sans"/>
                        <a:buChar char="●"/>
                      </a:pPr>
                      <a:r>
                        <a:rPr lang="en" sz="1300" b="0" dirty="0" smtClean="0">
                          <a:latin typeface="Open Sans"/>
                          <a:ea typeface="Open Sans"/>
                          <a:cs typeface="Open Sans"/>
                          <a:sym typeface="Open Sans"/>
                        </a:rPr>
                        <a:t>The Birthday Field </a:t>
                      </a:r>
                      <a:r>
                        <a:rPr lang="en" sz="1300" b="0" dirty="0">
                          <a:latin typeface="Open Sans"/>
                          <a:ea typeface="Open Sans"/>
                          <a:cs typeface="Open Sans"/>
                          <a:sym typeface="Open Sans"/>
                        </a:rPr>
                        <a:t>mismatched with the phone number </a:t>
                      </a:r>
                      <a:r>
                        <a:rPr lang="en" sz="1300" b="0" dirty="0" smtClean="0">
                          <a:latin typeface="Open Sans"/>
                          <a:ea typeface="Open Sans"/>
                          <a:cs typeface="Open Sans"/>
                          <a:sym typeface="Open Sans"/>
                        </a:rPr>
                        <a:t>field</a:t>
                      </a:r>
                      <a:r>
                        <a:rPr lang="en" sz="1300" b="0" dirty="0" smtClean="0">
                          <a:latin typeface="Open Sans"/>
                          <a:ea typeface="Open Sans"/>
                          <a:cs typeface="Open Sans"/>
                          <a:sym typeface="Open Sans"/>
                        </a:rPr>
                        <a:t>;</a:t>
                      </a:r>
                    </a:p>
                    <a:p>
                      <a:pPr marL="457200" lvl="0" indent="-311150" algn="l" rtl="0">
                        <a:lnSpc>
                          <a:spcPct val="115000"/>
                        </a:lnSpc>
                        <a:spcBef>
                          <a:spcPts val="0"/>
                        </a:spcBef>
                        <a:spcAft>
                          <a:spcPts val="0"/>
                        </a:spcAft>
                        <a:buSzPts val="1300"/>
                        <a:buFont typeface="Open Sans"/>
                        <a:buChar char="●"/>
                      </a:pPr>
                      <a:r>
                        <a:rPr lang="en" sz="1300" b="0" dirty="0" smtClean="0">
                          <a:latin typeface="Open Sans"/>
                          <a:ea typeface="Open Sans"/>
                          <a:cs typeface="Open Sans"/>
                          <a:sym typeface="Open Sans"/>
                        </a:rPr>
                        <a:t>This issue is</a:t>
                      </a:r>
                      <a:r>
                        <a:rPr lang="en" sz="1300" b="0" baseline="0" dirty="0" smtClean="0">
                          <a:latin typeface="Open Sans"/>
                          <a:ea typeface="Open Sans"/>
                          <a:cs typeface="Open Sans"/>
                          <a:sym typeface="Open Sans"/>
                        </a:rPr>
                        <a:t> </a:t>
                      </a:r>
                      <a:r>
                        <a:rPr lang="en" sz="1300" b="0" dirty="0" smtClean="0">
                          <a:latin typeface="Open Sans"/>
                          <a:ea typeface="Open Sans"/>
                          <a:cs typeface="Open Sans"/>
                          <a:sym typeface="Open Sans"/>
                        </a:rPr>
                        <a:t>classiefid as High due the features that</a:t>
                      </a:r>
                      <a:r>
                        <a:rPr lang="en" sz="1300" b="0" baseline="0" dirty="0" smtClean="0">
                          <a:latin typeface="Open Sans"/>
                          <a:ea typeface="Open Sans"/>
                          <a:cs typeface="Open Sans"/>
                          <a:sym typeface="Open Sans"/>
                        </a:rPr>
                        <a:t> are linked with this field;</a:t>
                      </a:r>
                      <a:endParaRPr sz="1300" b="0" dirty="0">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24695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use ticketing tool (JIRA), and  communication channel (Slack)</a:t>
                      </a: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a:p>
                  </a:txBody>
                  <a:tcPr marL="91425" marR="91425" marT="91425" marB="91425"/>
                </a:tc>
                <a:tc>
                  <a:txBody>
                    <a:bodyPr/>
                    <a:lstStyle/>
                    <a:p>
                      <a:pPr marL="457200" lvl="0" indent="-311150" algn="l" rtl="0">
                        <a:lnSpc>
                          <a:spcPct val="115000"/>
                        </a:lnSpc>
                        <a:spcBef>
                          <a:spcPts val="0"/>
                        </a:spcBef>
                        <a:spcAft>
                          <a:spcPts val="0"/>
                        </a:spcAft>
                        <a:buSzPts val="1300"/>
                        <a:buFont typeface="Open Sans"/>
                        <a:buAutoNum type="arabicPeriod"/>
                      </a:pPr>
                      <a:r>
                        <a:rPr lang="en" sz="1300" b="1" dirty="0">
                          <a:latin typeface="Open Sans"/>
                          <a:ea typeface="Open Sans"/>
                          <a:cs typeface="Open Sans"/>
                          <a:sym typeface="Open Sans"/>
                        </a:rPr>
                        <a:t>I will inform the dev team </a:t>
                      </a:r>
                      <a:r>
                        <a:rPr lang="en" sz="1300" b="1" baseline="0" dirty="0" smtClean="0">
                          <a:latin typeface="Open Sans"/>
                          <a:ea typeface="Open Sans"/>
                          <a:cs typeface="Open Sans"/>
                          <a:sym typeface="Open Sans"/>
                        </a:rPr>
                        <a:t> (by put</a:t>
                      </a:r>
                      <a:r>
                        <a:rPr lang="en-US" sz="1300" b="1" baseline="0" dirty="0" smtClean="0">
                          <a:latin typeface="Open Sans"/>
                          <a:ea typeface="Open Sans"/>
                          <a:cs typeface="Open Sans"/>
                          <a:sym typeface="Open Sans"/>
                        </a:rPr>
                        <a:t>t</a:t>
                      </a:r>
                      <a:r>
                        <a:rPr lang="en" sz="1300" b="1" baseline="0" dirty="0" smtClean="0">
                          <a:latin typeface="Open Sans"/>
                          <a:ea typeface="Open Sans"/>
                          <a:cs typeface="Open Sans"/>
                          <a:sym typeface="Open Sans"/>
                        </a:rPr>
                        <a:t>ing one ticket assigned as High criticallity on Jira and drop and message on slack channel refering the same ticket)</a:t>
                      </a:r>
                      <a:r>
                        <a:rPr lang="en" sz="1300" b="1" dirty="0" smtClean="0">
                          <a:latin typeface="Open Sans"/>
                          <a:ea typeface="Open Sans"/>
                          <a:cs typeface="Open Sans"/>
                          <a:sym typeface="Open Sans"/>
                        </a:rPr>
                        <a:t>to </a:t>
                      </a:r>
                      <a:r>
                        <a:rPr lang="en" sz="1300" b="1" dirty="0">
                          <a:latin typeface="Open Sans"/>
                          <a:ea typeface="Open Sans"/>
                          <a:cs typeface="Open Sans"/>
                          <a:sym typeface="Open Sans"/>
                        </a:rPr>
                        <a:t>make </a:t>
                      </a:r>
                      <a:r>
                        <a:rPr lang="en" sz="1300" b="1" dirty="0" smtClean="0">
                          <a:latin typeface="Open Sans"/>
                          <a:ea typeface="Open Sans"/>
                          <a:cs typeface="Open Sans"/>
                          <a:sym typeface="Open Sans"/>
                        </a:rPr>
                        <a:t>to</a:t>
                      </a:r>
                      <a:r>
                        <a:rPr lang="en" sz="1300" b="1" baseline="0" dirty="0" smtClean="0">
                          <a:latin typeface="Open Sans"/>
                          <a:ea typeface="Open Sans"/>
                          <a:cs typeface="Open Sans"/>
                          <a:sym typeface="Open Sans"/>
                        </a:rPr>
                        <a:t> implement changes on the</a:t>
                      </a:r>
                      <a:r>
                        <a:rPr lang="en" sz="1300" b="1" dirty="0" smtClean="0">
                          <a:latin typeface="Open Sans"/>
                          <a:ea typeface="Open Sans"/>
                          <a:cs typeface="Open Sans"/>
                          <a:sym typeface="Open Sans"/>
                        </a:rPr>
                        <a:t> </a:t>
                      </a:r>
                      <a:r>
                        <a:rPr lang="en" sz="1300" b="1" dirty="0">
                          <a:latin typeface="Open Sans"/>
                          <a:ea typeface="Open Sans"/>
                          <a:cs typeface="Open Sans"/>
                          <a:sym typeface="Open Sans"/>
                        </a:rPr>
                        <a:t>field </a:t>
                      </a:r>
                      <a:r>
                        <a:rPr lang="en" sz="1300" b="1" dirty="0" smtClean="0">
                          <a:latin typeface="Open Sans"/>
                          <a:ea typeface="Open Sans"/>
                          <a:cs typeface="Open Sans"/>
                          <a:sym typeface="Open Sans"/>
                        </a:rPr>
                        <a:t>in order to be </a:t>
                      </a:r>
                      <a:r>
                        <a:rPr lang="en" sz="1300" b="1" dirty="0">
                          <a:latin typeface="Open Sans"/>
                          <a:ea typeface="Open Sans"/>
                          <a:cs typeface="Open Sans"/>
                          <a:sym typeface="Open Sans"/>
                        </a:rPr>
                        <a:t>clear to the </a:t>
                      </a:r>
                      <a:r>
                        <a:rPr lang="en" sz="1300" b="1" dirty="0" smtClean="0">
                          <a:latin typeface="Open Sans"/>
                          <a:ea typeface="Open Sans"/>
                          <a:cs typeface="Open Sans"/>
                          <a:sym typeface="Open Sans"/>
                        </a:rPr>
                        <a:t>customer;</a:t>
                      </a:r>
                      <a:endParaRPr sz="1300" b="1" dirty="0">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AutoNum type="arabicPeriod"/>
                      </a:pPr>
                      <a:r>
                        <a:rPr lang="en" sz="1300" b="1" dirty="0">
                          <a:latin typeface="Open Sans"/>
                          <a:ea typeface="Open Sans"/>
                          <a:cs typeface="Open Sans"/>
                          <a:sym typeface="Open Sans"/>
                        </a:rPr>
                        <a:t>The field should not be grayed out and should be a separate </a:t>
                      </a:r>
                      <a:r>
                        <a:rPr lang="en" sz="1300" b="1" dirty="0" smtClean="0">
                          <a:latin typeface="Open Sans"/>
                          <a:ea typeface="Open Sans"/>
                          <a:cs typeface="Open Sans"/>
                          <a:sym typeface="Open Sans"/>
                        </a:rPr>
                        <a:t>placeholder;</a:t>
                      </a:r>
                      <a:endParaRPr sz="1300" b="1" dirty="0">
                        <a:latin typeface="Open Sans"/>
                        <a:ea typeface="Open Sans"/>
                        <a:cs typeface="Open Sans"/>
                        <a:sym typeface="Open Sans"/>
                      </a:endParaRPr>
                    </a:p>
                    <a:p>
                      <a:pPr marL="457200" lvl="0" indent="-311150" algn="l" rtl="0">
                        <a:lnSpc>
                          <a:spcPct val="115000"/>
                        </a:lnSpc>
                        <a:spcBef>
                          <a:spcPts val="0"/>
                        </a:spcBef>
                        <a:spcAft>
                          <a:spcPts val="0"/>
                        </a:spcAft>
                        <a:buSzPts val="1300"/>
                        <a:buFont typeface="Open Sans"/>
                        <a:buAutoNum type="arabicPeriod"/>
                      </a:pPr>
                      <a:r>
                        <a:rPr lang="en" sz="1300" b="1" dirty="0">
                          <a:latin typeface="Open Sans"/>
                          <a:ea typeface="Open Sans"/>
                          <a:cs typeface="Open Sans"/>
                          <a:sym typeface="Open Sans"/>
                        </a:rPr>
                        <a:t>The field should be in bold and a specific color so that the customer doesn’t gets confused.</a:t>
                      </a:r>
                      <a:endParaRPr sz="1300" b="1" dirty="0">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7376655"/>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sp>
        <p:nvSpPr>
          <p:cNvPr id="280" name="Google Shape;280;p5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281" name="Google Shape;281;p50"/>
          <p:cNvGraphicFramePr/>
          <p:nvPr>
            <p:extLst>
              <p:ext uri="{D42A27DB-BD31-4B8C-83A1-F6EECF244321}">
                <p14:modId xmlns:p14="http://schemas.microsoft.com/office/powerpoint/2010/main" val="3851968442"/>
              </p:ext>
            </p:extLst>
          </p:nvPr>
        </p:nvGraphicFramePr>
        <p:xfrm>
          <a:off x="146200" y="559750"/>
          <a:ext cx="8936575" cy="4470220"/>
        </p:xfrm>
        <a:graphic>
          <a:graphicData uri="http://schemas.openxmlformats.org/drawingml/2006/table">
            <a:tbl>
              <a:tblPr>
                <a:noFill/>
              </a:tblPr>
              <a:tblGrid>
                <a:gridCol w="2429476">
                  <a:extLst>
                    <a:ext uri="{9D8B030D-6E8A-4147-A177-3AD203B41FA5}">
                      <a16:colId xmlns:a16="http://schemas.microsoft.com/office/drawing/2014/main" val="20000"/>
                    </a:ext>
                  </a:extLst>
                </a:gridCol>
                <a:gridCol w="6507099">
                  <a:extLst>
                    <a:ext uri="{9D8B030D-6E8A-4147-A177-3AD203B41FA5}">
                      <a16:colId xmlns:a16="http://schemas.microsoft.com/office/drawing/2014/main" val="20001"/>
                    </a:ext>
                  </a:extLst>
                </a:gridCol>
              </a:tblGrid>
              <a:tr h="13292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Determine impact and criticality to prioritize the issue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(1 - Critical; 2 - High; 3 - Normal; 4 - Low)</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mj-lt"/>
                          <a:ea typeface="Open Sans"/>
                          <a:cs typeface="Open Sans"/>
                          <a:sym typeface="Open Sans"/>
                        </a:rPr>
                        <a:t>The desired action is very critical and much needed to solve in order to avoid the customer hampering.</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The app should not be crashed after the certain activity from the </a:t>
                      </a:r>
                      <a:r>
                        <a:rPr lang="en" sz="1000" dirty="0" smtClean="0">
                          <a:latin typeface="+mj-lt"/>
                          <a:ea typeface="Open Sans"/>
                          <a:cs typeface="Open Sans"/>
                          <a:sym typeface="Open Sans"/>
                        </a:rPr>
                        <a:t>user;</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The app should take back to the main screen once the order has been </a:t>
                      </a:r>
                      <a:r>
                        <a:rPr lang="en" sz="1000" dirty="0" smtClean="0">
                          <a:latin typeface="+mj-lt"/>
                          <a:ea typeface="Open Sans"/>
                          <a:cs typeface="Open Sans"/>
                          <a:sym typeface="Open Sans"/>
                        </a:rPr>
                        <a:t>placed;</a:t>
                      </a:r>
                      <a:endParaRPr sz="10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000" dirty="0">
                          <a:latin typeface="+mj-lt"/>
                          <a:ea typeface="Open Sans"/>
                          <a:cs typeface="Open Sans"/>
                          <a:sym typeface="Open Sans"/>
                        </a:rPr>
                        <a:t>The app should </a:t>
                      </a:r>
                      <a:r>
                        <a:rPr lang="en" sz="1000" dirty="0" smtClean="0">
                          <a:latin typeface="+mj-lt"/>
                          <a:ea typeface="Open Sans"/>
                          <a:cs typeface="Open Sans"/>
                          <a:sym typeface="Open Sans"/>
                        </a:rPr>
                        <a:t>allow</a:t>
                      </a:r>
                      <a:r>
                        <a:rPr lang="en" sz="1000" baseline="0" dirty="0" smtClean="0">
                          <a:latin typeface="+mj-lt"/>
                          <a:ea typeface="Open Sans"/>
                          <a:cs typeface="Open Sans"/>
                          <a:sym typeface="Open Sans"/>
                        </a:rPr>
                        <a:t> users to exercise withoud date or wi-fi enabled;</a:t>
                      </a:r>
                      <a:endParaRPr sz="1000" dirty="0">
                        <a:latin typeface="+mj-lt"/>
                        <a:ea typeface="Open Sans"/>
                        <a:cs typeface="Open Sans"/>
                        <a:sym typeface="Open Sans"/>
                      </a:endParaRPr>
                    </a:p>
                    <a:p>
                      <a:pPr marL="0" lvl="0" indent="0" algn="l" rtl="0">
                        <a:lnSpc>
                          <a:spcPct val="115000"/>
                        </a:lnSpc>
                        <a:spcBef>
                          <a:spcPts val="0"/>
                        </a:spcBef>
                        <a:spcAft>
                          <a:spcPts val="0"/>
                        </a:spcAft>
                        <a:buNone/>
                      </a:pPr>
                      <a:r>
                        <a:rPr lang="en" sz="1000" dirty="0">
                          <a:solidFill>
                            <a:srgbClr val="9E9E9E"/>
                          </a:solidFill>
                          <a:latin typeface="+mj-lt"/>
                          <a:ea typeface="Open Sans"/>
                          <a:cs typeface="Open Sans"/>
                          <a:sym typeface="Open Sans"/>
                        </a:rPr>
                        <a:t> </a:t>
                      </a:r>
                      <a:endParaRPr sz="1000" dirty="0">
                        <a:solidFill>
                          <a:srgbClr val="2D3D4A"/>
                        </a:solidFill>
                        <a:latin typeface="+mj-lt"/>
                        <a:ea typeface="Open Sans"/>
                        <a:cs typeface="Open Sans"/>
                        <a:sym typeface="Open Sans"/>
                      </a:endParaRPr>
                    </a:p>
                    <a:p>
                      <a:pPr marL="0" lvl="0" indent="0" algn="l" rtl="0">
                        <a:spcBef>
                          <a:spcPts val="0"/>
                        </a:spcBef>
                        <a:spcAft>
                          <a:spcPts val="0"/>
                        </a:spcAft>
                        <a:buNone/>
                      </a:pPr>
                      <a:endParaRPr sz="1000" dirty="0">
                        <a:solidFill>
                          <a:srgbClr val="9E9E9E"/>
                        </a:solidFill>
                        <a:latin typeface="+mj-lt"/>
                        <a:ea typeface="Open Sans"/>
                        <a:cs typeface="Open Sans"/>
                        <a:sym typeface="Open Sans"/>
                      </a:endParaRPr>
                    </a:p>
                    <a:p>
                      <a:pPr marL="0" lvl="0" indent="0" algn="l" rtl="0">
                        <a:lnSpc>
                          <a:spcPct val="115000"/>
                        </a:lnSpc>
                        <a:spcBef>
                          <a:spcPts val="0"/>
                        </a:spcBef>
                        <a:spcAft>
                          <a:spcPts val="0"/>
                        </a:spcAft>
                        <a:buNone/>
                      </a:pPr>
                      <a:endParaRPr sz="1000" dirty="0">
                        <a:solidFill>
                          <a:srgbClr val="9E9E9E"/>
                        </a:solidFill>
                        <a:latin typeface="+mj-lt"/>
                        <a:ea typeface="Open Sans"/>
                        <a:cs typeface="Open Sans"/>
                        <a:sym typeface="Open Sans"/>
                      </a:endParaRPr>
                    </a:p>
                    <a:p>
                      <a:pPr marL="0" lvl="0" indent="0" algn="l" rtl="0">
                        <a:spcBef>
                          <a:spcPts val="0"/>
                        </a:spcBef>
                        <a:spcAft>
                          <a:spcPts val="0"/>
                        </a:spcAft>
                        <a:buNone/>
                      </a:pPr>
                      <a:endParaRPr sz="1000" dirty="0">
                        <a:solidFill>
                          <a:srgbClr val="9E9E9E"/>
                        </a:solidFill>
                        <a:latin typeface="+mj-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003386">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using JIRA (ticketing tool), communication channel (Slack)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SzPts val="1200"/>
                        <a:buFont typeface="Open Sans"/>
                        <a:buAutoNum type="arabicPeriod"/>
                      </a:pPr>
                      <a:r>
                        <a:rPr lang="en" sz="1000" dirty="0">
                          <a:latin typeface="+mj-lt"/>
                          <a:ea typeface="Open Sans"/>
                          <a:cs typeface="Open Sans"/>
                          <a:sym typeface="Open Sans"/>
                        </a:rPr>
                        <a:t>Kindly have a word with the app developer team and fix this asap</a:t>
                      </a:r>
                      <a:endParaRPr sz="1000" dirty="0">
                        <a:latin typeface="+mj-lt"/>
                        <a:ea typeface="Open Sans"/>
                        <a:cs typeface="Open Sans"/>
                        <a:sym typeface="Open Sans"/>
                      </a:endParaRPr>
                    </a:p>
                    <a:p>
                      <a:pPr marL="457200" lvl="0" indent="-304800" algn="l" rtl="0">
                        <a:lnSpc>
                          <a:spcPct val="115000"/>
                        </a:lnSpc>
                        <a:spcBef>
                          <a:spcPts val="0"/>
                        </a:spcBef>
                        <a:spcAft>
                          <a:spcPts val="0"/>
                        </a:spcAft>
                        <a:buSzPts val="1200"/>
                        <a:buFont typeface="Open Sans"/>
                        <a:buAutoNum type="arabicPeriod"/>
                      </a:pPr>
                      <a:r>
                        <a:rPr lang="en" sz="1000" dirty="0">
                          <a:latin typeface="+mj-lt"/>
                          <a:ea typeface="Open Sans"/>
                          <a:cs typeface="Open Sans"/>
                          <a:sym typeface="Open Sans"/>
                        </a:rPr>
                        <a:t>Please make sure the testing before making it to the public</a:t>
                      </a:r>
                      <a:endParaRPr sz="1000" dirty="0">
                        <a:latin typeface="+mj-lt"/>
                        <a:ea typeface="Open Sans"/>
                        <a:cs typeface="Open Sans"/>
                        <a:sym typeface="Open Sans"/>
                      </a:endParaRPr>
                    </a:p>
                    <a:p>
                      <a:pPr marL="457200" lvl="0" indent="-304800" algn="l" rtl="0">
                        <a:lnSpc>
                          <a:spcPct val="115000"/>
                        </a:lnSpc>
                        <a:spcBef>
                          <a:spcPts val="0"/>
                        </a:spcBef>
                        <a:spcAft>
                          <a:spcPts val="0"/>
                        </a:spcAft>
                        <a:buSzPts val="1200"/>
                        <a:buFont typeface="Open Sans"/>
                        <a:buAutoNum type="arabicPeriod"/>
                      </a:pPr>
                      <a:r>
                        <a:rPr lang="en" sz="1000" dirty="0">
                          <a:latin typeface="+mj-lt"/>
                          <a:ea typeface="Open Sans"/>
                          <a:cs typeface="Open Sans"/>
                          <a:sym typeface="Open Sans"/>
                        </a:rPr>
                        <a:t>List down the exact issues once the app restarts it.</a:t>
                      </a:r>
                      <a:endParaRPr sz="1000" dirty="0">
                        <a:latin typeface="+mj-lt"/>
                        <a:ea typeface="Open Sans"/>
                        <a:cs typeface="Open Sans"/>
                        <a:sym typeface="Open Sans"/>
                      </a:endParaRPr>
                    </a:p>
                    <a:p>
                      <a:pPr marL="0" lvl="0" indent="0" algn="l" rtl="0">
                        <a:lnSpc>
                          <a:spcPct val="115000"/>
                        </a:lnSpc>
                        <a:spcBef>
                          <a:spcPts val="0"/>
                        </a:spcBef>
                        <a:spcAft>
                          <a:spcPts val="0"/>
                        </a:spcAft>
                        <a:buNone/>
                      </a:pPr>
                      <a:endParaRPr sz="1000" dirty="0">
                        <a:solidFill>
                          <a:srgbClr val="9E9E9E"/>
                        </a:solidFill>
                        <a:latin typeface="+mj-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9660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Sample Email Response</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 sz="1000" dirty="0">
                          <a:latin typeface="+mj-lt"/>
                          <a:ea typeface="Open Sans"/>
                          <a:cs typeface="Open Sans"/>
                          <a:sym typeface="Open Sans"/>
                        </a:rPr>
                        <a:t>Dear </a:t>
                      </a:r>
                      <a:r>
                        <a:rPr lang="en" sz="1000" dirty="0" smtClean="0">
                          <a:latin typeface="+mj-lt"/>
                          <a:ea typeface="Open Sans"/>
                          <a:cs typeface="Open Sans"/>
                          <a:sym typeface="Open Sans"/>
                        </a:rPr>
                        <a:t>Manager</a:t>
                      </a:r>
                      <a:r>
                        <a:rPr lang="en" sz="1000" baseline="0" dirty="0" smtClean="0">
                          <a:latin typeface="+mj-lt"/>
                          <a:ea typeface="Open Sans"/>
                          <a:cs typeface="Open Sans"/>
                          <a:sym typeface="Open Sans"/>
                        </a:rPr>
                        <a:t> </a:t>
                      </a:r>
                      <a:r>
                        <a:rPr lang="en" sz="1000" dirty="0" smtClean="0">
                          <a:latin typeface="+mj-lt"/>
                          <a:ea typeface="Open Sans"/>
                          <a:cs typeface="Open Sans"/>
                          <a:sym typeface="Open Sans"/>
                        </a:rPr>
                        <a:t>XYZ</a:t>
                      </a:r>
                      <a:r>
                        <a:rPr lang="en" sz="1000" dirty="0">
                          <a:latin typeface="+mj-lt"/>
                          <a:ea typeface="Open Sans"/>
                          <a:cs typeface="Open Sans"/>
                          <a:sym typeface="Open Sans"/>
                        </a:rPr>
                        <a:t>,</a:t>
                      </a:r>
                      <a:endParaRPr sz="1000" dirty="0">
                        <a:latin typeface="+mj-lt"/>
                        <a:ea typeface="Open Sans"/>
                        <a:cs typeface="Open Sans"/>
                        <a:sym typeface="Open Sans"/>
                      </a:endParaRPr>
                    </a:p>
                    <a:p>
                      <a:pPr marL="0" lvl="0" indent="0" algn="l" rtl="0">
                        <a:lnSpc>
                          <a:spcPct val="115000"/>
                        </a:lnSpc>
                        <a:spcBef>
                          <a:spcPts val="0"/>
                        </a:spcBef>
                        <a:spcAft>
                          <a:spcPts val="0"/>
                        </a:spcAft>
                        <a:buNone/>
                      </a:pPr>
                      <a:r>
                        <a:rPr lang="en" sz="1000" dirty="0">
                          <a:latin typeface="+mj-lt"/>
                          <a:ea typeface="Open Sans"/>
                          <a:cs typeface="Open Sans"/>
                          <a:sym typeface="Open Sans"/>
                        </a:rPr>
                        <a:t>With reference to your email stated below. I would like to highlight the few points. </a:t>
                      </a:r>
                      <a:endParaRPr sz="1000" dirty="0">
                        <a:latin typeface="+mj-lt"/>
                        <a:ea typeface="Open Sans"/>
                        <a:cs typeface="Open Sans"/>
                        <a:sym typeface="Open Sans"/>
                      </a:endParaRPr>
                    </a:p>
                    <a:p>
                      <a:pPr marL="0" lvl="0" indent="0" algn="l" rtl="0">
                        <a:lnSpc>
                          <a:spcPct val="115000"/>
                        </a:lnSpc>
                        <a:spcBef>
                          <a:spcPts val="0"/>
                        </a:spcBef>
                        <a:spcAft>
                          <a:spcPts val="0"/>
                        </a:spcAft>
                        <a:buNone/>
                      </a:pPr>
                      <a:r>
                        <a:rPr lang="en" sz="1000" dirty="0">
                          <a:latin typeface="+mj-lt"/>
                          <a:ea typeface="Open Sans"/>
                          <a:cs typeface="Open Sans"/>
                          <a:sym typeface="Open Sans"/>
                        </a:rPr>
                        <a:t>To the customer experience point of view, we </a:t>
                      </a:r>
                      <a:r>
                        <a:rPr lang="en" sz="1000" dirty="0" smtClean="0">
                          <a:latin typeface="+mj-lt"/>
                          <a:ea typeface="Open Sans"/>
                          <a:cs typeface="Open Sans"/>
                          <a:sym typeface="Open Sans"/>
                        </a:rPr>
                        <a:t>will double </a:t>
                      </a:r>
                      <a:r>
                        <a:rPr lang="en" sz="1000" dirty="0">
                          <a:latin typeface="+mj-lt"/>
                          <a:ea typeface="Open Sans"/>
                          <a:cs typeface="Open Sans"/>
                          <a:sym typeface="Open Sans"/>
                        </a:rPr>
                        <a:t>test with the team, and </a:t>
                      </a:r>
                      <a:r>
                        <a:rPr lang="en" sz="1000" dirty="0" smtClean="0">
                          <a:latin typeface="+mj-lt"/>
                          <a:ea typeface="Open Sans"/>
                          <a:cs typeface="Open Sans"/>
                          <a:sym typeface="Open Sans"/>
                        </a:rPr>
                        <a:t>after we conclude that everthing is ok we will to </a:t>
                      </a:r>
                      <a:r>
                        <a:rPr lang="en" sz="1000" dirty="0">
                          <a:latin typeface="+mj-lt"/>
                          <a:ea typeface="Open Sans"/>
                          <a:cs typeface="Open Sans"/>
                          <a:sym typeface="Open Sans"/>
                        </a:rPr>
                        <a:t>the public. The sets of different guidelines make it suitable to take the action forward and more reliable</a:t>
                      </a:r>
                      <a:endParaRPr sz="1000" dirty="0">
                        <a:latin typeface="+mj-lt"/>
                        <a:ea typeface="Open Sans"/>
                        <a:cs typeface="Open Sans"/>
                        <a:sym typeface="Open Sans"/>
                      </a:endParaRPr>
                    </a:p>
                    <a:p>
                      <a:pPr marL="0" lvl="0" indent="0" algn="l" rtl="0">
                        <a:lnSpc>
                          <a:spcPct val="115000"/>
                        </a:lnSpc>
                        <a:spcBef>
                          <a:spcPts val="0"/>
                        </a:spcBef>
                        <a:spcAft>
                          <a:spcPts val="0"/>
                        </a:spcAft>
                        <a:buNone/>
                      </a:pPr>
                      <a:endParaRPr sz="1000" dirty="0">
                        <a:solidFill>
                          <a:srgbClr val="9E9E9E"/>
                        </a:solidFill>
                        <a:latin typeface="+mj-lt"/>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282" name="Google Shape;282;p50"/>
          <p:cNvSpPr txBox="1"/>
          <p:nvPr/>
        </p:nvSpPr>
        <p:spPr>
          <a:xfrm>
            <a:off x="48600" y="-99150"/>
            <a:ext cx="9046800" cy="59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extLst>
      <p:ext uri="{BB962C8B-B14F-4D97-AF65-F5344CB8AC3E}">
        <p14:creationId xmlns:p14="http://schemas.microsoft.com/office/powerpoint/2010/main" val="109149610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Handle Potentially Difficult Situations</a:t>
            </a:r>
            <a:endParaRPr sz="500"/>
          </a:p>
        </p:txBody>
      </p:sp>
      <p:sp>
        <p:nvSpPr>
          <p:cNvPr id="352" name="Google Shape;352;p5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 name="Text Placeholder 1"/>
          <p:cNvSpPr>
            <a:spLocks noGrp="1"/>
          </p:cNvSpPr>
          <p:nvPr>
            <p:ph type="body" idx="1"/>
          </p:nvPr>
        </p:nvSpPr>
        <p:spPr/>
        <p:txBody>
          <a:bodyPr/>
          <a:lstStyle/>
          <a:p>
            <a:endParaRPr lang="en-US"/>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88" name="Google Shape;288;p51"/>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Respond to CEO or GM’s request via email</a:t>
            </a:r>
            <a:endParaRPr sz="2800"/>
          </a:p>
        </p:txBody>
      </p:sp>
      <p:sp>
        <p:nvSpPr>
          <p:cNvPr id="289" name="Google Shape;289;p5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19</a:t>
            </a:fld>
            <a:endParaRPr>
              <a:solidFill>
                <a:srgbClr val="929292"/>
              </a:solidFill>
            </a:endParaRPr>
          </a:p>
        </p:txBody>
      </p:sp>
      <p:graphicFrame>
        <p:nvGraphicFramePr>
          <p:cNvPr id="290" name="Google Shape;290;p51"/>
          <p:cNvGraphicFramePr/>
          <p:nvPr>
            <p:extLst>
              <p:ext uri="{D42A27DB-BD31-4B8C-83A1-F6EECF244321}">
                <p14:modId xmlns:p14="http://schemas.microsoft.com/office/powerpoint/2010/main" val="3492323850"/>
              </p:ext>
            </p:extLst>
          </p:nvPr>
        </p:nvGraphicFramePr>
        <p:xfrm>
          <a:off x="390075" y="671401"/>
          <a:ext cx="8450050" cy="5024707"/>
        </p:xfrm>
        <a:graphic>
          <a:graphicData uri="http://schemas.openxmlformats.org/drawingml/2006/table">
            <a:tbl>
              <a:tblPr>
                <a:noFill/>
              </a:tblPr>
              <a:tblGrid>
                <a:gridCol w="1847750">
                  <a:extLst>
                    <a:ext uri="{9D8B030D-6E8A-4147-A177-3AD203B41FA5}">
                      <a16:colId xmlns:a16="http://schemas.microsoft.com/office/drawing/2014/main" val="20000"/>
                    </a:ext>
                  </a:extLst>
                </a:gridCol>
                <a:gridCol w="6602300">
                  <a:extLst>
                    <a:ext uri="{9D8B030D-6E8A-4147-A177-3AD203B41FA5}">
                      <a16:colId xmlns:a16="http://schemas.microsoft.com/office/drawing/2014/main" val="20001"/>
                    </a:ext>
                  </a:extLst>
                </a:gridCol>
              </a:tblGrid>
              <a:tr h="147686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Assessment and result</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a:latin typeface="+mj-lt"/>
                          <a:ea typeface="Open Sans"/>
                          <a:cs typeface="Open Sans"/>
                          <a:sym typeface="Open Sans"/>
                        </a:rPr>
                        <a:t>In response to your email, have incorporated few highlighted points</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The source code be implemented on priority</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The action can be taken immediately w.r.e</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The tasks has been assigned to the tech team to work on the desired task</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The UI and other element has been taken care off by the designer team</a:t>
                      </a:r>
                      <a:endParaRPr sz="1200" dirty="0">
                        <a:solidFill>
                          <a:srgbClr val="9E9E9E"/>
                        </a:solidFill>
                        <a:latin typeface="+mj-lt"/>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88093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Sample Email Response</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US" sz="1300" dirty="0" smtClean="0">
                          <a:latin typeface="+mj-lt"/>
                          <a:ea typeface="Open Sans"/>
                          <a:cs typeface="Open Sans"/>
                          <a:sym typeface="Open Sans"/>
                        </a:rPr>
                        <a:t>Dear CEO,</a:t>
                      </a:r>
                    </a:p>
                    <a:p>
                      <a:pPr marL="0" lvl="0" indent="0" algn="l" rtl="0">
                        <a:lnSpc>
                          <a:spcPct val="115000"/>
                        </a:lnSpc>
                        <a:spcBef>
                          <a:spcPts val="0"/>
                        </a:spcBef>
                        <a:spcAft>
                          <a:spcPts val="0"/>
                        </a:spcAft>
                        <a:buNone/>
                      </a:pPr>
                      <a:endParaRPr lang="en-US" sz="1300" dirty="0" smtClean="0">
                        <a:latin typeface="+mj-lt"/>
                        <a:ea typeface="Open Sans"/>
                        <a:cs typeface="Open Sans"/>
                        <a:sym typeface="Open Sans"/>
                      </a:endParaRPr>
                    </a:p>
                    <a:p>
                      <a:pPr marL="0" lvl="0" indent="0" algn="l" rtl="0">
                        <a:lnSpc>
                          <a:spcPct val="115000"/>
                        </a:lnSpc>
                        <a:spcBef>
                          <a:spcPts val="0"/>
                        </a:spcBef>
                        <a:spcAft>
                          <a:spcPts val="0"/>
                        </a:spcAft>
                        <a:buNone/>
                      </a:pPr>
                      <a:r>
                        <a:rPr lang="en-US" sz="1300" dirty="0" smtClean="0">
                          <a:latin typeface="+mj-lt"/>
                          <a:ea typeface="Open Sans"/>
                          <a:cs typeface="Open Sans"/>
                          <a:sym typeface="Open Sans"/>
                        </a:rPr>
                        <a:t>In reference to your last email, I would like to</a:t>
                      </a:r>
                      <a:r>
                        <a:rPr lang="en-US" sz="1300" baseline="0" dirty="0" smtClean="0">
                          <a:latin typeface="+mj-lt"/>
                          <a:ea typeface="Open Sans"/>
                          <a:cs typeface="Open Sans"/>
                          <a:sym typeface="Open Sans"/>
                        </a:rPr>
                        <a:t> update with the following feedback:</a:t>
                      </a:r>
                      <a:endParaRPr lang="en-US" sz="1300" dirty="0" smtClean="0">
                        <a:latin typeface="+mj-lt"/>
                        <a:ea typeface="Open Sans"/>
                        <a:cs typeface="Open Sans"/>
                        <a:sym typeface="Open Sans"/>
                      </a:endParaRPr>
                    </a:p>
                    <a:p>
                      <a:pPr marL="0" lvl="0" indent="0" algn="l" rtl="0">
                        <a:lnSpc>
                          <a:spcPct val="115000"/>
                        </a:lnSpc>
                        <a:spcBef>
                          <a:spcPts val="0"/>
                        </a:spcBef>
                        <a:spcAft>
                          <a:spcPts val="0"/>
                        </a:spcAft>
                        <a:buNone/>
                      </a:pPr>
                      <a:r>
                        <a:rPr lang="en-US" sz="1300" dirty="0" smtClean="0">
                          <a:latin typeface="+mj-lt"/>
                          <a:ea typeface="Open Sans"/>
                          <a:cs typeface="Open Sans"/>
                          <a:sym typeface="Open Sans"/>
                        </a:rPr>
                        <a:t>The API which we have worked a couple days ago with desired features we manage</a:t>
                      </a:r>
                      <a:r>
                        <a:rPr lang="en-US" sz="1300" baseline="0" dirty="0" smtClean="0">
                          <a:latin typeface="+mj-lt"/>
                          <a:ea typeface="Open Sans"/>
                          <a:cs typeface="Open Sans"/>
                          <a:sym typeface="Open Sans"/>
                        </a:rPr>
                        <a:t> to finish the implementation and it was tested and approved </a:t>
                      </a:r>
                      <a:r>
                        <a:rPr lang="en-US" sz="1300" dirty="0" smtClean="0">
                          <a:latin typeface="+mj-lt"/>
                          <a:ea typeface="Open Sans"/>
                          <a:cs typeface="Open Sans"/>
                          <a:sym typeface="Open Sans"/>
                        </a:rPr>
                        <a:t>by my the QA &amp; Tech team. However,</a:t>
                      </a:r>
                      <a:r>
                        <a:rPr lang="en-US" sz="1300" baseline="0" dirty="0" smtClean="0">
                          <a:latin typeface="+mj-lt"/>
                          <a:ea typeface="Open Sans"/>
                          <a:cs typeface="Open Sans"/>
                          <a:sym typeface="Open Sans"/>
                        </a:rPr>
                        <a:t> now we are </a:t>
                      </a:r>
                      <a:r>
                        <a:rPr lang="en-US" sz="1300" dirty="0" smtClean="0">
                          <a:latin typeface="+mj-lt"/>
                          <a:ea typeface="Open Sans"/>
                          <a:cs typeface="Open Sans"/>
                          <a:sym typeface="Open Sans"/>
                        </a:rPr>
                        <a:t>conducting more tests in</a:t>
                      </a:r>
                      <a:r>
                        <a:rPr lang="en-US" sz="1300" baseline="0" dirty="0" smtClean="0">
                          <a:latin typeface="+mj-lt"/>
                          <a:ea typeface="Open Sans"/>
                          <a:cs typeface="Open Sans"/>
                          <a:sym typeface="Open Sans"/>
                        </a:rPr>
                        <a:t> order to ensure that all is fine and we hope to conclude on the next week. I suggest to re-schedule a demo session for the next 02 weeks</a:t>
                      </a:r>
                      <a:r>
                        <a:rPr lang="en-US" sz="1300" dirty="0" smtClean="0">
                          <a:latin typeface="+mj-lt"/>
                          <a:ea typeface="Open Sans"/>
                          <a:cs typeface="Open Sans"/>
                          <a:sym typeface="Open Sans"/>
                        </a:rPr>
                        <a:t>. </a:t>
                      </a:r>
                    </a:p>
                    <a:p>
                      <a:pPr marL="0" lvl="0" indent="0" algn="l" rtl="0">
                        <a:lnSpc>
                          <a:spcPct val="115000"/>
                        </a:lnSpc>
                        <a:spcBef>
                          <a:spcPts val="0"/>
                        </a:spcBef>
                        <a:spcAft>
                          <a:spcPts val="0"/>
                        </a:spcAft>
                        <a:buNone/>
                      </a:pPr>
                      <a:endParaRPr lang="en-US" sz="1300" dirty="0" smtClean="0">
                        <a:latin typeface="+mj-lt"/>
                        <a:ea typeface="Open Sans"/>
                        <a:cs typeface="Open Sans"/>
                        <a:sym typeface="Open Sans"/>
                      </a:endParaRPr>
                    </a:p>
                    <a:p>
                      <a:pPr marL="0" lvl="0" indent="0" algn="l" rtl="0">
                        <a:lnSpc>
                          <a:spcPct val="115000"/>
                        </a:lnSpc>
                        <a:spcBef>
                          <a:spcPts val="0"/>
                        </a:spcBef>
                        <a:spcAft>
                          <a:spcPts val="0"/>
                        </a:spcAft>
                        <a:buNone/>
                      </a:pPr>
                      <a:r>
                        <a:rPr lang="en-US" sz="1300" dirty="0" smtClean="0">
                          <a:latin typeface="+mj-lt"/>
                          <a:ea typeface="Open Sans"/>
                          <a:cs typeface="Open Sans"/>
                          <a:sym typeface="Open Sans"/>
                        </a:rPr>
                        <a:t>We are looking forward to hearing from you</a:t>
                      </a:r>
                      <a:r>
                        <a:rPr lang="en-US" sz="1300" baseline="0" dirty="0" smtClean="0">
                          <a:latin typeface="+mj-lt"/>
                          <a:ea typeface="Open Sans"/>
                          <a:cs typeface="Open Sans"/>
                          <a:sym typeface="Open Sans"/>
                        </a:rPr>
                        <a:t>,</a:t>
                      </a:r>
                    </a:p>
                    <a:p>
                      <a:pPr marL="0" lvl="0" indent="0" algn="l" rtl="0">
                        <a:lnSpc>
                          <a:spcPct val="115000"/>
                        </a:lnSpc>
                        <a:spcBef>
                          <a:spcPts val="0"/>
                        </a:spcBef>
                        <a:spcAft>
                          <a:spcPts val="0"/>
                        </a:spcAft>
                        <a:buNone/>
                      </a:pPr>
                      <a:endParaRPr lang="en-US" sz="1300" dirty="0" smtClean="0">
                        <a:latin typeface="+mj-lt"/>
                        <a:ea typeface="Open Sans"/>
                        <a:cs typeface="Open Sans"/>
                        <a:sym typeface="Open Sans"/>
                      </a:endParaRPr>
                    </a:p>
                    <a:p>
                      <a:pPr marL="0" lvl="0" indent="0" algn="l" rtl="0">
                        <a:lnSpc>
                          <a:spcPct val="115000"/>
                        </a:lnSpc>
                        <a:spcBef>
                          <a:spcPts val="0"/>
                        </a:spcBef>
                        <a:spcAft>
                          <a:spcPts val="0"/>
                        </a:spcAft>
                        <a:buNone/>
                      </a:pPr>
                      <a:r>
                        <a:rPr lang="en-US" sz="1300" dirty="0" smtClean="0">
                          <a:latin typeface="+mj-lt"/>
                          <a:ea typeface="Open Sans"/>
                          <a:cs typeface="Open Sans"/>
                          <a:sym typeface="Open Sans"/>
                        </a:rPr>
                        <a:t>Best Regards,</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22588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a:t>Create Project Blueprint</a:t>
            </a:r>
            <a:endParaRPr sz="4200"/>
          </a:p>
        </p:txBody>
      </p:sp>
      <p:sp>
        <p:nvSpPr>
          <p:cNvPr id="160" name="Google Shape;160;p3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1" name="Google Shape;161;p34"/>
          <p:cNvSpPr txBox="1">
            <a:spLocks noGrp="1"/>
          </p:cNvSpPr>
          <p:nvPr>
            <p:ph type="body" idx="1"/>
          </p:nvPr>
        </p:nvSpPr>
        <p:spPr>
          <a:xfrm>
            <a:off x="457200" y="2557475"/>
            <a:ext cx="8421900" cy="7680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6" name="Google Shape;386;p61"/>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2D3D4A"/>
              </a:buClr>
              <a:buFont typeface="Open Sans"/>
              <a:buNone/>
            </a:pPr>
            <a:r>
              <a:rPr lang="en" sz="2800"/>
              <a:t>Step-in and guide the scrum team at stand up</a:t>
            </a:r>
            <a:endParaRPr sz="2800"/>
          </a:p>
        </p:txBody>
      </p:sp>
      <p:sp>
        <p:nvSpPr>
          <p:cNvPr id="387" name="Google Shape;387;p6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20</a:t>
            </a:fld>
            <a:endParaRPr>
              <a:solidFill>
                <a:srgbClr val="929292"/>
              </a:solidFill>
            </a:endParaRPr>
          </a:p>
        </p:txBody>
      </p:sp>
      <p:graphicFrame>
        <p:nvGraphicFramePr>
          <p:cNvPr id="388" name="Google Shape;388;p61"/>
          <p:cNvGraphicFramePr/>
          <p:nvPr>
            <p:extLst>
              <p:ext uri="{D42A27DB-BD31-4B8C-83A1-F6EECF244321}">
                <p14:modId xmlns:p14="http://schemas.microsoft.com/office/powerpoint/2010/main" val="2060678313"/>
              </p:ext>
            </p:extLst>
          </p:nvPr>
        </p:nvGraphicFramePr>
        <p:xfrm>
          <a:off x="237675" y="671400"/>
          <a:ext cx="8769975" cy="4042050"/>
        </p:xfrm>
        <a:graphic>
          <a:graphicData uri="http://schemas.openxmlformats.org/drawingml/2006/table">
            <a:tbl>
              <a:tblPr>
                <a:noFill/>
                <a:tableStyleId>{7B5E755C-09D6-4D4B-AA48-3CDF301080C1}</a:tableStyleId>
              </a:tblPr>
              <a:tblGrid>
                <a:gridCol w="1917700">
                  <a:extLst>
                    <a:ext uri="{9D8B030D-6E8A-4147-A177-3AD203B41FA5}">
                      <a16:colId xmlns:a16="http://schemas.microsoft.com/office/drawing/2014/main" val="20000"/>
                    </a:ext>
                  </a:extLst>
                </a:gridCol>
                <a:gridCol w="6852275">
                  <a:extLst>
                    <a:ext uri="{9D8B030D-6E8A-4147-A177-3AD203B41FA5}">
                      <a16:colId xmlns:a16="http://schemas.microsoft.com/office/drawing/2014/main" val="20001"/>
                    </a:ext>
                  </a:extLst>
                </a:gridCol>
              </a:tblGrid>
              <a:tr h="4042050">
                <a:tc>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Video Response</a:t>
                      </a:r>
                      <a:endParaRPr sz="1200" b="1">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smtClean="0">
                          <a:solidFill>
                            <a:srgbClr val="2D3D4A"/>
                          </a:solidFill>
                          <a:latin typeface="Open Sans"/>
                          <a:ea typeface="Open Sans"/>
                          <a:cs typeface="Open Sans"/>
                          <a:sym typeface="Open Sans"/>
                        </a:rPr>
                        <a:t>Link : </a:t>
                      </a:r>
                      <a:r>
                        <a:rPr lang="en-US" sz="1200" dirty="0" smtClean="0">
                          <a:solidFill>
                            <a:srgbClr val="2D3D4A"/>
                          </a:solidFill>
                          <a:latin typeface="Open Sans"/>
                          <a:ea typeface="Open Sans"/>
                          <a:cs typeface="Open Sans"/>
                          <a:sym typeface="Open Sans"/>
                          <a:hlinkClick r:id="rId3"/>
                        </a:rPr>
                        <a:t>https://drive.google.com/open?id=1SKKRgfZB-DI9QipZVqYzGdfGFHfs0bJX</a:t>
                      </a:r>
                      <a:endParaRPr lang="en-US" sz="1200" dirty="0" smtClean="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543536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6" name="Google Shape;296;p52"/>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Handling Resource Constraints</a:t>
            </a:r>
            <a:endParaRPr sz="2800"/>
          </a:p>
        </p:txBody>
      </p:sp>
      <p:sp>
        <p:nvSpPr>
          <p:cNvPr id="297" name="Google Shape;297;p5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21</a:t>
            </a:fld>
            <a:endParaRPr>
              <a:solidFill>
                <a:srgbClr val="929292"/>
              </a:solidFill>
            </a:endParaRPr>
          </a:p>
        </p:txBody>
      </p:sp>
      <p:graphicFrame>
        <p:nvGraphicFramePr>
          <p:cNvPr id="298" name="Google Shape;298;p52"/>
          <p:cNvGraphicFramePr/>
          <p:nvPr>
            <p:extLst>
              <p:ext uri="{D42A27DB-BD31-4B8C-83A1-F6EECF244321}">
                <p14:modId xmlns:p14="http://schemas.microsoft.com/office/powerpoint/2010/main" val="2249905043"/>
              </p:ext>
            </p:extLst>
          </p:nvPr>
        </p:nvGraphicFramePr>
        <p:xfrm>
          <a:off x="321087" y="533700"/>
          <a:ext cx="8562601" cy="5920179"/>
        </p:xfrm>
        <a:graphic>
          <a:graphicData uri="http://schemas.openxmlformats.org/drawingml/2006/table">
            <a:tbl>
              <a:tblPr>
                <a:noFill/>
              </a:tblPr>
              <a:tblGrid>
                <a:gridCol w="2398226">
                  <a:extLst>
                    <a:ext uri="{9D8B030D-6E8A-4147-A177-3AD203B41FA5}">
                      <a16:colId xmlns:a16="http://schemas.microsoft.com/office/drawing/2014/main" val="20000"/>
                    </a:ext>
                  </a:extLst>
                </a:gridCol>
                <a:gridCol w="6164375">
                  <a:extLst>
                    <a:ext uri="{9D8B030D-6E8A-4147-A177-3AD203B41FA5}">
                      <a16:colId xmlns:a16="http://schemas.microsoft.com/office/drawing/2014/main" val="20001"/>
                    </a:ext>
                  </a:extLst>
                </a:gridCol>
              </a:tblGrid>
              <a:tr h="1017800">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List 2- 3 activities that you would carry out as a PM to unblock the scrum team immediately ?</a:t>
                      </a: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100" b="1" dirty="0">
                        <a:solidFill>
                          <a:srgbClr val="2D3D4A"/>
                        </a:solidFill>
                        <a:latin typeface="Open Sans"/>
                        <a:ea typeface="Open Sans"/>
                        <a:cs typeface="Open Sans"/>
                        <a:sym typeface="Open Sans"/>
                      </a:endParaRPr>
                    </a:p>
                  </a:txBody>
                  <a:tcPr marL="91425" marR="91425" marT="91425" marB="91425"/>
                </a:tc>
                <a:tc>
                  <a:txBody>
                    <a:bodyPr/>
                    <a:lstStyle/>
                    <a:p>
                      <a:pPr marL="457200" lvl="0" indent="-304800" algn="l" rtl="0">
                        <a:lnSpc>
                          <a:spcPct val="115000"/>
                        </a:lnSpc>
                        <a:spcBef>
                          <a:spcPts val="0"/>
                        </a:spcBef>
                        <a:spcAft>
                          <a:spcPts val="0"/>
                        </a:spcAft>
                        <a:buClr>
                          <a:srgbClr val="2D3D4A"/>
                        </a:buClr>
                        <a:buSzPts val="1200"/>
                        <a:buFont typeface="Open Sans"/>
                        <a:buChar char="●"/>
                      </a:pPr>
                      <a:r>
                        <a:rPr lang="en" sz="1200" b="1" dirty="0" smtClean="0">
                          <a:solidFill>
                            <a:srgbClr val="2D3D4A"/>
                          </a:solidFill>
                          <a:latin typeface="+mj-lt"/>
                          <a:ea typeface="Open Sans"/>
                          <a:cs typeface="Open Sans"/>
                          <a:sym typeface="Open Sans"/>
                        </a:rPr>
                        <a:t>Quickly Discuss</a:t>
                      </a:r>
                      <a:r>
                        <a:rPr lang="en" sz="1200" b="1" baseline="0" dirty="0" smtClean="0">
                          <a:solidFill>
                            <a:srgbClr val="2D3D4A"/>
                          </a:solidFill>
                          <a:latin typeface="+mj-lt"/>
                          <a:ea typeface="Open Sans"/>
                          <a:cs typeface="Open Sans"/>
                          <a:sym typeface="Open Sans"/>
                        </a:rPr>
                        <a:t> Project Blockers  on daily Scrum;</a:t>
                      </a:r>
                    </a:p>
                    <a:p>
                      <a:pPr marL="457200" lvl="0" indent="-304800" algn="l" rtl="0">
                        <a:lnSpc>
                          <a:spcPct val="115000"/>
                        </a:lnSpc>
                        <a:spcBef>
                          <a:spcPts val="0"/>
                        </a:spcBef>
                        <a:spcAft>
                          <a:spcPts val="0"/>
                        </a:spcAft>
                        <a:buClr>
                          <a:srgbClr val="2D3D4A"/>
                        </a:buClr>
                        <a:buSzPts val="1200"/>
                        <a:buFont typeface="Open Sans"/>
                        <a:buChar char="●"/>
                      </a:pPr>
                      <a:r>
                        <a:rPr lang="en-US" sz="1200" b="1" baseline="0" dirty="0" smtClean="0">
                          <a:solidFill>
                            <a:srgbClr val="2D3D4A"/>
                          </a:solidFill>
                          <a:latin typeface="+mj-lt"/>
                          <a:ea typeface="Open Sans"/>
                          <a:cs typeface="Open Sans"/>
                          <a:sym typeface="Open Sans"/>
                        </a:rPr>
                        <a:t>Identify, discuss, and bust through project blockers.</a:t>
                      </a:r>
                      <a:endParaRPr lang="en" sz="1200" b="1" baseline="0" dirty="0" smtClean="0">
                        <a:solidFill>
                          <a:srgbClr val="2D3D4A"/>
                        </a:solidFill>
                        <a:latin typeface="+mj-lt"/>
                        <a:ea typeface="Open Sans"/>
                        <a:cs typeface="Open Sans"/>
                        <a:sym typeface="Open Sans"/>
                      </a:endParaRPr>
                    </a:p>
                    <a:p>
                      <a:pPr marL="457200" lvl="0" indent="-304800" algn="l" rtl="0">
                        <a:lnSpc>
                          <a:spcPct val="115000"/>
                        </a:lnSpc>
                        <a:spcBef>
                          <a:spcPts val="0"/>
                        </a:spcBef>
                        <a:spcAft>
                          <a:spcPts val="0"/>
                        </a:spcAft>
                        <a:buClr>
                          <a:srgbClr val="2D3D4A"/>
                        </a:buClr>
                        <a:buSzPts val="1200"/>
                        <a:buFont typeface="Open Sans"/>
                        <a:buChar char="●"/>
                      </a:pPr>
                      <a:r>
                        <a:rPr lang="en-US" sz="1200" b="1" dirty="0" smtClean="0">
                          <a:solidFill>
                            <a:srgbClr val="2D3D4A"/>
                          </a:solidFill>
                          <a:latin typeface="+mj-lt"/>
                          <a:ea typeface="Open Sans"/>
                          <a:cs typeface="Open Sans"/>
                          <a:sym typeface="Open Sans"/>
                        </a:rPr>
                        <a:t>Train myself and the Team in order to recognize when are facing blockers;</a:t>
                      </a:r>
                      <a:endParaRPr sz="1200" dirty="0">
                        <a:solidFill>
                          <a:srgbClr val="2D3D4A"/>
                        </a:solidFill>
                        <a:latin typeface="+mj-lt"/>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24775">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dirty="0">
                        <a:solidFill>
                          <a:srgbClr val="2D3D4A"/>
                        </a:solidFill>
                        <a:latin typeface="Open Sans"/>
                        <a:ea typeface="Open Sans"/>
                        <a:cs typeface="Open Sans"/>
                        <a:sym typeface="Open Sans"/>
                      </a:endParaRPr>
                    </a:p>
                  </a:txBody>
                  <a:tcPr marL="91425" marR="91425" marT="91425" marB="91425"/>
                </a:tc>
                <a:tc>
                  <a:txBody>
                    <a:bodyPr/>
                    <a:lstStyle/>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Since it’s as important as the other tasks, we can collaborate this together</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We can keep the tech time for aside as the designer team is crucial to us</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Dev-ops team has a good amount of free time. We can use them for at least for two weeks.</a:t>
                      </a:r>
                      <a:endParaRPr sz="1200" dirty="0">
                        <a:latin typeface="+mj-lt"/>
                        <a:ea typeface="Open Sans"/>
                        <a:cs typeface="Open Sans"/>
                        <a:sym typeface="Open Sans"/>
                      </a:endParaRP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933250">
                <a:tc rowSpan="2">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Since there is a potential risk, it is important to raise visibility amongst appropriate stakeholders</a:t>
                      </a: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9E9E9E"/>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a:latin typeface="+mj-lt"/>
                          <a:ea typeface="Open Sans"/>
                          <a:cs typeface="Open Sans"/>
                          <a:sym typeface="Open Sans"/>
                        </a:rPr>
                        <a:t>We have only a week time to launch our new feature around 2 to 3 weeks. This is super important to us.</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We have agreed upon to the conclusion to go ahead with the designer team</a:t>
                      </a:r>
                      <a:endParaRPr sz="1200" dirty="0">
                        <a:latin typeface="+mj-lt"/>
                        <a:ea typeface="Open Sans"/>
                        <a:cs typeface="Open Sans"/>
                        <a:sym typeface="Open Sans"/>
                      </a:endParaRPr>
                    </a:p>
                    <a:p>
                      <a:pPr marL="457200" lvl="0" indent="-311150" algn="l" rtl="0">
                        <a:lnSpc>
                          <a:spcPct val="115000"/>
                        </a:lnSpc>
                        <a:spcBef>
                          <a:spcPts val="0"/>
                        </a:spcBef>
                        <a:spcAft>
                          <a:spcPts val="0"/>
                        </a:spcAft>
                        <a:buSzPts val="1300"/>
                        <a:buFont typeface="Open Sans"/>
                        <a:buChar char="●"/>
                      </a:pPr>
                      <a:r>
                        <a:rPr lang="en" sz="1200" dirty="0">
                          <a:latin typeface="+mj-lt"/>
                          <a:ea typeface="Open Sans"/>
                          <a:cs typeface="Open Sans"/>
                          <a:sym typeface="Open Sans"/>
                        </a:rPr>
                        <a:t>The tech leads can’t wait because of their tight deadlines.</a:t>
                      </a:r>
                      <a:endParaRPr sz="1200" dirty="0">
                        <a:latin typeface="+mj-lt"/>
                        <a:ea typeface="Open Sans"/>
                        <a:cs typeface="Open Sans"/>
                        <a:sym typeface="Open Sans"/>
                      </a:endParaRPr>
                    </a:p>
                    <a:p>
                      <a:pPr marL="0" lvl="0" indent="0" algn="l" rtl="0">
                        <a:lnSpc>
                          <a:spcPct val="115000"/>
                        </a:lnSpc>
                        <a:spcBef>
                          <a:spcPts val="0"/>
                        </a:spcBef>
                        <a:spcAft>
                          <a:spcPts val="0"/>
                        </a:spcAft>
                        <a:buNone/>
                      </a:pPr>
                      <a:endParaRPr sz="1300" dirty="0">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58175">
                <a:tc vMerge="1">
                  <a:txBody>
                    <a:bodyPr/>
                    <a:lstStyle/>
                    <a:p>
                      <a:endParaRPr lang="en-US"/>
                    </a:p>
                  </a:txBody>
                  <a:tcPr/>
                </a:tc>
                <a:tc>
                  <a:txBody>
                    <a:bodyPr/>
                    <a:lstStyle/>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0596781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12" name="Google Shape;312;p54"/>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How would you handle stakeholder feedback?</a:t>
            </a:r>
            <a:endParaRPr sz="2800"/>
          </a:p>
        </p:txBody>
      </p:sp>
      <p:sp>
        <p:nvSpPr>
          <p:cNvPr id="313" name="Google Shape;313;p5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22</a:t>
            </a:fld>
            <a:endParaRPr>
              <a:solidFill>
                <a:srgbClr val="929292"/>
              </a:solidFill>
            </a:endParaRPr>
          </a:p>
        </p:txBody>
      </p:sp>
      <p:graphicFrame>
        <p:nvGraphicFramePr>
          <p:cNvPr id="314" name="Google Shape;314;p54"/>
          <p:cNvGraphicFramePr/>
          <p:nvPr>
            <p:extLst>
              <p:ext uri="{D42A27DB-BD31-4B8C-83A1-F6EECF244321}">
                <p14:modId xmlns:p14="http://schemas.microsoft.com/office/powerpoint/2010/main" val="2857239213"/>
              </p:ext>
            </p:extLst>
          </p:nvPr>
        </p:nvGraphicFramePr>
        <p:xfrm>
          <a:off x="161475" y="595200"/>
          <a:ext cx="8735700" cy="4154600"/>
        </p:xfrm>
        <a:graphic>
          <a:graphicData uri="http://schemas.openxmlformats.org/drawingml/2006/table">
            <a:tbl>
              <a:tblPr>
                <a:noFill/>
              </a:tblPr>
              <a:tblGrid>
                <a:gridCol w="1910200">
                  <a:extLst>
                    <a:ext uri="{9D8B030D-6E8A-4147-A177-3AD203B41FA5}">
                      <a16:colId xmlns:a16="http://schemas.microsoft.com/office/drawing/2014/main" val="20000"/>
                    </a:ext>
                  </a:extLst>
                </a:gridCol>
                <a:gridCol w="6825500">
                  <a:extLst>
                    <a:ext uri="{9D8B030D-6E8A-4147-A177-3AD203B41FA5}">
                      <a16:colId xmlns:a16="http://schemas.microsoft.com/office/drawing/2014/main" val="20001"/>
                    </a:ext>
                  </a:extLst>
                </a:gridCol>
              </a:tblGrid>
              <a:tr h="172955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Feedback Assessment</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Be ready to prepare for the worst if in case of any technical issue</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Our primarily goal is to deliver the order on time</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smtClean="0">
                          <a:latin typeface="Open Sans"/>
                          <a:ea typeface="Open Sans"/>
                          <a:cs typeface="Open Sans"/>
                          <a:sym typeface="Open Sans"/>
                        </a:rPr>
                        <a:t>Phsysical</a:t>
                      </a:r>
                      <a:r>
                        <a:rPr lang="en" sz="1200" baseline="0" dirty="0" smtClean="0">
                          <a:latin typeface="Open Sans"/>
                          <a:ea typeface="Open Sans"/>
                          <a:cs typeface="Open Sans"/>
                          <a:sym typeface="Open Sans"/>
                        </a:rPr>
                        <a:t> Exercise offline feature and Push Notifications will </a:t>
                      </a:r>
                      <a:r>
                        <a:rPr lang="en" sz="1200" dirty="0" smtClean="0">
                          <a:latin typeface="Open Sans"/>
                          <a:ea typeface="Open Sans"/>
                          <a:cs typeface="Open Sans"/>
                          <a:sym typeface="Open Sans"/>
                        </a:rPr>
                        <a:t>play a important technical challenges to improve</a:t>
                      </a:r>
                      <a:r>
                        <a:rPr lang="en" sz="1200" baseline="0" dirty="0" smtClean="0">
                          <a:latin typeface="Open Sans"/>
                          <a:ea typeface="Open Sans"/>
                          <a:cs typeface="Open Sans"/>
                          <a:sym typeface="Open Sans"/>
                        </a:rPr>
                        <a:t> overall satistaction;</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API’s decoding is one of the essential tasks which we should take care off.</a:t>
                      </a:r>
                      <a:endParaRPr sz="1200" dirty="0">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425050">
                <a:tc>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Video Response </a:t>
                      </a:r>
                      <a:endParaRPr sz="1200" b="1">
                        <a:solidFill>
                          <a:srgbClr val="2D3D4A"/>
                        </a:solidFill>
                        <a:latin typeface="Open Sans"/>
                        <a:ea typeface="Open Sans"/>
                        <a:cs typeface="Open Sans"/>
                        <a:sym typeface="Open Sans"/>
                      </a:endParaRPr>
                    </a:p>
                    <a:p>
                      <a:pPr marL="114300" lvl="0" indent="0" algn="l" rtl="0">
                        <a:lnSpc>
                          <a:spcPct val="115000"/>
                        </a:lnSpc>
                        <a:spcBef>
                          <a:spcPts val="70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US" sz="1200" dirty="0" smtClean="0">
                          <a:solidFill>
                            <a:srgbClr val="2D3D4A"/>
                          </a:solidFill>
                          <a:latin typeface="Open Sans"/>
                          <a:ea typeface="Open Sans"/>
                          <a:cs typeface="Open Sans"/>
                          <a:sym typeface="Open Sans"/>
                        </a:rPr>
                        <a:t>Link: </a:t>
                      </a:r>
                      <a:r>
                        <a:rPr lang="en-US" sz="1200" dirty="0" smtClean="0">
                          <a:solidFill>
                            <a:srgbClr val="2D3D4A"/>
                          </a:solidFill>
                          <a:latin typeface="Open Sans"/>
                          <a:ea typeface="Open Sans"/>
                          <a:cs typeface="Open Sans"/>
                          <a:sym typeface="Open Sans"/>
                          <a:hlinkClick r:id="rId3"/>
                        </a:rPr>
                        <a:t>https://drive.google.com/open?id=1HgX66_PMORCxgy6tN5v0FlZXHyesewDL</a:t>
                      </a:r>
                      <a:endParaRPr lang="en-US" sz="1200" dirty="0" smtClean="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29896308"/>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3</a:t>
            </a:fld>
            <a:endParaRPr>
              <a:solidFill>
                <a:srgbClr val="929292"/>
              </a:solidFill>
            </a:endParaRPr>
          </a:p>
        </p:txBody>
      </p:sp>
      <p:sp>
        <p:nvSpPr>
          <p:cNvPr id="176" name="Google Shape;176;p36"/>
          <p:cNvSpPr txBox="1">
            <a:spLocks noGrp="1"/>
          </p:cNvSpPr>
          <p:nvPr>
            <p:ph type="body" idx="1"/>
          </p:nvPr>
        </p:nvSpPr>
        <p:spPr>
          <a:xfrm>
            <a:off x="475050" y="631275"/>
            <a:ext cx="8440800" cy="283200"/>
          </a:xfrm>
          <a:prstGeom prst="rect">
            <a:avLst/>
          </a:prstGeom>
        </p:spPr>
        <p:txBody>
          <a:bodyPr spcFirstLastPara="1" wrap="square" lIns="34275" tIns="34275" rIns="34275" bIns="34275" anchor="t" anchorCtr="0">
            <a:noAutofit/>
          </a:bodyPr>
          <a:lstStyle/>
          <a:p>
            <a:pPr marL="0" lvl="0" indent="0"/>
            <a:r>
              <a:rPr lang="en" sz="1200" dirty="0" smtClean="0">
                <a:highlight>
                  <a:srgbClr val="FFFFFF"/>
                </a:highlight>
                <a:latin typeface="Open Sans Light"/>
                <a:ea typeface="Open Sans Light"/>
                <a:cs typeface="Open Sans Light"/>
                <a:sym typeface="Open Sans Light"/>
              </a:rPr>
              <a:t>Link: </a:t>
            </a:r>
            <a:r>
              <a:rPr lang="en-US" sz="1200" dirty="0">
                <a:highlight>
                  <a:srgbClr val="FFFFFF"/>
                </a:highlight>
                <a:latin typeface="Open Sans Light"/>
                <a:ea typeface="Open Sans Light"/>
                <a:cs typeface="Open Sans Light"/>
                <a:sym typeface="Open Sans Light"/>
                <a:hlinkClick r:id="rId3"/>
              </a:rPr>
              <a:t>https://</a:t>
            </a:r>
            <a:r>
              <a:rPr lang="en-US" sz="1200" dirty="0" smtClean="0">
                <a:highlight>
                  <a:srgbClr val="FFFFFF"/>
                </a:highlight>
                <a:latin typeface="Open Sans Light"/>
                <a:ea typeface="Open Sans Light"/>
                <a:cs typeface="Open Sans Light"/>
                <a:sym typeface="Open Sans Light"/>
                <a:hlinkClick r:id="rId3"/>
              </a:rPr>
              <a:t>drive.google.com/file/d/1KAP9TzUdOQ5BCe4DBRd2P6Oo5Jj0nfk5/view?usp=sharing</a:t>
            </a:r>
            <a:endParaRPr lang="en-US" sz="1200" dirty="0" smtClean="0">
              <a:highlight>
                <a:srgbClr val="FFFFFF"/>
              </a:highlight>
              <a:latin typeface="Open Sans Light"/>
              <a:ea typeface="Open Sans Light"/>
              <a:cs typeface="Open Sans Light"/>
              <a:sym typeface="Open Sans Light"/>
            </a:endParaRPr>
          </a:p>
          <a:p>
            <a:pPr marL="0" lvl="0" indent="0"/>
            <a:endParaRPr sz="1200" dirty="0">
              <a:solidFill>
                <a:srgbClr val="02B3E4"/>
              </a:solidFill>
            </a:endParaRPr>
          </a:p>
        </p:txBody>
      </p:sp>
      <p:sp>
        <p:nvSpPr>
          <p:cNvPr id="177" name="Google Shape;177;p36"/>
          <p:cNvSpPr txBox="1">
            <a:spLocks noGrp="1"/>
          </p:cNvSpPr>
          <p:nvPr>
            <p:ph type="title"/>
          </p:nvPr>
        </p:nvSpPr>
        <p:spPr>
          <a:xfrm>
            <a:off x="457200" y="76200"/>
            <a:ext cx="8229600" cy="4788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a:t>Create a coordination activities map</a:t>
            </a:r>
            <a:endParaRPr sz="2800"/>
          </a:p>
        </p:txBody>
      </p:sp>
      <p:pic>
        <p:nvPicPr>
          <p:cNvPr id="2" name="Picture 1"/>
          <p:cNvPicPr>
            <a:picLocks noChangeAspect="1"/>
          </p:cNvPicPr>
          <p:nvPr/>
        </p:nvPicPr>
        <p:blipFill>
          <a:blip r:embed="rId4"/>
          <a:stretch>
            <a:fillRect/>
          </a:stretch>
        </p:blipFill>
        <p:spPr>
          <a:xfrm>
            <a:off x="382173" y="1032222"/>
            <a:ext cx="8379654" cy="3523203"/>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dirty="0" smtClean="0"/>
              <a:t>Sprint Meeting Plan</a:t>
            </a:r>
            <a:endParaRPr sz="4200" dirty="0"/>
          </a:p>
        </p:txBody>
      </p:sp>
      <p:sp>
        <p:nvSpPr>
          <p:cNvPr id="185" name="Google Shape;185;p3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02" name="Google Shape;202;p39"/>
          <p:cNvSpPr txBox="1">
            <a:spLocks noGrp="1"/>
          </p:cNvSpPr>
          <p:nvPr>
            <p:ph type="title"/>
          </p:nvPr>
        </p:nvSpPr>
        <p:spPr>
          <a:xfrm>
            <a:off x="3810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203" name="Google Shape;203;p3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5</a:t>
            </a:fld>
            <a:endParaRPr>
              <a:solidFill>
                <a:srgbClr val="929292"/>
              </a:solidFill>
            </a:endParaRPr>
          </a:p>
        </p:txBody>
      </p:sp>
      <p:graphicFrame>
        <p:nvGraphicFramePr>
          <p:cNvPr id="204" name="Google Shape;204;p39"/>
          <p:cNvGraphicFramePr/>
          <p:nvPr>
            <p:extLst>
              <p:ext uri="{D42A27DB-BD31-4B8C-83A1-F6EECF244321}">
                <p14:modId xmlns:p14="http://schemas.microsoft.com/office/powerpoint/2010/main" val="3299835185"/>
              </p:ext>
            </p:extLst>
          </p:nvPr>
        </p:nvGraphicFramePr>
        <p:xfrm>
          <a:off x="457200" y="711650"/>
          <a:ext cx="8229600" cy="4349694"/>
        </p:xfrm>
        <a:graphic>
          <a:graphicData uri="http://schemas.openxmlformats.org/drawingml/2006/table">
            <a:tbl>
              <a:tblPr>
                <a:noFill/>
                <a:tableStyleId>{7B5E755C-09D6-4D4B-AA48-3CDF301080C1}</a:tableStyleId>
              </a:tblPr>
              <a:tblGrid>
                <a:gridCol w="382850">
                  <a:extLst>
                    <a:ext uri="{9D8B030D-6E8A-4147-A177-3AD203B41FA5}">
                      <a16:colId xmlns:a16="http://schemas.microsoft.com/office/drawing/2014/main" val="20000"/>
                    </a:ext>
                  </a:extLst>
                </a:gridCol>
                <a:gridCol w="7846750">
                  <a:extLst>
                    <a:ext uri="{9D8B030D-6E8A-4147-A177-3AD203B41FA5}">
                      <a16:colId xmlns:a16="http://schemas.microsoft.com/office/drawing/2014/main" val="20001"/>
                    </a:ext>
                  </a:extLst>
                </a:gridCol>
              </a:tblGrid>
              <a:tr h="322425">
                <a:tc gridSpan="2">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Sprint Goal</a:t>
                      </a:r>
                      <a:endParaRPr sz="1200">
                        <a:solidFill>
                          <a:srgbClr val="9E9E9E"/>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gridSpan="2">
                  <a:txBody>
                    <a:bodyPr/>
                    <a:lstStyle/>
                    <a:p>
                      <a:pPr marL="0" lvl="0" indent="0" algn="l" rtl="0">
                        <a:lnSpc>
                          <a:spcPct val="115000"/>
                        </a:lnSpc>
                        <a:spcBef>
                          <a:spcPts val="0"/>
                        </a:spcBef>
                        <a:spcAft>
                          <a:spcPts val="0"/>
                        </a:spcAft>
                        <a:buNone/>
                      </a:pPr>
                      <a:r>
                        <a:rPr lang="en-US" sz="1200" b="1" dirty="0" smtClean="0">
                          <a:latin typeface="Open Sans"/>
                          <a:ea typeface="Open Sans"/>
                          <a:cs typeface="Open Sans"/>
                          <a:sym typeface="Open Sans"/>
                        </a:rPr>
                        <a:t>To be able to increase physical activity by</a:t>
                      </a:r>
                      <a:r>
                        <a:rPr lang="en-US" sz="1200" b="1" baseline="0" dirty="0" smtClean="0">
                          <a:latin typeface="Open Sans"/>
                          <a:ea typeface="Open Sans"/>
                          <a:cs typeface="Open Sans"/>
                          <a:sym typeface="Open Sans"/>
                        </a:rPr>
                        <a:t> exercise on daily basis</a:t>
                      </a:r>
                      <a:endParaRPr lang="en-US"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81000">
                <a:tc gridSpan="2">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Sprint Backlog (</a:t>
                      </a:r>
                      <a:r>
                        <a:rPr lang="en" sz="1200" dirty="0">
                          <a:solidFill>
                            <a:srgbClr val="2D3D4A"/>
                          </a:solidFill>
                          <a:latin typeface="Open Sans"/>
                          <a:ea typeface="Open Sans"/>
                          <a:cs typeface="Open Sans"/>
                          <a:sym typeface="Open Sans"/>
                        </a:rPr>
                        <a:t>list the prioritized </a:t>
                      </a:r>
                      <a:r>
                        <a:rPr lang="en" sz="1200" b="1" dirty="0">
                          <a:solidFill>
                            <a:srgbClr val="2D3D4A"/>
                          </a:solidFill>
                          <a:latin typeface="Open Sans"/>
                          <a:ea typeface="Open Sans"/>
                          <a:cs typeface="Open Sans"/>
                          <a:sym typeface="Open Sans"/>
                        </a:rPr>
                        <a:t>user-stories</a:t>
                      </a:r>
                      <a:r>
                        <a:rPr lang="en" sz="1200" dirty="0">
                          <a:solidFill>
                            <a:srgbClr val="2D3D4A"/>
                          </a:solidFill>
                          <a:latin typeface="Open Sans"/>
                          <a:ea typeface="Open Sans"/>
                          <a:cs typeface="Open Sans"/>
                          <a:sym typeface="Open Sans"/>
                        </a:rPr>
                        <a:t> from the product backlog)</a:t>
                      </a:r>
                      <a:endParaRPr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L="91425" marR="91425" marT="91425" marB="91425"/>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dirty="0" smtClean="0">
                          <a:solidFill>
                            <a:srgbClr val="2D3D4A"/>
                          </a:solidFill>
                          <a:latin typeface="+mj-lt"/>
                          <a:ea typeface="Open Sans"/>
                          <a:cs typeface="Open Sans"/>
                          <a:sym typeface="Open Sans"/>
                        </a:rPr>
                        <a:t>As</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an</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engineer that wants to become fitness I want to define my</a:t>
                      </a:r>
                      <a:r>
                        <a:rPr lang="en-US" sz="1000" baseline="0" dirty="0" smtClean="0">
                          <a:solidFill>
                            <a:srgbClr val="2D3D4A"/>
                          </a:solidFill>
                          <a:latin typeface="+mj-lt"/>
                          <a:ea typeface="Open Sans"/>
                          <a:cs typeface="Open Sans"/>
                          <a:sym typeface="Open Sans"/>
                        </a:rPr>
                        <a:t> fitness </a:t>
                      </a:r>
                      <a:r>
                        <a:rPr lang="en-US" sz="1000" dirty="0" smtClean="0">
                          <a:solidFill>
                            <a:srgbClr val="2D3D4A"/>
                          </a:solidFill>
                          <a:latin typeface="+mj-lt"/>
                          <a:ea typeface="Open Sans"/>
                          <a:cs typeface="Open Sans"/>
                          <a:sym typeface="Open Sans"/>
                        </a:rPr>
                        <a:t>goal to improve my physical activity on the daily basis;</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L="91425" marR="91425" marT="91425" marB="91425"/>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dirty="0" smtClean="0">
                          <a:solidFill>
                            <a:srgbClr val="2D3D4A"/>
                          </a:solidFill>
                          <a:latin typeface="+mj-lt"/>
                          <a:ea typeface="Open Sans"/>
                          <a:cs typeface="Open Sans"/>
                          <a:sym typeface="Open Sans"/>
                        </a:rPr>
                        <a:t>As</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an</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athlete</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I want to create an</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exercise plan based on my</a:t>
                      </a:r>
                      <a:r>
                        <a:rPr lang="en-US" sz="1000" baseline="0" dirty="0" smtClean="0">
                          <a:solidFill>
                            <a:srgbClr val="2D3D4A"/>
                          </a:solidFill>
                          <a:latin typeface="+mj-lt"/>
                          <a:ea typeface="Open Sans"/>
                          <a:cs typeface="Open Sans"/>
                          <a:sym typeface="Open Sans"/>
                        </a:rPr>
                        <a:t> goals to gain mass and build muscles and have all exercise available when my data ends;</a:t>
                      </a:r>
                      <a:endParaRPr lang="en-US" sz="1000" dirty="0" smtClean="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518538">
                <a:tc>
                  <a:txBody>
                    <a:bodyPr/>
                    <a:lstStyle/>
                    <a:p>
                      <a:pPr marL="0" lvl="0" indent="0" algn="l" rtl="0">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L="91425" marR="91425" marT="91425" marB="91425"/>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dirty="0" smtClean="0">
                          <a:solidFill>
                            <a:srgbClr val="2D3D4A"/>
                          </a:solidFill>
                          <a:latin typeface="+mj-lt"/>
                          <a:ea typeface="Open Sans"/>
                          <a:cs typeface="Open Sans"/>
                          <a:sym typeface="Open Sans"/>
                        </a:rPr>
                        <a:t>As</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an</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user who wants to burn</a:t>
                      </a:r>
                      <a:r>
                        <a:rPr lang="en-US" sz="1000" baseline="0" dirty="0" smtClean="0">
                          <a:solidFill>
                            <a:srgbClr val="2D3D4A"/>
                          </a:solidFill>
                          <a:latin typeface="+mj-lt"/>
                          <a:ea typeface="Open Sans"/>
                          <a:cs typeface="Open Sans"/>
                          <a:sym typeface="Open Sans"/>
                        </a:rPr>
                        <a:t> fat and eat healthier I want to have a personalized diet plan and physical exercises based on my weight and height;</a:t>
                      </a:r>
                      <a:endParaRPr lang="en-US" sz="1000" dirty="0" smtClean="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L="91425" marR="91425" marT="91425" marB="91425"/>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dirty="0" smtClean="0">
                          <a:solidFill>
                            <a:srgbClr val="2D3D4A"/>
                          </a:solidFill>
                          <a:latin typeface="+mj-lt"/>
                          <a:ea typeface="Open Sans"/>
                          <a:cs typeface="Open Sans"/>
                          <a:sym typeface="Open Sans"/>
                        </a:rPr>
                        <a:t>As</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an</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athlete</a:t>
                      </a:r>
                      <a:r>
                        <a:rPr lang="en-US" sz="1000" baseline="0" dirty="0" smtClean="0">
                          <a:solidFill>
                            <a:srgbClr val="2D3D4A"/>
                          </a:solidFill>
                          <a:latin typeface="+mj-lt"/>
                          <a:ea typeface="Open Sans"/>
                          <a:cs typeface="Open Sans"/>
                          <a:sym typeface="Open Sans"/>
                        </a:rPr>
                        <a:t> </a:t>
                      </a:r>
                      <a:r>
                        <a:rPr lang="en-US" sz="1000" dirty="0" smtClean="0">
                          <a:solidFill>
                            <a:srgbClr val="2D3D4A"/>
                          </a:solidFill>
                          <a:latin typeface="+mj-lt"/>
                          <a:ea typeface="Open Sans"/>
                          <a:cs typeface="Open Sans"/>
                          <a:sym typeface="Open Sans"/>
                        </a:rPr>
                        <a:t>I want to track my progress related to my goal and receive notification summary on weekly basis</a:t>
                      </a:r>
                      <a:r>
                        <a:rPr lang="en-US" sz="1000" baseline="0" dirty="0" smtClean="0">
                          <a:solidFill>
                            <a:srgbClr val="2D3D4A"/>
                          </a:solidFill>
                          <a:latin typeface="+mj-lt"/>
                          <a:ea typeface="Open Sans"/>
                          <a:cs typeface="Open Sans"/>
                          <a:sym typeface="Open Sans"/>
                        </a:rPr>
                        <a:t>;</a:t>
                      </a:r>
                      <a:endParaRPr lang="en-US" sz="1000" dirty="0" smtClean="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L="91425" marR="91425" marT="91425" marB="91425"/>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dirty="0" smtClean="0">
                          <a:solidFill>
                            <a:srgbClr val="2D3D4A"/>
                          </a:solidFill>
                          <a:latin typeface="+mj-lt"/>
                          <a:ea typeface="Open Sans"/>
                          <a:cs typeface="Open Sans"/>
                          <a:sym typeface="Open Sans"/>
                        </a:rPr>
                        <a:t>As an engineer I want to have recommendations of exercises</a:t>
                      </a:r>
                      <a:r>
                        <a:rPr lang="en-US" sz="1000" baseline="0" dirty="0" smtClean="0">
                          <a:solidFill>
                            <a:srgbClr val="2D3D4A"/>
                          </a:solidFill>
                          <a:latin typeface="+mj-lt"/>
                          <a:ea typeface="Open Sans"/>
                          <a:cs typeface="Open Sans"/>
                          <a:sym typeface="Open Sans"/>
                        </a:rPr>
                        <a:t> and daily diet tips</a:t>
                      </a:r>
                      <a:r>
                        <a:rPr lang="en-US" sz="1000" dirty="0" smtClean="0">
                          <a:solidFill>
                            <a:srgbClr val="2D3D4A"/>
                          </a:solidFill>
                          <a:latin typeface="+mj-lt"/>
                          <a:ea typeface="Open Sans"/>
                          <a:cs typeface="Open Sans"/>
                          <a:sym typeface="Open Sans"/>
                        </a:rPr>
                        <a:t> that helps me achieve to my goal and also I</a:t>
                      </a:r>
                      <a:r>
                        <a:rPr lang="en-US" sz="1000" baseline="0" dirty="0" smtClean="0">
                          <a:solidFill>
                            <a:srgbClr val="2D3D4A"/>
                          </a:solidFill>
                          <a:latin typeface="+mj-lt"/>
                          <a:ea typeface="Open Sans"/>
                          <a:cs typeface="Open Sans"/>
                          <a:sym typeface="Open Sans"/>
                        </a:rPr>
                        <a:t> to</a:t>
                      </a:r>
                      <a:r>
                        <a:rPr lang="en-US" sz="1000" dirty="0" smtClean="0">
                          <a:solidFill>
                            <a:srgbClr val="2D3D4A"/>
                          </a:solidFill>
                          <a:latin typeface="+mj-lt"/>
                          <a:ea typeface="Open Sans"/>
                          <a:cs typeface="Open Sans"/>
                          <a:sym typeface="Open Sans"/>
                        </a:rPr>
                        <a:t> receive notification summary on weekly basis</a:t>
                      </a:r>
                      <a:r>
                        <a:rPr lang="en-US" sz="1000" baseline="0" dirty="0" smtClean="0">
                          <a:solidFill>
                            <a:srgbClr val="2D3D4A"/>
                          </a:solidFill>
                          <a:latin typeface="+mj-lt"/>
                          <a:ea typeface="Open Sans"/>
                          <a:cs typeface="Open Sans"/>
                          <a:sym typeface="Open Sans"/>
                        </a:rPr>
                        <a:t>;</a:t>
                      </a:r>
                      <a:endParaRPr lang="en-US" sz="1000" dirty="0" smtClean="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81000">
                <a:tc gridSpan="2">
                  <a:txBody>
                    <a:bodyPr/>
                    <a:lstStyle/>
                    <a:p>
                      <a:pPr marL="0" lvl="0" indent="0" algn="l" rtl="0">
                        <a:lnSpc>
                          <a:spcPct val="115000"/>
                        </a:lnSpc>
                        <a:spcBef>
                          <a:spcPts val="700"/>
                        </a:spcBef>
                        <a:spcAft>
                          <a:spcPts val="0"/>
                        </a:spcAft>
                        <a:buNone/>
                      </a:pPr>
                      <a:r>
                        <a:rPr lang="en" sz="1000" b="1" dirty="0">
                          <a:solidFill>
                            <a:srgbClr val="2D3D4A"/>
                          </a:solidFill>
                          <a:latin typeface="Open Sans"/>
                          <a:ea typeface="Open Sans"/>
                          <a:cs typeface="Open Sans"/>
                          <a:sym typeface="Open Sans"/>
                        </a:rPr>
                        <a:t>Sprint Prioritization Logic</a:t>
                      </a:r>
                      <a:endParaRPr sz="10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8"/>
                  </a:ext>
                </a:extLst>
              </a:tr>
              <a:tr h="381000">
                <a:tc gridSpan="2">
                  <a:txBody>
                    <a:bodyPr/>
                    <a:lstStyle/>
                    <a:p>
                      <a:pPr marL="457200" lvl="0" indent="-304800" algn="l" rtl="0">
                        <a:lnSpc>
                          <a:spcPct val="115000"/>
                        </a:lnSpc>
                        <a:spcBef>
                          <a:spcPts val="0"/>
                        </a:spcBef>
                        <a:spcAft>
                          <a:spcPts val="0"/>
                        </a:spcAft>
                        <a:buSzPts val="1200"/>
                        <a:buFont typeface="Open Sans"/>
                        <a:buAutoNum type="arabicPeriod"/>
                      </a:pPr>
                      <a:r>
                        <a:rPr lang="en-US" sz="1000" dirty="0" smtClean="0">
                          <a:latin typeface="+mj-lt"/>
                          <a:ea typeface="Open Sans"/>
                          <a:cs typeface="Open Sans"/>
                          <a:sym typeface="Open Sans"/>
                        </a:rPr>
                        <a:t>Implement the a</a:t>
                      </a:r>
                      <a:r>
                        <a:rPr lang="en-US" sz="1000" baseline="0" dirty="0" smtClean="0">
                          <a:latin typeface="+mj-lt"/>
                          <a:ea typeface="Open Sans"/>
                          <a:cs typeface="Open Sans"/>
                          <a:sym typeface="Open Sans"/>
                        </a:rPr>
                        <a:t> </a:t>
                      </a:r>
                      <a:r>
                        <a:rPr lang="en-US" sz="1000" dirty="0" smtClean="0">
                          <a:latin typeface="+mj-lt"/>
                          <a:ea typeface="Open Sans"/>
                          <a:cs typeface="Open Sans"/>
                          <a:sym typeface="Open Sans"/>
                        </a:rPr>
                        <a:t>physical</a:t>
                      </a:r>
                      <a:r>
                        <a:rPr lang="en-US" sz="1000" baseline="0" dirty="0" smtClean="0">
                          <a:latin typeface="+mj-lt"/>
                          <a:ea typeface="Open Sans"/>
                          <a:cs typeface="Open Sans"/>
                          <a:sym typeface="Open Sans"/>
                        </a:rPr>
                        <a:t> recommendation plan </a:t>
                      </a:r>
                      <a:r>
                        <a:rPr lang="en-US" sz="1000" dirty="0" smtClean="0">
                          <a:latin typeface="+mj-lt"/>
                          <a:ea typeface="Open Sans"/>
                          <a:cs typeface="Open Sans"/>
                          <a:sym typeface="Open Sans"/>
                        </a:rPr>
                        <a:t>that helps users exercise better;</a:t>
                      </a:r>
                    </a:p>
                    <a:p>
                      <a:pPr marL="457200" lvl="0" indent="-304800" algn="l" rtl="0">
                        <a:lnSpc>
                          <a:spcPct val="115000"/>
                        </a:lnSpc>
                        <a:spcBef>
                          <a:spcPts val="0"/>
                        </a:spcBef>
                        <a:spcAft>
                          <a:spcPts val="0"/>
                        </a:spcAft>
                        <a:buSzPts val="1200"/>
                        <a:buFont typeface="Open Sans"/>
                        <a:buAutoNum type="arabicPeriod"/>
                      </a:pPr>
                      <a:r>
                        <a:rPr lang="en-US" sz="1000" dirty="0" smtClean="0">
                          <a:latin typeface="+mj-lt"/>
                          <a:ea typeface="Open Sans"/>
                          <a:cs typeface="Open Sans"/>
                          <a:sym typeface="Open Sans"/>
                        </a:rPr>
                        <a:t>Implement</a:t>
                      </a:r>
                      <a:r>
                        <a:rPr lang="en-US" sz="1000" baseline="0" dirty="0" smtClean="0">
                          <a:latin typeface="+mj-lt"/>
                          <a:ea typeface="Open Sans"/>
                          <a:cs typeface="Open Sans"/>
                          <a:sym typeface="Open Sans"/>
                        </a:rPr>
                        <a:t> diet recommendation systems that helps users eat healthier;</a:t>
                      </a:r>
                      <a:endParaRPr lang="en-US" sz="1000" dirty="0">
                        <a:latin typeface="+mj-lt"/>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54" name="Google Shape;154;p33"/>
          <p:cNvSpPr txBox="1">
            <a:spLocks noGrp="1"/>
          </p:cNvSpPr>
          <p:nvPr>
            <p:ph type="title"/>
          </p:nvPr>
        </p:nvSpPr>
        <p:spPr>
          <a:xfrm>
            <a:off x="3810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155" name="Google Shape;155;p3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6</a:t>
            </a:fld>
            <a:endParaRPr>
              <a:solidFill>
                <a:srgbClr val="929292"/>
              </a:solidFill>
            </a:endParaRPr>
          </a:p>
        </p:txBody>
      </p:sp>
      <p:graphicFrame>
        <p:nvGraphicFramePr>
          <p:cNvPr id="156" name="Google Shape;156;p33"/>
          <p:cNvGraphicFramePr/>
          <p:nvPr>
            <p:extLst>
              <p:ext uri="{D42A27DB-BD31-4B8C-83A1-F6EECF244321}">
                <p14:modId xmlns:p14="http://schemas.microsoft.com/office/powerpoint/2010/main" val="1743254289"/>
              </p:ext>
            </p:extLst>
          </p:nvPr>
        </p:nvGraphicFramePr>
        <p:xfrm>
          <a:off x="381000" y="559548"/>
          <a:ext cx="8229600" cy="4583952"/>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846750">
                  <a:extLst>
                    <a:ext uri="{9D8B030D-6E8A-4147-A177-3AD203B41FA5}">
                      <a16:colId xmlns:a16="http://schemas.microsoft.com/office/drawing/2014/main" val="20001"/>
                    </a:ext>
                  </a:extLst>
                </a:gridCol>
              </a:tblGrid>
              <a:tr h="322425">
                <a:tc gridSpan="2">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Sprint Goal</a:t>
                      </a:r>
                      <a:endParaRPr sz="1200">
                        <a:solidFill>
                          <a:srgbClr val="9E9E9E"/>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gridSpan="2">
                  <a:txBody>
                    <a:bodyPr/>
                    <a:lstStyle/>
                    <a:p>
                      <a:pPr marL="171450" lvl="0" indent="-171450" algn="l" rtl="0">
                        <a:lnSpc>
                          <a:spcPct val="115000"/>
                        </a:lnSpc>
                        <a:spcBef>
                          <a:spcPts val="0"/>
                        </a:spcBef>
                        <a:spcAft>
                          <a:spcPts val="0"/>
                        </a:spcAft>
                        <a:buFont typeface="Arial" panose="020B0604020202020204" pitchFamily="34" charset="0"/>
                        <a:buChar char="•"/>
                      </a:pPr>
                      <a:r>
                        <a:rPr lang="en" sz="1200" b="0" dirty="0">
                          <a:latin typeface="+mj-lt"/>
                          <a:ea typeface="Open Sans"/>
                          <a:cs typeface="Open Sans"/>
                          <a:sym typeface="Open Sans"/>
                        </a:rPr>
                        <a:t>Allow </a:t>
                      </a:r>
                      <a:r>
                        <a:rPr lang="en" sz="1200" b="0" dirty="0" smtClean="0">
                          <a:latin typeface="+mj-lt"/>
                          <a:ea typeface="Open Sans"/>
                          <a:cs typeface="Open Sans"/>
                          <a:sym typeface="Open Sans"/>
                        </a:rPr>
                        <a:t>support track the exercise on realtime, share feedback</a:t>
                      </a:r>
                      <a:r>
                        <a:rPr lang="en" sz="1200" b="0" baseline="0" dirty="0" smtClean="0">
                          <a:latin typeface="+mj-lt"/>
                          <a:ea typeface="Open Sans"/>
                          <a:cs typeface="Open Sans"/>
                          <a:sym typeface="Open Sans"/>
                        </a:rPr>
                        <a:t> notifications and suggest meals for diet</a:t>
                      </a:r>
                      <a:r>
                        <a:rPr lang="en-US" sz="1200" b="0" baseline="0" dirty="0" smtClean="0">
                          <a:latin typeface="+mj-lt"/>
                          <a:ea typeface="Open Sans"/>
                          <a:cs typeface="Open Sans"/>
                          <a:sym typeface="Open Sans"/>
                        </a:rPr>
                        <a:t>;</a:t>
                      </a:r>
                      <a:endParaRPr sz="1200" b="0" dirty="0">
                        <a:latin typeface="+mj-lt"/>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81000">
                <a:tc gridSpan="2">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Sprint Backlog (</a:t>
                      </a:r>
                      <a:r>
                        <a:rPr lang="en" sz="1200" dirty="0">
                          <a:solidFill>
                            <a:srgbClr val="2D3D4A"/>
                          </a:solidFill>
                          <a:latin typeface="Open Sans"/>
                          <a:ea typeface="Open Sans"/>
                          <a:cs typeface="Open Sans"/>
                          <a:sym typeface="Open Sans"/>
                        </a:rPr>
                        <a:t>list the prioritized </a:t>
                      </a:r>
                      <a:r>
                        <a:rPr lang="en" sz="1200" b="1" dirty="0">
                          <a:solidFill>
                            <a:srgbClr val="2D3D4A"/>
                          </a:solidFill>
                          <a:latin typeface="Open Sans"/>
                          <a:ea typeface="Open Sans"/>
                          <a:cs typeface="Open Sans"/>
                          <a:sym typeface="Open Sans"/>
                        </a:rPr>
                        <a:t>user-stories</a:t>
                      </a:r>
                      <a:r>
                        <a:rPr lang="en" sz="1200" dirty="0">
                          <a:solidFill>
                            <a:srgbClr val="2D3D4A"/>
                          </a:solidFill>
                          <a:latin typeface="Open Sans"/>
                          <a:ea typeface="Open Sans"/>
                          <a:cs typeface="Open Sans"/>
                          <a:sym typeface="Open Sans"/>
                        </a:rPr>
                        <a:t> from the product backlog)</a:t>
                      </a:r>
                      <a:endParaRPr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L="91425" marR="91425" marT="91425" marB="91425"/>
                </a:tc>
                <a:tc>
                  <a:txBody>
                    <a:bodyPr/>
                    <a:lstStyle/>
                    <a:p>
                      <a:pPr marL="457200" lvl="0" indent="-304800" algn="l" rtl="0">
                        <a:spcBef>
                          <a:spcPts val="0"/>
                        </a:spcBef>
                        <a:spcAft>
                          <a:spcPts val="0"/>
                        </a:spcAft>
                        <a:buClr>
                          <a:srgbClr val="2D3D4A"/>
                        </a:buClr>
                        <a:buSzPts val="1200"/>
                        <a:buFont typeface="Open Sans"/>
                        <a:buChar char="●"/>
                      </a:pPr>
                      <a:r>
                        <a:rPr lang="en" sz="1200" b="0" dirty="0">
                          <a:solidFill>
                            <a:srgbClr val="2D3D4A"/>
                          </a:solidFill>
                          <a:latin typeface="+mj-lt"/>
                          <a:ea typeface="Open Sans"/>
                          <a:cs typeface="Open Sans"/>
                          <a:sym typeface="Open Sans"/>
                        </a:rPr>
                        <a:t>As </a:t>
                      </a:r>
                      <a:r>
                        <a:rPr lang="en" sz="1200" b="0" dirty="0" smtClean="0">
                          <a:solidFill>
                            <a:srgbClr val="2D3D4A"/>
                          </a:solidFill>
                          <a:latin typeface="+mj-lt"/>
                          <a:ea typeface="Open Sans"/>
                          <a:cs typeface="Open Sans"/>
                          <a:sym typeface="Open Sans"/>
                        </a:rPr>
                        <a:t>an</a:t>
                      </a:r>
                      <a:r>
                        <a:rPr lang="en" sz="1200" b="0" baseline="0" dirty="0" smtClean="0">
                          <a:solidFill>
                            <a:srgbClr val="2D3D4A"/>
                          </a:solidFill>
                          <a:latin typeface="+mj-lt"/>
                          <a:ea typeface="Open Sans"/>
                          <a:cs typeface="Open Sans"/>
                          <a:sym typeface="Open Sans"/>
                        </a:rPr>
                        <a:t> user </a:t>
                      </a:r>
                      <a:r>
                        <a:rPr lang="en" sz="1200" b="0" dirty="0" smtClean="0">
                          <a:solidFill>
                            <a:srgbClr val="2D3D4A"/>
                          </a:solidFill>
                          <a:latin typeface="+mj-lt"/>
                          <a:ea typeface="Open Sans"/>
                          <a:cs typeface="Open Sans"/>
                          <a:sym typeface="Open Sans"/>
                        </a:rPr>
                        <a:t>I </a:t>
                      </a:r>
                      <a:r>
                        <a:rPr lang="en" sz="1200" b="0" dirty="0">
                          <a:solidFill>
                            <a:srgbClr val="2D3D4A"/>
                          </a:solidFill>
                          <a:latin typeface="+mj-lt"/>
                          <a:ea typeface="Open Sans"/>
                          <a:cs typeface="Open Sans"/>
                          <a:sym typeface="Open Sans"/>
                        </a:rPr>
                        <a:t>want to track the </a:t>
                      </a:r>
                      <a:r>
                        <a:rPr lang="en" sz="1200" b="0" dirty="0" smtClean="0">
                          <a:solidFill>
                            <a:srgbClr val="2D3D4A"/>
                          </a:solidFill>
                          <a:latin typeface="+mj-lt"/>
                          <a:ea typeface="Open Sans"/>
                          <a:cs typeface="Open Sans"/>
                          <a:sym typeface="Open Sans"/>
                        </a:rPr>
                        <a:t>exercises on the daily basis and have a weekly summary report of mu </a:t>
                      </a:r>
                      <a:r>
                        <a:rPr lang="en" sz="1200" b="0" dirty="0">
                          <a:solidFill>
                            <a:srgbClr val="2D3D4A"/>
                          </a:solidFill>
                          <a:latin typeface="+mj-lt"/>
                          <a:ea typeface="Open Sans"/>
                          <a:cs typeface="Open Sans"/>
                          <a:sym typeface="Open Sans"/>
                        </a:rPr>
                        <a:t>on real </a:t>
                      </a:r>
                      <a:r>
                        <a:rPr lang="en" sz="1200" b="0" dirty="0" smtClean="0">
                          <a:solidFill>
                            <a:srgbClr val="2D3D4A"/>
                          </a:solidFill>
                          <a:latin typeface="+mj-lt"/>
                          <a:ea typeface="Open Sans"/>
                          <a:cs typeface="Open Sans"/>
                          <a:sym typeface="Open Sans"/>
                        </a:rPr>
                        <a:t>time my performance based on my goal;</a:t>
                      </a:r>
                      <a:endParaRPr sz="1200" b="0" dirty="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L="91425" marR="91425" marT="91425" marB="91425"/>
                </a:tc>
                <a:tc>
                  <a:txBody>
                    <a:bodyPr/>
                    <a:lstStyle/>
                    <a:p>
                      <a:pPr marL="457200" lvl="0" indent="-304800" algn="l" rtl="0">
                        <a:spcBef>
                          <a:spcPts val="0"/>
                        </a:spcBef>
                        <a:spcAft>
                          <a:spcPts val="0"/>
                        </a:spcAft>
                        <a:buClr>
                          <a:srgbClr val="2D3D4A"/>
                        </a:buClr>
                        <a:buSzPts val="1200"/>
                        <a:buFont typeface="Open Sans"/>
                        <a:buChar char="●"/>
                      </a:pPr>
                      <a:r>
                        <a:rPr lang="en" sz="1200" b="0" i="0" u="none" strike="noStrike" cap="none" dirty="0" smtClean="0">
                          <a:solidFill>
                            <a:srgbClr val="2D3D4A"/>
                          </a:solidFill>
                          <a:latin typeface="+mj-lt"/>
                          <a:ea typeface="Open Sans"/>
                          <a:cs typeface="Open Sans"/>
                          <a:sym typeface="Open Sans"/>
                        </a:rPr>
                        <a:t>As an</a:t>
                      </a:r>
                      <a:r>
                        <a:rPr lang="en" sz="1200" b="0" i="0" u="none" strike="noStrike" cap="none" baseline="0" dirty="0" smtClean="0">
                          <a:solidFill>
                            <a:srgbClr val="2D3D4A"/>
                          </a:solidFill>
                          <a:latin typeface="+mj-lt"/>
                          <a:ea typeface="Open Sans"/>
                          <a:cs typeface="Open Sans"/>
                          <a:sym typeface="Open Sans"/>
                        </a:rPr>
                        <a:t> user </a:t>
                      </a:r>
                      <a:r>
                        <a:rPr lang="en" sz="1200" b="0" i="0" u="none" strike="noStrike" cap="none" dirty="0" smtClean="0">
                          <a:solidFill>
                            <a:srgbClr val="2D3D4A"/>
                          </a:solidFill>
                          <a:latin typeface="+mj-lt"/>
                          <a:ea typeface="Open Sans"/>
                          <a:cs typeface="Open Sans"/>
                          <a:sym typeface="Open Sans"/>
                        </a:rPr>
                        <a:t>I  </a:t>
                      </a:r>
                      <a:r>
                        <a:rPr lang="en" sz="1200" b="0" dirty="0" smtClean="0">
                          <a:solidFill>
                            <a:srgbClr val="2D3D4A"/>
                          </a:solidFill>
                          <a:latin typeface="+mj-lt"/>
                          <a:ea typeface="Open Sans"/>
                          <a:cs typeface="Open Sans"/>
                          <a:sym typeface="Open Sans"/>
                        </a:rPr>
                        <a:t>have notifications</a:t>
                      </a:r>
                      <a:r>
                        <a:rPr lang="en" sz="1200" b="0" baseline="0" dirty="0" smtClean="0">
                          <a:solidFill>
                            <a:srgbClr val="2D3D4A"/>
                          </a:solidFill>
                          <a:latin typeface="+mj-lt"/>
                          <a:ea typeface="Open Sans"/>
                          <a:cs typeface="Open Sans"/>
                          <a:sym typeface="Open Sans"/>
                        </a:rPr>
                        <a:t> about time to exercise and also time to eat;</a:t>
                      </a:r>
                      <a:r>
                        <a:rPr lang="en" sz="1200" b="0" dirty="0" smtClean="0">
                          <a:solidFill>
                            <a:srgbClr val="2D3D4A"/>
                          </a:solidFill>
                          <a:latin typeface="+mj-lt"/>
                          <a:ea typeface="Open Sans"/>
                          <a:cs typeface="Open Sans"/>
                          <a:sym typeface="Open Sans"/>
                        </a:rPr>
                        <a:t> </a:t>
                      </a:r>
                      <a:endParaRPr sz="1200" b="0" dirty="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L="91425" marR="91425" marT="91425" marB="91425"/>
                </a:tc>
                <a:tc>
                  <a:txBody>
                    <a:bodyPr/>
                    <a:lstStyle/>
                    <a:p>
                      <a:pPr marL="457200" lvl="0" indent="-304800" algn="l" rtl="0">
                        <a:spcBef>
                          <a:spcPts val="0"/>
                        </a:spcBef>
                        <a:spcAft>
                          <a:spcPts val="0"/>
                        </a:spcAft>
                        <a:buClr>
                          <a:srgbClr val="2D3D4A"/>
                        </a:buClr>
                        <a:buSzPts val="1200"/>
                        <a:buFont typeface="Open Sans"/>
                        <a:buChar char="●"/>
                      </a:pPr>
                      <a:r>
                        <a:rPr lang="en" sz="1200" b="0" dirty="0">
                          <a:solidFill>
                            <a:srgbClr val="2D3D4A"/>
                          </a:solidFill>
                          <a:latin typeface="+mj-lt"/>
                          <a:ea typeface="Open Sans"/>
                          <a:cs typeface="Open Sans"/>
                          <a:sym typeface="Open Sans"/>
                        </a:rPr>
                        <a:t>As </a:t>
                      </a:r>
                      <a:r>
                        <a:rPr lang="en" sz="1200" b="0" dirty="0" smtClean="0">
                          <a:solidFill>
                            <a:srgbClr val="2D3D4A"/>
                          </a:solidFill>
                          <a:latin typeface="+mj-lt"/>
                          <a:ea typeface="Open Sans"/>
                          <a:cs typeface="Open Sans"/>
                          <a:sym typeface="Open Sans"/>
                        </a:rPr>
                        <a:t>an</a:t>
                      </a:r>
                      <a:r>
                        <a:rPr lang="en" sz="1200" b="0" baseline="0" dirty="0" smtClean="0">
                          <a:solidFill>
                            <a:srgbClr val="2D3D4A"/>
                          </a:solidFill>
                          <a:latin typeface="+mj-lt"/>
                          <a:ea typeface="Open Sans"/>
                          <a:cs typeface="Open Sans"/>
                          <a:sym typeface="Open Sans"/>
                        </a:rPr>
                        <a:t> user I </a:t>
                      </a:r>
                      <a:r>
                        <a:rPr lang="en" sz="1200" b="0" dirty="0" smtClean="0">
                          <a:solidFill>
                            <a:srgbClr val="2D3D4A"/>
                          </a:solidFill>
                          <a:latin typeface="+mj-lt"/>
                          <a:ea typeface="Open Sans"/>
                          <a:cs typeface="Open Sans"/>
                          <a:sym typeface="Open Sans"/>
                        </a:rPr>
                        <a:t>have the option to offline</a:t>
                      </a:r>
                      <a:r>
                        <a:rPr lang="en" sz="1200" b="0" baseline="0" dirty="0" smtClean="0">
                          <a:solidFill>
                            <a:srgbClr val="2D3D4A"/>
                          </a:solidFill>
                          <a:latin typeface="+mj-lt"/>
                          <a:ea typeface="Open Sans"/>
                          <a:cs typeface="Open Sans"/>
                          <a:sym typeface="Open Sans"/>
                        </a:rPr>
                        <a:t> </a:t>
                      </a:r>
                      <a:r>
                        <a:rPr lang="en" sz="1200" b="0" dirty="0" smtClean="0">
                          <a:solidFill>
                            <a:srgbClr val="2D3D4A"/>
                          </a:solidFill>
                          <a:latin typeface="+mj-lt"/>
                          <a:ea typeface="Open Sans"/>
                          <a:cs typeface="Open Sans"/>
                          <a:sym typeface="Open Sans"/>
                        </a:rPr>
                        <a:t>access</a:t>
                      </a:r>
                      <a:r>
                        <a:rPr lang="en" sz="1200" b="0" baseline="0" dirty="0" smtClean="0">
                          <a:solidFill>
                            <a:srgbClr val="2D3D4A"/>
                          </a:solidFill>
                          <a:latin typeface="+mj-lt"/>
                          <a:ea typeface="Open Sans"/>
                          <a:cs typeface="Open Sans"/>
                          <a:sym typeface="Open Sans"/>
                        </a:rPr>
                        <a:t> to exercises when I end up with mobile data or lost access toto wi-fi;</a:t>
                      </a:r>
                      <a:endParaRPr sz="1200" b="0" dirty="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L="91425" marR="91425" marT="91425" marB="91425"/>
                </a:tc>
                <a:tc>
                  <a:txBody>
                    <a:bodyPr/>
                    <a:lstStyle/>
                    <a:p>
                      <a:pPr marL="457200" lvl="0" indent="-304800" algn="l" rtl="0">
                        <a:spcBef>
                          <a:spcPts val="0"/>
                        </a:spcBef>
                        <a:spcAft>
                          <a:spcPts val="0"/>
                        </a:spcAft>
                        <a:buClr>
                          <a:srgbClr val="2D3D4A"/>
                        </a:buClr>
                        <a:buSzPts val="1200"/>
                        <a:buFont typeface="Open Sans"/>
                        <a:buChar char="●"/>
                      </a:pPr>
                      <a:r>
                        <a:rPr lang="en" sz="1200" b="0" i="0" u="none" strike="noStrike" cap="none" dirty="0" smtClean="0">
                          <a:solidFill>
                            <a:srgbClr val="2D3D4A"/>
                          </a:solidFill>
                          <a:latin typeface="+mj-lt"/>
                          <a:ea typeface="Open Sans"/>
                          <a:cs typeface="Open Sans"/>
                          <a:sym typeface="Open Sans"/>
                        </a:rPr>
                        <a:t>As an</a:t>
                      </a:r>
                      <a:r>
                        <a:rPr lang="en" sz="1200" b="0" i="0" u="none" strike="noStrike" cap="none" baseline="0" dirty="0" smtClean="0">
                          <a:solidFill>
                            <a:srgbClr val="2D3D4A"/>
                          </a:solidFill>
                          <a:latin typeface="+mj-lt"/>
                          <a:ea typeface="Open Sans"/>
                          <a:cs typeface="Open Sans"/>
                          <a:sym typeface="Open Sans"/>
                        </a:rPr>
                        <a:t> user I </a:t>
                      </a:r>
                      <a:r>
                        <a:rPr lang="en" sz="1200" b="0" i="0" u="none" strike="noStrike" cap="none" dirty="0" smtClean="0">
                          <a:solidFill>
                            <a:srgbClr val="2D3D4A"/>
                          </a:solidFill>
                          <a:latin typeface="+mj-lt"/>
                          <a:ea typeface="Open Sans"/>
                          <a:cs typeface="Open Sans"/>
                          <a:sym typeface="Open Sans"/>
                        </a:rPr>
                        <a:t>want to </a:t>
                      </a:r>
                      <a:r>
                        <a:rPr lang="en" sz="1200" dirty="0" smtClean="0">
                          <a:solidFill>
                            <a:srgbClr val="2D3D4A"/>
                          </a:solidFill>
                          <a:latin typeface="+mj-lt"/>
                          <a:ea typeface="Open Sans"/>
                          <a:cs typeface="Open Sans"/>
                          <a:sym typeface="Open Sans"/>
                        </a:rPr>
                        <a:t>check</a:t>
                      </a:r>
                      <a:r>
                        <a:rPr lang="en" sz="1200" baseline="0" dirty="0" smtClean="0">
                          <a:solidFill>
                            <a:srgbClr val="2D3D4A"/>
                          </a:solidFill>
                          <a:latin typeface="+mj-lt"/>
                          <a:ea typeface="Open Sans"/>
                          <a:cs typeface="Open Sans"/>
                          <a:sym typeface="Open Sans"/>
                        </a:rPr>
                        <a:t> exercises on daily, weekly and monthly basis and also the alternatives version to perform with machineray aand without machineraty;</a:t>
                      </a:r>
                      <a:endParaRPr sz="1200" dirty="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200" dirty="0">
                          <a:latin typeface="Open Sans"/>
                          <a:ea typeface="Open Sans"/>
                          <a:cs typeface="Open Sans"/>
                          <a:sym typeface="Open Sans"/>
                        </a:rPr>
                        <a:t>5</a:t>
                      </a:r>
                      <a:endParaRPr sz="1200" dirty="0">
                        <a:latin typeface="Open Sans"/>
                        <a:ea typeface="Open Sans"/>
                        <a:cs typeface="Open Sans"/>
                        <a:sym typeface="Open Sans"/>
                      </a:endParaRPr>
                    </a:p>
                  </a:txBody>
                  <a:tcPr marL="91425" marR="91425" marT="91425" marB="91425"/>
                </a:tc>
                <a:tc>
                  <a:txBody>
                    <a:bodyPr/>
                    <a:lstStyle/>
                    <a:p>
                      <a:pPr marL="457200" lvl="0" indent="-304800" algn="l" rtl="0">
                        <a:spcBef>
                          <a:spcPts val="0"/>
                        </a:spcBef>
                        <a:spcAft>
                          <a:spcPts val="0"/>
                        </a:spcAft>
                        <a:buClr>
                          <a:srgbClr val="2D3D4A"/>
                        </a:buClr>
                        <a:buSzPts val="1200"/>
                        <a:buFont typeface="Open Sans"/>
                        <a:buChar char="●"/>
                      </a:pPr>
                      <a:r>
                        <a:rPr lang="en" sz="1200" b="0" dirty="0">
                          <a:solidFill>
                            <a:srgbClr val="2D3D4A"/>
                          </a:solidFill>
                          <a:latin typeface="+mj-lt"/>
                          <a:ea typeface="Open Sans"/>
                          <a:cs typeface="Open Sans"/>
                          <a:sym typeface="Open Sans"/>
                        </a:rPr>
                        <a:t>As </a:t>
                      </a:r>
                      <a:r>
                        <a:rPr lang="en" sz="1200" b="0" i="0" u="none" strike="noStrike" cap="none" dirty="0" smtClean="0">
                          <a:solidFill>
                            <a:srgbClr val="2D3D4A"/>
                          </a:solidFill>
                          <a:latin typeface="+mj-lt"/>
                          <a:ea typeface="Open Sans"/>
                          <a:cs typeface="Open Sans"/>
                          <a:sym typeface="Open Sans"/>
                        </a:rPr>
                        <a:t>an</a:t>
                      </a:r>
                      <a:r>
                        <a:rPr lang="en" sz="1200" b="0" i="0" u="none" strike="noStrike" cap="none" baseline="0" dirty="0" smtClean="0">
                          <a:solidFill>
                            <a:srgbClr val="2D3D4A"/>
                          </a:solidFill>
                          <a:latin typeface="+mj-lt"/>
                          <a:ea typeface="Open Sans"/>
                          <a:cs typeface="Open Sans"/>
                          <a:sym typeface="Open Sans"/>
                        </a:rPr>
                        <a:t> user I </a:t>
                      </a:r>
                      <a:r>
                        <a:rPr lang="en" sz="1200" b="0" i="0" u="none" strike="noStrike" cap="none" dirty="0" smtClean="0">
                          <a:solidFill>
                            <a:srgbClr val="2D3D4A"/>
                          </a:solidFill>
                          <a:latin typeface="+mj-lt"/>
                          <a:ea typeface="Open Sans"/>
                          <a:cs typeface="Open Sans"/>
                          <a:sym typeface="Open Sans"/>
                        </a:rPr>
                        <a:t>want </a:t>
                      </a:r>
                      <a:r>
                        <a:rPr lang="en" sz="1200" b="0" dirty="0" smtClean="0">
                          <a:solidFill>
                            <a:srgbClr val="2D3D4A"/>
                          </a:solidFill>
                          <a:latin typeface="+mj-lt"/>
                          <a:ea typeface="Open Sans"/>
                          <a:cs typeface="Open Sans"/>
                          <a:sym typeface="Open Sans"/>
                        </a:rPr>
                        <a:t>I </a:t>
                      </a:r>
                      <a:r>
                        <a:rPr lang="en" sz="1200" b="0" dirty="0">
                          <a:solidFill>
                            <a:srgbClr val="2D3D4A"/>
                          </a:solidFill>
                          <a:latin typeface="+mj-lt"/>
                          <a:ea typeface="Open Sans"/>
                          <a:cs typeface="Open Sans"/>
                          <a:sym typeface="Open Sans"/>
                        </a:rPr>
                        <a:t>want to </a:t>
                      </a:r>
                      <a:r>
                        <a:rPr lang="en" sz="1200" b="0" dirty="0" smtClean="0">
                          <a:solidFill>
                            <a:srgbClr val="2D3D4A"/>
                          </a:solidFill>
                          <a:latin typeface="+mj-lt"/>
                          <a:ea typeface="Open Sans"/>
                          <a:cs typeface="Open Sans"/>
                          <a:sym typeface="Open Sans"/>
                        </a:rPr>
                        <a:t>track</a:t>
                      </a:r>
                      <a:r>
                        <a:rPr lang="en" sz="1200" b="0" baseline="0" dirty="0" smtClean="0">
                          <a:solidFill>
                            <a:srgbClr val="2D3D4A"/>
                          </a:solidFill>
                          <a:latin typeface="+mj-lt"/>
                          <a:ea typeface="Open Sans"/>
                          <a:cs typeface="Open Sans"/>
                          <a:sym typeface="Open Sans"/>
                        </a:rPr>
                        <a:t> </a:t>
                      </a:r>
                      <a:r>
                        <a:rPr lang="en" sz="1200" b="0" dirty="0" smtClean="0">
                          <a:solidFill>
                            <a:srgbClr val="2D3D4A"/>
                          </a:solidFill>
                          <a:latin typeface="+mj-lt"/>
                          <a:ea typeface="Open Sans"/>
                          <a:cs typeface="Open Sans"/>
                          <a:sym typeface="Open Sans"/>
                        </a:rPr>
                        <a:t>my weight,</a:t>
                      </a:r>
                      <a:r>
                        <a:rPr lang="en" sz="1200" b="0" baseline="0" dirty="0" smtClean="0">
                          <a:solidFill>
                            <a:srgbClr val="2D3D4A"/>
                          </a:solidFill>
                          <a:latin typeface="+mj-lt"/>
                          <a:ea typeface="Open Sans"/>
                          <a:cs typeface="Open Sans"/>
                          <a:sym typeface="Open Sans"/>
                        </a:rPr>
                        <a:t> blood pressure and heartbeat;</a:t>
                      </a:r>
                      <a:endParaRPr sz="1200" b="0" dirty="0">
                        <a:solidFill>
                          <a:srgbClr val="2D3D4A"/>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81000">
                <a:tc gridSpan="2">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Sprint Prioritization Logic</a:t>
                      </a:r>
                      <a:endParaRPr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8"/>
                  </a:ext>
                </a:extLst>
              </a:tr>
              <a:tr h="381000">
                <a:tc gridSpan="2">
                  <a:txBody>
                    <a:bodyPr/>
                    <a:lstStyle/>
                    <a:p>
                      <a:pPr marL="457200" lvl="0" indent="-304800" algn="l" rtl="0">
                        <a:lnSpc>
                          <a:spcPct val="115000"/>
                        </a:lnSpc>
                        <a:spcBef>
                          <a:spcPts val="0"/>
                        </a:spcBef>
                        <a:spcAft>
                          <a:spcPts val="0"/>
                        </a:spcAft>
                        <a:buSzPts val="1200"/>
                        <a:buFont typeface="Open Sans"/>
                        <a:buAutoNum type="arabicPeriod"/>
                      </a:pPr>
                      <a:r>
                        <a:rPr lang="en" sz="1200" dirty="0" smtClean="0">
                          <a:latin typeface="+mj-lt"/>
                          <a:ea typeface="Open Sans"/>
                          <a:cs typeface="Open Sans"/>
                          <a:sym typeface="Open Sans"/>
                        </a:rPr>
                        <a:t>Implement </a:t>
                      </a:r>
                      <a:r>
                        <a:rPr lang="en" sz="1200" dirty="0">
                          <a:latin typeface="+mj-lt"/>
                          <a:ea typeface="Open Sans"/>
                          <a:cs typeface="Open Sans"/>
                          <a:sym typeface="Open Sans"/>
                        </a:rPr>
                        <a:t>the </a:t>
                      </a:r>
                      <a:r>
                        <a:rPr lang="en" sz="1200" dirty="0" smtClean="0">
                          <a:latin typeface="+mj-lt"/>
                          <a:ea typeface="Open Sans"/>
                          <a:cs typeface="Open Sans"/>
                          <a:sym typeface="Open Sans"/>
                        </a:rPr>
                        <a:t>Tracking feature</a:t>
                      </a:r>
                      <a:r>
                        <a:rPr lang="en" sz="1200" baseline="0" dirty="0" smtClean="0">
                          <a:latin typeface="+mj-lt"/>
                          <a:ea typeface="Open Sans"/>
                          <a:cs typeface="Open Sans"/>
                          <a:sym typeface="Open Sans"/>
                        </a:rPr>
                        <a:t> on the App;</a:t>
                      </a:r>
                      <a:endParaRPr lang="en" sz="1200" dirty="0" smtClean="0">
                        <a:latin typeface="+mj-lt"/>
                        <a:ea typeface="Open Sans"/>
                        <a:cs typeface="Open Sans"/>
                        <a:sym typeface="Open Sans"/>
                      </a:endParaRPr>
                    </a:p>
                    <a:p>
                      <a:pPr marL="457200" lvl="0" indent="-304800" algn="l" rtl="0">
                        <a:lnSpc>
                          <a:spcPct val="115000"/>
                        </a:lnSpc>
                        <a:spcBef>
                          <a:spcPts val="0"/>
                        </a:spcBef>
                        <a:spcAft>
                          <a:spcPts val="0"/>
                        </a:spcAft>
                        <a:buSzPts val="1200"/>
                        <a:buFont typeface="Open Sans"/>
                        <a:buAutoNum type="arabicPeriod"/>
                      </a:pPr>
                      <a:r>
                        <a:rPr lang="en" sz="1200" dirty="0" smtClean="0">
                          <a:latin typeface="+mj-lt"/>
                          <a:ea typeface="Open Sans"/>
                          <a:cs typeface="Open Sans"/>
                          <a:sym typeface="Open Sans"/>
                        </a:rPr>
                        <a:t>Implement access offline</a:t>
                      </a:r>
                      <a:r>
                        <a:rPr lang="en" sz="1200" baseline="0" dirty="0" smtClean="0">
                          <a:latin typeface="+mj-lt"/>
                          <a:ea typeface="Open Sans"/>
                          <a:cs typeface="Open Sans"/>
                          <a:sym typeface="Open Sans"/>
                        </a:rPr>
                        <a:t> access and Notification feature;</a:t>
                      </a:r>
                      <a:endParaRPr sz="1200" dirty="0">
                        <a:latin typeface="+mj-lt"/>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5974758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41"/>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1</a:t>
            </a:r>
            <a:endParaRPr sz="280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7</a:t>
            </a:fld>
            <a:endParaRPr>
              <a:solidFill>
                <a:srgbClr val="929292"/>
              </a:solidFill>
            </a:endParaRPr>
          </a:p>
        </p:txBody>
      </p:sp>
      <p:graphicFrame>
        <p:nvGraphicFramePr>
          <p:cNvPr id="221" name="Google Shape;221;p41"/>
          <p:cNvGraphicFramePr/>
          <p:nvPr>
            <p:extLst>
              <p:ext uri="{D42A27DB-BD31-4B8C-83A1-F6EECF244321}">
                <p14:modId xmlns:p14="http://schemas.microsoft.com/office/powerpoint/2010/main" val="1557904485"/>
              </p:ext>
            </p:extLst>
          </p:nvPr>
        </p:nvGraphicFramePr>
        <p:xfrm>
          <a:off x="287350" y="682675"/>
          <a:ext cx="8603350" cy="4311399"/>
        </p:xfrm>
        <a:graphic>
          <a:graphicData uri="http://schemas.openxmlformats.org/drawingml/2006/table">
            <a:tbl>
              <a:tblPr>
                <a:noFill/>
                <a:tableStyleId>{7B5E755C-09D6-4D4B-AA48-3CDF301080C1}</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User Story</a:t>
                      </a:r>
                      <a:endParaRPr sz="1200" b="1">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smtClean="0">
                          <a:solidFill>
                            <a:srgbClr val="2D3D4A"/>
                          </a:solidFill>
                          <a:latin typeface="+mj-lt"/>
                          <a:ea typeface="Open Sans"/>
                          <a:cs typeface="Open Sans"/>
                          <a:sym typeface="Open Sans"/>
                        </a:rPr>
                        <a:t>As a hardcore food lover I want an app that</a:t>
                      </a:r>
                      <a:r>
                        <a:rPr lang="en-US" sz="1200" baseline="0" dirty="0" smtClean="0">
                          <a:solidFill>
                            <a:srgbClr val="2D3D4A"/>
                          </a:solidFill>
                          <a:latin typeface="+mj-lt"/>
                          <a:ea typeface="Open Sans"/>
                          <a:cs typeface="Open Sans"/>
                          <a:sym typeface="Open Sans"/>
                        </a:rPr>
                        <a:t> allow me exercise and explore </a:t>
                      </a:r>
                      <a:r>
                        <a:rPr lang="en-US" sz="1200" dirty="0" smtClean="0">
                          <a:solidFill>
                            <a:srgbClr val="2D3D4A"/>
                          </a:solidFill>
                          <a:latin typeface="+mj-lt"/>
                          <a:ea typeface="Open Sans"/>
                          <a:cs typeface="Open Sans"/>
                          <a:sym typeface="Open Sans"/>
                        </a:rPr>
                        <a:t>different varieties of food and fruits to keep me healthy all the time. </a:t>
                      </a:r>
                      <a:endParaRPr lang="en-US" sz="1200" dirty="0">
                        <a:solidFill>
                          <a:srgbClr val="2D3D4A"/>
                        </a:solidFill>
                        <a:latin typeface="+mj-lt"/>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smtClean="0">
                          <a:solidFill>
                            <a:srgbClr val="9E9E9E"/>
                          </a:solidFill>
                          <a:latin typeface="Open Sans"/>
                          <a:ea typeface="Open Sans"/>
                          <a:cs typeface="Open Sans"/>
                          <a:sym typeface="Open Sans"/>
                        </a:rPr>
                        <a:t>https://www.figma.com/proto/nAjobVuWccXProfn5Ow6pZ/Healthier-Guru-V2?node-id=2%3A3&amp;scaling=min-zoom</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457200" lvl="0" indent="-304800" algn="l" rtl="0">
                        <a:lnSpc>
                          <a:spcPct val="115000"/>
                        </a:lnSpc>
                        <a:spcBef>
                          <a:spcPts val="0"/>
                        </a:spcBef>
                        <a:spcAft>
                          <a:spcPts val="0"/>
                        </a:spcAft>
                        <a:buClr>
                          <a:srgbClr val="2D3D4A"/>
                        </a:buClr>
                        <a:buSzPts val="1200"/>
                        <a:buFont typeface="Open Sans"/>
                        <a:buChar char="●"/>
                      </a:pPr>
                      <a:r>
                        <a:rPr lang="en-US" sz="1200" dirty="0" smtClean="0">
                          <a:solidFill>
                            <a:srgbClr val="2D3D4A"/>
                          </a:solidFill>
                          <a:latin typeface="+mj-lt"/>
                          <a:ea typeface="Open Sans"/>
                          <a:cs typeface="Open Sans"/>
                          <a:sym typeface="Open Sans"/>
                        </a:rPr>
                        <a:t>The app should store my data after first Sign In and not ask for credentials every time;</a:t>
                      </a:r>
                    </a:p>
                    <a:p>
                      <a:pPr marL="457200" lvl="0" indent="-304800" algn="l" rtl="0">
                        <a:lnSpc>
                          <a:spcPct val="115000"/>
                        </a:lnSpc>
                        <a:spcBef>
                          <a:spcPts val="0"/>
                        </a:spcBef>
                        <a:spcAft>
                          <a:spcPts val="0"/>
                        </a:spcAft>
                        <a:buClr>
                          <a:srgbClr val="2D3D4A"/>
                        </a:buClr>
                        <a:buSzPts val="1200"/>
                        <a:buFont typeface="Open Sans"/>
                        <a:buChar char="●"/>
                      </a:pPr>
                      <a:r>
                        <a:rPr lang="en-US" sz="1200" dirty="0" smtClean="0">
                          <a:solidFill>
                            <a:srgbClr val="2D3D4A"/>
                          </a:solidFill>
                          <a:latin typeface="+mj-lt"/>
                          <a:ea typeface="Open Sans"/>
                          <a:cs typeface="Open Sans"/>
                          <a:sym typeface="Open Sans"/>
                        </a:rPr>
                        <a:t>The app should be work</a:t>
                      </a:r>
                      <a:r>
                        <a:rPr lang="en-US" sz="1200" baseline="0" dirty="0" smtClean="0">
                          <a:solidFill>
                            <a:srgbClr val="2D3D4A"/>
                          </a:solidFill>
                          <a:latin typeface="+mj-lt"/>
                          <a:ea typeface="Open Sans"/>
                          <a:cs typeface="Open Sans"/>
                          <a:sym typeface="Open Sans"/>
                        </a:rPr>
                        <a:t> allow user to exercise offline;</a:t>
                      </a:r>
                    </a:p>
                    <a:p>
                      <a:pPr marL="457200" lvl="0" indent="-304800" algn="l" rtl="0">
                        <a:lnSpc>
                          <a:spcPct val="115000"/>
                        </a:lnSpc>
                        <a:spcBef>
                          <a:spcPts val="0"/>
                        </a:spcBef>
                        <a:spcAft>
                          <a:spcPts val="0"/>
                        </a:spcAft>
                        <a:buClr>
                          <a:srgbClr val="2D3D4A"/>
                        </a:buClr>
                        <a:buSzPts val="1200"/>
                        <a:buFont typeface="Open Sans"/>
                        <a:buChar char="●"/>
                      </a:pPr>
                      <a:r>
                        <a:rPr lang="en-US" sz="1200" dirty="0" smtClean="0">
                          <a:solidFill>
                            <a:srgbClr val="2D3D4A"/>
                          </a:solidFill>
                          <a:latin typeface="+mj-lt"/>
                          <a:ea typeface="Open Sans"/>
                          <a:cs typeface="Open Sans"/>
                          <a:sym typeface="Open Sans"/>
                        </a:rPr>
                        <a:t>The app should create a physical and</a:t>
                      </a:r>
                      <a:r>
                        <a:rPr lang="en-US" sz="1200" baseline="0" dirty="0" smtClean="0">
                          <a:solidFill>
                            <a:srgbClr val="2D3D4A"/>
                          </a:solidFill>
                          <a:latin typeface="+mj-lt"/>
                          <a:ea typeface="Open Sans"/>
                          <a:cs typeface="Open Sans"/>
                          <a:sym typeface="Open Sans"/>
                        </a:rPr>
                        <a:t> diet plan based on the user fitness goals;</a:t>
                      </a:r>
                      <a:endParaRPr lang="en-US" sz="1200" dirty="0" smtClean="0">
                        <a:solidFill>
                          <a:srgbClr val="2D3D4A"/>
                        </a:solidFill>
                        <a:latin typeface="+mj-lt"/>
                        <a:ea typeface="Open Sans"/>
                        <a:cs typeface="Open Sans"/>
                        <a:sym typeface="Open Sans"/>
                      </a:endParaRPr>
                    </a:p>
                    <a:p>
                      <a:pPr marL="457200" lvl="0" indent="-304800" algn="l" rtl="0">
                        <a:lnSpc>
                          <a:spcPct val="115000"/>
                        </a:lnSpc>
                        <a:spcBef>
                          <a:spcPts val="0"/>
                        </a:spcBef>
                        <a:spcAft>
                          <a:spcPts val="0"/>
                        </a:spcAft>
                        <a:buClr>
                          <a:srgbClr val="2D3D4A"/>
                        </a:buClr>
                        <a:buSzPts val="1200"/>
                        <a:buFont typeface="Open Sans"/>
                        <a:buChar char="●"/>
                      </a:pPr>
                      <a:r>
                        <a:rPr lang="en-US" sz="1200" dirty="0" smtClean="0">
                          <a:solidFill>
                            <a:srgbClr val="2D3D4A"/>
                          </a:solidFill>
                          <a:latin typeface="+mj-lt"/>
                          <a:ea typeface="Open Sans"/>
                          <a:cs typeface="Open Sans"/>
                          <a:sym typeface="Open Sans"/>
                        </a:rPr>
                        <a:t>The app should not crashed and automatically updated</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457200" lvl="0" indent="-304800" algn="l" rtl="0">
                        <a:lnSpc>
                          <a:spcPct val="115000"/>
                        </a:lnSpc>
                        <a:spcBef>
                          <a:spcPts val="0"/>
                        </a:spcBef>
                        <a:spcAft>
                          <a:spcPts val="0"/>
                        </a:spcAft>
                        <a:buClr>
                          <a:srgbClr val="434343"/>
                        </a:buClr>
                        <a:buSzPts val="1200"/>
                        <a:buFont typeface="Open Sans"/>
                        <a:buChar char="●"/>
                      </a:pPr>
                      <a:r>
                        <a:rPr lang="en-US" sz="1200" dirty="0" smtClean="0">
                          <a:solidFill>
                            <a:srgbClr val="434343"/>
                          </a:solidFill>
                          <a:latin typeface="+mj-lt"/>
                          <a:ea typeface="Open Sans"/>
                          <a:cs typeface="Open Sans"/>
                          <a:sym typeface="Open Sans"/>
                        </a:rPr>
                        <a:t>The app will satisfy the user UI expectations and will not face any issues;</a:t>
                      </a:r>
                    </a:p>
                    <a:p>
                      <a:pPr marL="457200" lvl="0" indent="-304800" algn="l" rtl="0">
                        <a:lnSpc>
                          <a:spcPct val="115000"/>
                        </a:lnSpc>
                        <a:spcBef>
                          <a:spcPts val="0"/>
                        </a:spcBef>
                        <a:spcAft>
                          <a:spcPts val="0"/>
                        </a:spcAft>
                        <a:buClr>
                          <a:srgbClr val="434343"/>
                        </a:buClr>
                        <a:buSzPts val="1200"/>
                        <a:buFont typeface="Open Sans"/>
                        <a:buChar char="●"/>
                      </a:pPr>
                      <a:r>
                        <a:rPr lang="en-US" sz="1200" dirty="0" smtClean="0">
                          <a:solidFill>
                            <a:srgbClr val="434343"/>
                          </a:solidFill>
                          <a:latin typeface="+mj-lt"/>
                          <a:ea typeface="Open Sans"/>
                          <a:cs typeface="Open Sans"/>
                          <a:sym typeface="Open Sans"/>
                        </a:rPr>
                        <a:t>The app will populate recommend</a:t>
                      </a:r>
                      <a:r>
                        <a:rPr lang="en-US" sz="1200" baseline="0" dirty="0" smtClean="0">
                          <a:solidFill>
                            <a:srgbClr val="434343"/>
                          </a:solidFill>
                          <a:latin typeface="+mj-lt"/>
                          <a:ea typeface="Open Sans"/>
                          <a:cs typeface="Open Sans"/>
                          <a:sym typeface="Open Sans"/>
                        </a:rPr>
                        <a:t> the diet based on the user weight, height and food restrictions;</a:t>
                      </a:r>
                      <a:endParaRPr lang="en-US" sz="1200" dirty="0" smtClean="0">
                        <a:solidFill>
                          <a:srgbClr val="434343"/>
                        </a:solidFill>
                        <a:latin typeface="+mj-lt"/>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7" name="Google Shape;227;p4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2</a:t>
            </a:r>
            <a:endParaRPr sz="2800"/>
          </a:p>
        </p:txBody>
      </p:sp>
      <p:sp>
        <p:nvSpPr>
          <p:cNvPr id="228" name="Google Shape;228;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8</a:t>
            </a:fld>
            <a:endParaRPr>
              <a:solidFill>
                <a:srgbClr val="929292"/>
              </a:solidFill>
            </a:endParaRPr>
          </a:p>
        </p:txBody>
      </p:sp>
      <p:graphicFrame>
        <p:nvGraphicFramePr>
          <p:cNvPr id="229" name="Google Shape;229;p42"/>
          <p:cNvGraphicFramePr/>
          <p:nvPr>
            <p:extLst>
              <p:ext uri="{D42A27DB-BD31-4B8C-83A1-F6EECF244321}">
                <p14:modId xmlns:p14="http://schemas.microsoft.com/office/powerpoint/2010/main" val="3585183571"/>
              </p:ext>
            </p:extLst>
          </p:nvPr>
        </p:nvGraphicFramePr>
        <p:xfrm>
          <a:off x="134950" y="758875"/>
          <a:ext cx="8603350" cy="4311399"/>
        </p:xfrm>
        <a:graphic>
          <a:graphicData uri="http://schemas.openxmlformats.org/drawingml/2006/table">
            <a:tbl>
              <a:tblPr>
                <a:noFill/>
                <a:tableStyleId>{7B5E755C-09D6-4D4B-AA48-3CDF301080C1}</a:tableStyleId>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911475">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User Story</a:t>
                      </a:r>
                      <a:endParaRPr sz="1200" b="1"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smtClean="0">
                          <a:solidFill>
                            <a:srgbClr val="2D3D4A"/>
                          </a:solidFill>
                          <a:latin typeface="+mj-lt"/>
                          <a:ea typeface="Open Sans"/>
                          <a:cs typeface="Open Sans"/>
                          <a:sym typeface="Open Sans"/>
                        </a:rPr>
                        <a:t>As an engineer I need an app that</a:t>
                      </a:r>
                      <a:r>
                        <a:rPr lang="en-US" sz="1200" baseline="0" dirty="0" smtClean="0">
                          <a:solidFill>
                            <a:srgbClr val="2D3D4A"/>
                          </a:solidFill>
                          <a:latin typeface="+mj-lt"/>
                          <a:ea typeface="Open Sans"/>
                          <a:cs typeface="Open Sans"/>
                          <a:sym typeface="Open Sans"/>
                        </a:rPr>
                        <a:t> helps me exercise in order to recuse my sedentary habits and build few muscles; </a:t>
                      </a:r>
                      <a:endParaRPr lang="en-US" sz="1200" dirty="0">
                        <a:solidFill>
                          <a:srgbClr val="2D3D4A"/>
                        </a:solidFill>
                        <a:latin typeface="+mj-lt"/>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smtClean="0">
                          <a:solidFill>
                            <a:srgbClr val="9E9E9E"/>
                          </a:solidFill>
                          <a:latin typeface="Open Sans"/>
                          <a:ea typeface="Open Sans"/>
                          <a:cs typeface="Open Sans"/>
                          <a:sym typeface="Open Sans"/>
                        </a:rPr>
                        <a:t>https://www.figma.com/proto/nAjobVuWccXProfn5Ow6pZ/Healthier-Guru-V2?node-id=2%3A3&amp;scaling=min-zoom</a:t>
                      </a:r>
                      <a:endParaRPr lang="en-US"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457200" lvl="0" indent="-304800" algn="l" rtl="0">
                        <a:lnSpc>
                          <a:spcPct val="115000"/>
                        </a:lnSpc>
                        <a:spcBef>
                          <a:spcPts val="0"/>
                        </a:spcBef>
                        <a:spcAft>
                          <a:spcPts val="0"/>
                        </a:spcAft>
                        <a:buClr>
                          <a:srgbClr val="2D3D4A"/>
                        </a:buClr>
                        <a:buSzPts val="1200"/>
                        <a:buFont typeface="Open Sans"/>
                        <a:buAutoNum type="arabicPeriod"/>
                      </a:pPr>
                      <a:r>
                        <a:rPr lang="en-US" sz="1200" dirty="0" smtClean="0">
                          <a:solidFill>
                            <a:schemeClr val="tx2">
                              <a:lumMod val="10000"/>
                            </a:schemeClr>
                          </a:solidFill>
                          <a:latin typeface="+mj-lt"/>
                          <a:ea typeface="Open Sans"/>
                          <a:cs typeface="Open Sans"/>
                          <a:sym typeface="Open Sans"/>
                        </a:rPr>
                        <a:t>The app will have subscription based model;</a:t>
                      </a:r>
                    </a:p>
                    <a:p>
                      <a:pPr marL="457200" lvl="0" indent="-304800" algn="l" rtl="0">
                        <a:lnSpc>
                          <a:spcPct val="115000"/>
                        </a:lnSpc>
                        <a:spcBef>
                          <a:spcPts val="0"/>
                        </a:spcBef>
                        <a:spcAft>
                          <a:spcPts val="0"/>
                        </a:spcAft>
                        <a:buClr>
                          <a:srgbClr val="2D3D4A"/>
                        </a:buClr>
                        <a:buSzPts val="1200"/>
                        <a:buFont typeface="Open Sans"/>
                        <a:buAutoNum type="arabicPeriod"/>
                      </a:pPr>
                      <a:r>
                        <a:rPr lang="en-US" sz="1200" dirty="0" smtClean="0">
                          <a:solidFill>
                            <a:schemeClr val="tx2">
                              <a:lumMod val="10000"/>
                            </a:schemeClr>
                          </a:solidFill>
                          <a:highlight>
                            <a:srgbClr val="FFFFFF"/>
                          </a:highlight>
                          <a:latin typeface="+mj-lt"/>
                        </a:rPr>
                        <a:t>As a physical user, I want a profile section that I can see to track my daily exercise performance.</a:t>
                      </a:r>
                    </a:p>
                    <a:p>
                      <a:pPr marL="457200" lvl="0" indent="-304800" algn="l" rtl="0">
                        <a:lnSpc>
                          <a:spcPct val="115000"/>
                        </a:lnSpc>
                        <a:spcBef>
                          <a:spcPts val="0"/>
                        </a:spcBef>
                        <a:spcAft>
                          <a:spcPts val="0"/>
                        </a:spcAft>
                        <a:buClr>
                          <a:srgbClr val="24292E"/>
                        </a:buClr>
                        <a:buSzPts val="1200"/>
                        <a:buAutoNum type="arabicPeriod"/>
                      </a:pPr>
                      <a:r>
                        <a:rPr lang="en-US" sz="1200" dirty="0" smtClean="0">
                          <a:solidFill>
                            <a:schemeClr val="tx2">
                              <a:lumMod val="10000"/>
                            </a:schemeClr>
                          </a:solidFill>
                          <a:highlight>
                            <a:srgbClr val="FFFFFF"/>
                          </a:highlight>
                          <a:latin typeface="+mj-lt"/>
                        </a:rPr>
                        <a:t>As a food lover, I want to have</a:t>
                      </a:r>
                      <a:r>
                        <a:rPr lang="en-US" sz="1200" baseline="0" dirty="0" smtClean="0">
                          <a:solidFill>
                            <a:schemeClr val="tx2">
                              <a:lumMod val="10000"/>
                            </a:schemeClr>
                          </a:solidFill>
                          <a:highlight>
                            <a:srgbClr val="FFFFFF"/>
                          </a:highlight>
                          <a:latin typeface="+mj-lt"/>
                        </a:rPr>
                        <a:t> </a:t>
                      </a:r>
                      <a:r>
                        <a:rPr lang="en-US" sz="1200" dirty="0" smtClean="0">
                          <a:solidFill>
                            <a:schemeClr val="tx2">
                              <a:lumMod val="10000"/>
                            </a:schemeClr>
                          </a:solidFill>
                          <a:highlight>
                            <a:srgbClr val="FFFFFF"/>
                          </a:highlight>
                          <a:latin typeface="+mj-lt"/>
                        </a:rPr>
                        <a:t>recommendations based on my food</a:t>
                      </a:r>
                      <a:r>
                        <a:rPr lang="en-US" sz="1200" baseline="0" dirty="0" smtClean="0">
                          <a:solidFill>
                            <a:schemeClr val="tx2">
                              <a:lumMod val="10000"/>
                            </a:schemeClr>
                          </a:solidFill>
                          <a:highlight>
                            <a:srgbClr val="FFFFFF"/>
                          </a:highlight>
                          <a:latin typeface="+mj-lt"/>
                        </a:rPr>
                        <a:t> restrictions</a:t>
                      </a:r>
                      <a:r>
                        <a:rPr lang="en-US" sz="1200" dirty="0" smtClean="0">
                          <a:solidFill>
                            <a:schemeClr val="tx2">
                              <a:lumMod val="10000"/>
                            </a:schemeClr>
                          </a:solidFill>
                          <a:highlight>
                            <a:srgbClr val="FFFFFF"/>
                          </a:highlight>
                          <a:latin typeface="+mj-lt"/>
                        </a:rPr>
                        <a:t> history</a:t>
                      </a:r>
                      <a:r>
                        <a:rPr lang="en-US" sz="1200" baseline="0" dirty="0" smtClean="0">
                          <a:solidFill>
                            <a:schemeClr val="tx2">
                              <a:lumMod val="10000"/>
                            </a:schemeClr>
                          </a:solidFill>
                          <a:highlight>
                            <a:srgbClr val="FFFFFF"/>
                          </a:highlight>
                          <a:latin typeface="+mj-lt"/>
                        </a:rPr>
                        <a:t> with accessible receipts or places that I can go to eat;</a:t>
                      </a:r>
                      <a:endParaRPr lang="en-US" sz="1200" dirty="0" smtClean="0">
                        <a:solidFill>
                          <a:schemeClr val="tx2">
                            <a:lumMod val="10000"/>
                          </a:schemeClr>
                        </a:solidFill>
                        <a:highlight>
                          <a:srgbClr val="FFFFFF"/>
                        </a:highlight>
                        <a:latin typeface="+mj-lt"/>
                      </a:endParaRPr>
                    </a:p>
                    <a:p>
                      <a:pPr marL="457200" lvl="0" indent="-304800" algn="l" rtl="0">
                        <a:lnSpc>
                          <a:spcPct val="115000"/>
                        </a:lnSpc>
                        <a:spcBef>
                          <a:spcPts val="0"/>
                        </a:spcBef>
                        <a:spcAft>
                          <a:spcPts val="0"/>
                        </a:spcAft>
                        <a:buClr>
                          <a:srgbClr val="24292E"/>
                        </a:buClr>
                        <a:buSzPts val="1200"/>
                        <a:buAutoNum type="arabicPeriod"/>
                      </a:pPr>
                      <a:r>
                        <a:rPr lang="en-US" sz="1200" i="1" dirty="0" smtClean="0">
                          <a:solidFill>
                            <a:schemeClr val="tx2">
                              <a:lumMod val="10000"/>
                            </a:schemeClr>
                          </a:solidFill>
                          <a:highlight>
                            <a:srgbClr val="FFFFFF"/>
                          </a:highlight>
                          <a:latin typeface="+mj-lt"/>
                        </a:rPr>
                        <a:t>Recommendations shall be proactive suggested via push notifications!”</a:t>
                      </a:r>
                      <a:endParaRPr lang="en-US" sz="1200" dirty="0" smtClean="0">
                        <a:solidFill>
                          <a:schemeClr val="tx2">
                            <a:lumMod val="10000"/>
                          </a:schemeClr>
                        </a:solidFill>
                        <a:highlight>
                          <a:srgbClr val="FFFFFF"/>
                        </a:highlight>
                        <a:latin typeface="+mj-lt"/>
                      </a:endParaRPr>
                    </a:p>
                    <a:p>
                      <a:pPr marL="0" lvl="0" indent="0" algn="l" rtl="0">
                        <a:lnSpc>
                          <a:spcPct val="115000"/>
                        </a:lnSpc>
                        <a:spcBef>
                          <a:spcPts val="0"/>
                        </a:spcBef>
                        <a:spcAft>
                          <a:spcPts val="0"/>
                        </a:spcAft>
                        <a:buNone/>
                      </a:pPr>
                      <a:endParaRPr sz="1200" dirty="0">
                        <a:solidFill>
                          <a:schemeClr val="tx2">
                            <a:lumMod val="10000"/>
                          </a:schemeClr>
                        </a:solidFill>
                        <a:latin typeface="+mj-lt"/>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457200" lvl="0" indent="-304800" algn="l" rtl="0">
                        <a:lnSpc>
                          <a:spcPct val="115000"/>
                        </a:lnSpc>
                        <a:spcBef>
                          <a:spcPts val="0"/>
                        </a:spcBef>
                        <a:spcAft>
                          <a:spcPts val="0"/>
                        </a:spcAft>
                        <a:buSzPts val="1200"/>
                        <a:buFont typeface="Open Sans"/>
                        <a:buChar char="●"/>
                      </a:pPr>
                      <a:r>
                        <a:rPr lang="en-US" sz="1200" dirty="0" smtClean="0">
                          <a:solidFill>
                            <a:schemeClr val="tx2">
                              <a:lumMod val="10000"/>
                            </a:schemeClr>
                          </a:solidFill>
                          <a:latin typeface="+mj-lt"/>
                          <a:ea typeface="Open Sans"/>
                          <a:cs typeface="Open Sans"/>
                          <a:sym typeface="Open Sans"/>
                        </a:rPr>
                        <a:t>The app may or may not agree upon the certain terms and conditions</a:t>
                      </a:r>
                    </a:p>
                    <a:p>
                      <a:pPr marL="457200" lvl="0" indent="-304800" algn="l" rtl="0">
                        <a:lnSpc>
                          <a:spcPct val="115000"/>
                        </a:lnSpc>
                        <a:spcBef>
                          <a:spcPts val="0"/>
                        </a:spcBef>
                        <a:spcAft>
                          <a:spcPts val="0"/>
                        </a:spcAft>
                        <a:buSzPts val="1200"/>
                        <a:buFont typeface="Open Sans"/>
                        <a:buChar char="●"/>
                      </a:pPr>
                      <a:r>
                        <a:rPr lang="en-US" sz="1200" dirty="0" smtClean="0">
                          <a:solidFill>
                            <a:schemeClr val="tx2">
                              <a:lumMod val="10000"/>
                            </a:schemeClr>
                          </a:solidFill>
                          <a:latin typeface="+mj-lt"/>
                          <a:ea typeface="Open Sans"/>
                          <a:cs typeface="Open Sans"/>
                          <a:sym typeface="Open Sans"/>
                        </a:rPr>
                        <a:t>The app shall pass the certain legal agreement in order to proceed ahead</a:t>
                      </a:r>
                    </a:p>
                    <a:p>
                      <a:pPr marL="0" lvl="0" indent="0" algn="l" rtl="0">
                        <a:lnSpc>
                          <a:spcPct val="115000"/>
                        </a:lnSpc>
                        <a:spcBef>
                          <a:spcPts val="0"/>
                        </a:spcBef>
                        <a:spcAft>
                          <a:spcPts val="0"/>
                        </a:spcAft>
                        <a:buNone/>
                      </a:pPr>
                      <a:endParaRPr sz="1200" dirty="0">
                        <a:solidFill>
                          <a:schemeClr val="tx2">
                            <a:lumMod val="10000"/>
                          </a:schemeClr>
                        </a:solidFill>
                        <a:latin typeface="+mj-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8" name="Google Shape;178;p36"/>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3</a:t>
            </a:r>
            <a:endParaRPr sz="2800"/>
          </a:p>
        </p:txBody>
      </p:sp>
      <p:sp>
        <p:nvSpPr>
          <p:cNvPr id="179" name="Google Shape;179;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9</a:t>
            </a:fld>
            <a:endParaRPr>
              <a:solidFill>
                <a:srgbClr val="929292"/>
              </a:solidFill>
            </a:endParaRPr>
          </a:p>
        </p:txBody>
      </p:sp>
      <p:graphicFrame>
        <p:nvGraphicFramePr>
          <p:cNvPr id="180" name="Google Shape;180;p36"/>
          <p:cNvGraphicFramePr/>
          <p:nvPr>
            <p:extLst>
              <p:ext uri="{D42A27DB-BD31-4B8C-83A1-F6EECF244321}">
                <p14:modId xmlns:p14="http://schemas.microsoft.com/office/powerpoint/2010/main" val="1311947925"/>
              </p:ext>
            </p:extLst>
          </p:nvPr>
        </p:nvGraphicFramePr>
        <p:xfrm>
          <a:off x="134950" y="758875"/>
          <a:ext cx="8603350" cy="4311399"/>
        </p:xfrm>
        <a:graphic>
          <a:graphicData uri="http://schemas.openxmlformats.org/drawingml/2006/table">
            <a:tbl>
              <a:tblPr>
                <a:noFill/>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User Story</a:t>
                      </a:r>
                      <a:endParaRPr sz="1200" b="1">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As a </a:t>
                      </a:r>
                      <a:r>
                        <a:rPr lang="en" sz="1200" dirty="0" smtClean="0">
                          <a:solidFill>
                            <a:srgbClr val="2D3D4A"/>
                          </a:solidFill>
                          <a:latin typeface="Open Sans"/>
                          <a:ea typeface="Open Sans"/>
                          <a:cs typeface="Open Sans"/>
                          <a:sym typeface="Open Sans"/>
                        </a:rPr>
                        <a:t>Project Manager woman, </a:t>
                      </a:r>
                      <a:r>
                        <a:rPr lang="en" sz="1200" dirty="0">
                          <a:solidFill>
                            <a:srgbClr val="2D3D4A"/>
                          </a:solidFill>
                          <a:latin typeface="Open Sans"/>
                          <a:ea typeface="Open Sans"/>
                          <a:cs typeface="Open Sans"/>
                          <a:sym typeface="Open Sans"/>
                        </a:rPr>
                        <a:t>I want an amazing </a:t>
                      </a:r>
                      <a:r>
                        <a:rPr lang="en" sz="1200" dirty="0" smtClean="0">
                          <a:solidFill>
                            <a:srgbClr val="2D3D4A"/>
                          </a:solidFill>
                          <a:latin typeface="Open Sans"/>
                          <a:ea typeface="Open Sans"/>
                          <a:cs typeface="Open Sans"/>
                          <a:sym typeface="Open Sans"/>
                        </a:rPr>
                        <a:t>physical exercise</a:t>
                      </a:r>
                      <a:r>
                        <a:rPr lang="en" sz="1200" baseline="0" dirty="0" smtClean="0">
                          <a:solidFill>
                            <a:srgbClr val="2D3D4A"/>
                          </a:solidFill>
                          <a:latin typeface="Open Sans"/>
                          <a:ea typeface="Open Sans"/>
                          <a:cs typeface="Open Sans"/>
                          <a:sym typeface="Open Sans"/>
                        </a:rPr>
                        <a:t> assistante </a:t>
                      </a:r>
                      <a:r>
                        <a:rPr lang="en" sz="1200" dirty="0" smtClean="0">
                          <a:solidFill>
                            <a:srgbClr val="2D3D4A"/>
                          </a:solidFill>
                          <a:latin typeface="Open Sans"/>
                          <a:ea typeface="Open Sans"/>
                          <a:cs typeface="Open Sans"/>
                          <a:sym typeface="Open Sans"/>
                        </a:rPr>
                        <a:t>app that</a:t>
                      </a:r>
                      <a:r>
                        <a:rPr lang="en" sz="1200" baseline="0" dirty="0" smtClean="0">
                          <a:solidFill>
                            <a:srgbClr val="2D3D4A"/>
                          </a:solidFill>
                          <a:latin typeface="Open Sans"/>
                          <a:ea typeface="Open Sans"/>
                          <a:cs typeface="Open Sans"/>
                          <a:sym typeface="Open Sans"/>
                        </a:rPr>
                        <a:t> helps me relieve stress from my daily routine without going to gym.</a:t>
                      </a:r>
                      <a:endParaRPr sz="1200"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smtClean="0">
                          <a:solidFill>
                            <a:srgbClr val="9E9E9E"/>
                          </a:solidFill>
                          <a:latin typeface="Open Sans"/>
                          <a:ea typeface="Open Sans"/>
                          <a:cs typeface="Open Sans"/>
                          <a:sym typeface="Open Sans"/>
                        </a:rPr>
                        <a:t>https://www.figma.com/proto/nAjobVuWccXProfn5Ow6pZ/Healthier-Guru-V2?node-id=2%3A3&amp;scaling=min-zoom</a:t>
                      </a:r>
                      <a:endParaRPr lang="en-US"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457200" lvl="0" indent="-304800" algn="l" rtl="0">
                        <a:lnSpc>
                          <a:spcPct val="115000"/>
                        </a:lnSpc>
                        <a:spcBef>
                          <a:spcPts val="0"/>
                        </a:spcBef>
                        <a:spcAft>
                          <a:spcPts val="0"/>
                        </a:spcAft>
                        <a:buClr>
                          <a:srgbClr val="24292E"/>
                        </a:buClr>
                        <a:buSzPts val="1200"/>
                        <a:buAutoNum type="arabicPeriod"/>
                      </a:pPr>
                      <a:r>
                        <a:rPr lang="en" sz="1200" dirty="0" smtClean="0">
                          <a:solidFill>
                            <a:srgbClr val="24292E"/>
                          </a:solidFill>
                          <a:highlight>
                            <a:srgbClr val="FFFFFF"/>
                          </a:highlight>
                        </a:rPr>
                        <a:t>As </a:t>
                      </a:r>
                      <a:r>
                        <a:rPr lang="en" sz="1200" dirty="0">
                          <a:solidFill>
                            <a:srgbClr val="24292E"/>
                          </a:solidFill>
                          <a:highlight>
                            <a:srgbClr val="FFFFFF"/>
                          </a:highlight>
                        </a:rPr>
                        <a:t>a user, I want </a:t>
                      </a:r>
                      <a:r>
                        <a:rPr lang="en" sz="1200" dirty="0" smtClean="0">
                          <a:solidFill>
                            <a:srgbClr val="24292E"/>
                          </a:solidFill>
                          <a:highlight>
                            <a:srgbClr val="FFFFFF"/>
                          </a:highlight>
                        </a:rPr>
                        <a:t>to</a:t>
                      </a:r>
                      <a:r>
                        <a:rPr lang="en" sz="1200" baseline="0" dirty="0" smtClean="0">
                          <a:solidFill>
                            <a:srgbClr val="24292E"/>
                          </a:solidFill>
                          <a:highlight>
                            <a:srgbClr val="FFFFFF"/>
                          </a:highlight>
                        </a:rPr>
                        <a:t> see my progreess based on the</a:t>
                      </a:r>
                      <a:r>
                        <a:rPr lang="en" sz="1200" dirty="0" smtClean="0">
                          <a:solidFill>
                            <a:srgbClr val="24292E"/>
                          </a:solidFill>
                          <a:highlight>
                            <a:srgbClr val="FFFFFF"/>
                          </a:highlight>
                        </a:rPr>
                        <a:t> exercises that I performed on a weekly basis.</a:t>
                      </a:r>
                      <a:endParaRPr sz="1200" dirty="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AutoNum type="arabicPeriod"/>
                      </a:pPr>
                      <a:r>
                        <a:rPr lang="en" sz="1200" dirty="0" smtClean="0">
                          <a:solidFill>
                            <a:srgbClr val="24292E"/>
                          </a:solidFill>
                          <a:highlight>
                            <a:srgbClr val="FFFFFF"/>
                          </a:highlight>
                        </a:rPr>
                        <a:t>The physical  exercise</a:t>
                      </a:r>
                      <a:r>
                        <a:rPr lang="en" sz="1200" baseline="0" dirty="0" smtClean="0">
                          <a:solidFill>
                            <a:srgbClr val="24292E"/>
                          </a:solidFill>
                          <a:highlight>
                            <a:srgbClr val="FFFFFF"/>
                          </a:highlight>
                        </a:rPr>
                        <a:t> database is </a:t>
                      </a:r>
                      <a:r>
                        <a:rPr lang="en" sz="1200" dirty="0" smtClean="0">
                          <a:solidFill>
                            <a:srgbClr val="24292E"/>
                          </a:solidFill>
                          <a:highlight>
                            <a:srgbClr val="FFFFFF"/>
                          </a:highlight>
                        </a:rPr>
                        <a:t>updated on weekly bassis to respond</a:t>
                      </a:r>
                      <a:r>
                        <a:rPr lang="en" sz="1200" baseline="0" dirty="0" smtClean="0">
                          <a:solidFill>
                            <a:srgbClr val="24292E"/>
                          </a:solidFill>
                          <a:highlight>
                            <a:srgbClr val="FFFFFF"/>
                          </a:highlight>
                        </a:rPr>
                        <a:t> the user goal;</a:t>
                      </a:r>
                      <a:endParaRPr sz="1200" dirty="0">
                        <a:solidFill>
                          <a:srgbClr val="24292E"/>
                        </a:solidFill>
                        <a:highlight>
                          <a:srgbClr val="FFFFFF"/>
                        </a:highlight>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457200" lvl="0" indent="-304800" algn="l" rtl="0">
                        <a:lnSpc>
                          <a:spcPct val="115000"/>
                        </a:lnSpc>
                        <a:spcBef>
                          <a:spcPts val="0"/>
                        </a:spcBef>
                        <a:spcAft>
                          <a:spcPts val="0"/>
                        </a:spcAft>
                        <a:buSzPts val="1200"/>
                        <a:buFont typeface="Open Sans"/>
                        <a:buChar char="●"/>
                      </a:pPr>
                      <a:r>
                        <a:rPr lang="en" sz="1200" dirty="0">
                          <a:latin typeface="+mj-lt"/>
                          <a:ea typeface="Open Sans"/>
                          <a:cs typeface="Open Sans"/>
                          <a:sym typeface="Open Sans"/>
                        </a:rPr>
                        <a:t>The app can </a:t>
                      </a:r>
                      <a:r>
                        <a:rPr lang="en-US" sz="1200" dirty="0" smtClean="0">
                          <a:latin typeface="+mj-lt"/>
                          <a:ea typeface="Open Sans"/>
                          <a:cs typeface="Open Sans"/>
                          <a:sym typeface="Open Sans"/>
                        </a:rPr>
                        <a:t>show funny animations when the users achieve the goal;</a:t>
                      </a:r>
                      <a:endParaRPr sz="1200" dirty="0">
                        <a:latin typeface="+mj-lt"/>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mj-lt"/>
                          <a:ea typeface="Open Sans"/>
                          <a:cs typeface="Open Sans"/>
                          <a:sym typeface="Open Sans"/>
                        </a:rPr>
                        <a:t>The </a:t>
                      </a:r>
                      <a:r>
                        <a:rPr lang="en" sz="1200" dirty="0" smtClean="0">
                          <a:latin typeface="+mj-lt"/>
                          <a:ea typeface="Open Sans"/>
                          <a:cs typeface="Open Sans"/>
                          <a:sym typeface="Open Sans"/>
                        </a:rPr>
                        <a:t>app</a:t>
                      </a:r>
                      <a:r>
                        <a:rPr lang="en" sz="1200" baseline="0" dirty="0" smtClean="0">
                          <a:latin typeface="+mj-lt"/>
                          <a:ea typeface="Open Sans"/>
                          <a:cs typeface="Open Sans"/>
                          <a:sym typeface="Open Sans"/>
                        </a:rPr>
                        <a:t> can ask for goal and proactive monitor and suggest exercise based on the day of the week;</a:t>
                      </a:r>
                      <a:endParaRPr sz="12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5453805"/>
      </p:ext>
    </p:extLst>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2505</Words>
  <Application>Microsoft Office PowerPoint</Application>
  <PresentationFormat>On-screen Show (16:9)</PresentationFormat>
  <Paragraphs>239</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Open Sans Light</vt:lpstr>
      <vt:lpstr>Cabin</vt:lpstr>
      <vt:lpstr>Open Sans</vt:lpstr>
      <vt:lpstr>Georgia</vt:lpstr>
      <vt:lpstr>Arial</vt:lpstr>
      <vt:lpstr>Simple Light</vt:lpstr>
      <vt:lpstr>Udacity Template 16x9</vt:lpstr>
      <vt:lpstr>Kaiser Permanente</vt:lpstr>
      <vt:lpstr>Create Project Blueprint</vt:lpstr>
      <vt:lpstr>Create a coordination activities map</vt:lpstr>
      <vt:lpstr>Sprint Meeting Plan</vt:lpstr>
      <vt:lpstr>Sprint Planning Meeting Preparation</vt:lpstr>
      <vt:lpstr>Sprint Planning Meeting Preparation</vt:lpstr>
      <vt:lpstr>User Story 1</vt:lpstr>
      <vt:lpstr>User Story 2</vt:lpstr>
      <vt:lpstr>User Story 3</vt:lpstr>
      <vt:lpstr>Acceptance Criteria (User Stories)</vt:lpstr>
      <vt:lpstr>Decoding API Documentation</vt:lpstr>
      <vt:lpstr>API Documentation</vt:lpstr>
      <vt:lpstr>API - Kaiser Permanente</vt:lpstr>
      <vt:lpstr>Re-prioritize Sprint Backlog</vt:lpstr>
      <vt:lpstr>Issue 1: Landing Page loading too slow</vt:lpstr>
      <vt:lpstr>PowerPoint Presentation</vt:lpstr>
      <vt:lpstr>PowerPoint Presentation</vt:lpstr>
      <vt:lpstr>Handle Potentially Difficult Situations</vt:lpstr>
      <vt:lpstr>Respond to CEO or GM’s request via email</vt:lpstr>
      <vt:lpstr>Step-in and guide the scrum team at stand up</vt:lpstr>
      <vt:lpstr>Handling Resource Constraints</vt:lpstr>
      <vt:lpstr>How would you handle stakeholder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MacOmbo, Nelio, Vodacom Mozambique</dc:creator>
  <cp:lastModifiedBy>MacOmbo, Nelio, Vodacom Mozambique</cp:lastModifiedBy>
  <cp:revision>41</cp:revision>
  <dcterms:modified xsi:type="dcterms:W3CDTF">2020-05-15T18:17:00Z</dcterms:modified>
</cp:coreProperties>
</file>