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4" r:id="rId2"/>
    <p:sldId id="267" r:id="rId3"/>
    <p:sldId id="268" r:id="rId4"/>
    <p:sldId id="269" r:id="rId5"/>
    <p:sldId id="270" r:id="rId6"/>
    <p:sldId id="271" r:id="rId7"/>
    <p:sldId id="272" r:id="rId8"/>
    <p:sldId id="274" r:id="rId9"/>
    <p:sldId id="275" r:id="rId10"/>
    <p:sldId id="276" r:id="rId11"/>
    <p:sldId id="277"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4346" autoAdjust="0"/>
  </p:normalViewPr>
  <p:slideViewPr>
    <p:cSldViewPr snapToGrid="0">
      <p:cViewPr varScale="1">
        <p:scale>
          <a:sx n="66" d="100"/>
          <a:sy n="66" d="100"/>
        </p:scale>
        <p:origin x="57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85A5D-409D-43A2-9FFE-7C221D910333}" type="datetimeFigureOut">
              <a:rPr lang="en-US" smtClean="0"/>
              <a:t>1/13/2025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3B0E71-FC93-48F6-997B-180773ECF6E5}" type="slidenum">
              <a:rPr lang="en-US" smtClean="0"/>
              <a:t>‹#›</a:t>
            </a:fld>
            <a:endParaRPr lang="en-US"/>
          </a:p>
        </p:txBody>
      </p:sp>
    </p:spTree>
    <p:extLst>
      <p:ext uri="{BB962C8B-B14F-4D97-AF65-F5344CB8AC3E}">
        <p14:creationId xmlns:p14="http://schemas.microsoft.com/office/powerpoint/2010/main" val="3213180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ANA is an epitome in the nursing field and represents more than 4 million registered nurses of the U.S. Its mission includes promotion in the field of nursing through advocacy, standards development, and policymaking. This presentation will outline representation of ethical and policy-related variables in care coordination as promulgated by the American Nurses Association. It helps ANA ensure that decisions about ethics and the delivery of care are made equitably, with attention to patient privacy, access to care, and social determinants of health. Nurses can make these policies serve patient-centered care and the needs of diverse communities, which would mean a health system that is functioning with efficiency and integrity. </a:t>
            </a: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73B0E71-FC93-48F6-997B-180773ECF6E5}" type="slidenum">
              <a:rPr lang="en-US" smtClean="0"/>
              <a:t>2</a:t>
            </a:fld>
            <a:endParaRPr lang="en-US"/>
          </a:p>
        </p:txBody>
      </p:sp>
    </p:spTree>
    <p:extLst>
      <p:ext uri="{BB962C8B-B14F-4D97-AF65-F5344CB8AC3E}">
        <p14:creationId xmlns:p14="http://schemas.microsoft.com/office/powerpoint/2010/main" val="3576414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kern="1200" dirty="0">
                <a:solidFill>
                  <a:schemeClr val="tx1"/>
                </a:solidFill>
                <a:effectLst/>
                <a:latin typeface="Times New Roman" panose="02020603050405020304" pitchFamily="18" charset="0"/>
                <a:ea typeface="+mn-ea"/>
                <a:cs typeface="Times New Roman" panose="02020603050405020304" pitchFamily="18" charset="0"/>
              </a:rPr>
              <a:t>Overall, the ANA takes the lead on providing ethical and policy-driven coordination in care. Advocating for equal resource distribution, however, can ensure patient-centered practices are put forward to meet healthcare needs. Through gap bridging in care and collaborating with each other while doing so, along with through their advocacy, nurses are quite effective as professionals at work. The way forward in this complicated maze of modern healthcare is through continuing professional development and adherence to ethical standards. It is in this respect that the leadership and resources of the ANA accompany nurses in fulfilling such critical responsibilities toward better patient outcomes and ensuring equity in health care.</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73B0E71-FC93-48F6-997B-180773ECF6E5}" type="slidenum">
              <a:rPr lang="en-US" smtClean="0"/>
              <a:t>11</a:t>
            </a:fld>
            <a:endParaRPr lang="en-US"/>
          </a:p>
        </p:txBody>
      </p:sp>
    </p:spTree>
    <p:extLst>
      <p:ext uri="{BB962C8B-B14F-4D97-AF65-F5344CB8AC3E}">
        <p14:creationId xmlns:p14="http://schemas.microsoft.com/office/powerpoint/2010/main" val="746976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Affordable Care Act has revolutionized health delivery in the United States, focusing on patient-centered approaches and continuity of care. ANA has been at the forefront of supporting the Affordable Care Act, with major emphasis on care coordination. Through facilitation of preventive care, ACA ensures that timely interventions are facilitated to the patient to avoid readmissions to the hospitals, hence enhancing outcomes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Alanazi</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et al., 2024). ANA's advocacy efforts emphasize that policies must bridge gaps in care for populations being underserved and ensure equity in health services access for all. The nurses will then play their role in actualizing these policies through care coordination and prioritizing the patient's outcomes.</a:t>
            </a: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73B0E71-FC93-48F6-997B-180773ECF6E5}" type="slidenum">
              <a:rPr lang="en-US" smtClean="0"/>
              <a:t>3</a:t>
            </a:fld>
            <a:endParaRPr lang="en-US"/>
          </a:p>
        </p:txBody>
      </p:sp>
    </p:spTree>
    <p:extLst>
      <p:ext uri="{BB962C8B-B14F-4D97-AF65-F5344CB8AC3E}">
        <p14:creationId xmlns:p14="http://schemas.microsoft.com/office/powerpoint/2010/main" val="2011661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Health Insurance Portability and Accountability Act is crucial in ensuring patient trust in healthcare. HIPAA protects patient information from being shared, yet allows the sharing of data that is necessary for care coordination. ANA supports strict adherence to the regulations of HIPAA and considers protection of patient privacy paramount. Care coordination demands a balance by a nurse in sharing information for effective care delivery and protection of sensitive information about the patient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Hosseinzadegan</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Jasemi</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&amp;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Habibzadeh</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2021). This is particularly important in interdisciplinary teams where communication needs to be smooth. ANA support has enabled nurses to be ethical in their practice and to continue gaining trust from the patients through health providers.</a:t>
            </a: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73B0E71-FC93-48F6-997B-180773ECF6E5}" type="slidenum">
              <a:rPr lang="en-US" smtClean="0"/>
              <a:t>4</a:t>
            </a:fld>
            <a:endParaRPr lang="en-US"/>
          </a:p>
        </p:txBody>
      </p:sp>
    </p:spTree>
    <p:extLst>
      <p:ext uri="{BB962C8B-B14F-4D97-AF65-F5344CB8AC3E}">
        <p14:creationId xmlns:p14="http://schemas.microsoft.com/office/powerpoint/2010/main" val="2941473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Care coordination reflects well in national, state, and local policy provisions. For instance, Medicaid expansion is an important ACA provision to provide access to care for a poor population of Americans, among all other most key provisions, state-led initiatives of health equity programs for the models' adaptation and specificity to need, at place, among local levels. At the level of the community, local health programs have special challenges that make them focus on resources and issues of culture. ANA informs such policies to ensure their promotion of equity, observing ethics, and placing patients first. Nurses make their contributions by observing gaps in such policies and working towards change for the good of the patients and their communities (Sperling, 2021).</a:t>
            </a: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73B0E71-FC93-48F6-997B-180773ECF6E5}" type="slidenum">
              <a:rPr lang="en-US" smtClean="0"/>
              <a:t>5</a:t>
            </a:fld>
            <a:endParaRPr lang="en-US"/>
          </a:p>
        </p:txBody>
      </p:sp>
    </p:spTree>
    <p:extLst>
      <p:ext uri="{BB962C8B-B14F-4D97-AF65-F5344CB8AC3E}">
        <p14:creationId xmlns:p14="http://schemas.microsoft.com/office/powerpoint/2010/main" val="984063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Care coordination presents numerous ethical challenges. For instance, resource allocation challenges arise when healthcare resources are scarce, forcing nurses to make tough decisions. Informed consent during care transitions can be complicated by language barriers or patient confusion. Similarly, end-of-life care requires balancing patient wishes with family input and medical feasibility. The ANA Code of Ethics has been an important guide through ethical dilemmas (Sperling, 2021). It has guided nurses with specific ethical principles in beneficence, non-maleficence, and justice that help in decision-making. The nurses will thus be fair and honest in the coordination of care.</a:t>
            </a: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73B0E71-FC93-48F6-997B-180773ECF6E5}" type="slidenum">
              <a:rPr lang="en-US" smtClean="0"/>
              <a:t>6</a:t>
            </a:fld>
            <a:endParaRPr lang="en-US"/>
          </a:p>
        </p:txBody>
      </p:sp>
    </p:spTree>
    <p:extLst>
      <p:ext uri="{BB962C8B-B14F-4D97-AF65-F5344CB8AC3E}">
        <p14:creationId xmlns:p14="http://schemas.microsoft.com/office/powerpoint/2010/main" val="3028151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ANA Code of Ethics guides nurses' actions in response to complex coordination scenarios. It also calls for advocacy; it encourages nurses to advocate on behalf of their patients by making their voices heard in decisions regarding their care. Second, it advocates accountability; the Code requires nurses to be professionally responsible in all their interactions. From these, the Code encourages approaches that are patient-centered, and with that, nurses will be able to give priority to the needs of the individual while maintaining their ethical integrity. This will ensure that decisions on care are made in the best interest of the patients, which further instills confidence in healthcare professionals and systems. It is through the leadership of the ANA that these ethical standards remain relevant. </a:t>
            </a: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73B0E71-FC93-48F6-997B-180773ECF6E5}" type="slidenum">
              <a:rPr lang="en-US" smtClean="0"/>
              <a:t>7</a:t>
            </a:fld>
            <a:endParaRPr lang="en-US"/>
          </a:p>
        </p:txBody>
      </p:sp>
    </p:spTree>
    <p:extLst>
      <p:ext uri="{BB962C8B-B14F-4D97-AF65-F5344CB8AC3E}">
        <p14:creationId xmlns:p14="http://schemas.microsoft.com/office/powerpoint/2010/main" val="2518688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Social determinants of health include income, education, and housing. These factors have become major determinants of patient outcomes. ANA realizes the importance of addressing such disparities by advocating for policies and programs that ensure equity. Through collaboration with communities, ANA advances those efforts that improve the health of communities and provide access to quality care for all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Hosseinzadegan</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Jasemi</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&amp;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Habibzadeh</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2021). Its alignment with the Healthy People 2020 framework underlines a number of goals that are core to the organization: reducing disparities, improving population health. Nurses do this in practice by working with interdisciplinary teams and applying social determinants in their care planning to assure better outcomes.</a:t>
            </a: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73B0E71-FC93-48F6-997B-180773ECF6E5}" type="slidenum">
              <a:rPr lang="en-US" smtClean="0"/>
              <a:t>8</a:t>
            </a:fld>
            <a:endParaRPr lang="en-US"/>
          </a:p>
        </p:txBody>
      </p:sp>
    </p:spTree>
    <p:extLst>
      <p:ext uri="{BB962C8B-B14F-4D97-AF65-F5344CB8AC3E}">
        <p14:creationId xmlns:p14="http://schemas.microsoft.com/office/powerpoint/2010/main" val="3101050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Evidence reveals that care coordination policies supported by ANA truly work. For example, research has documented that coordinated care models have reduced hospital readmissions and improved outcomes in general. According to </a:t>
            </a:r>
            <a:r>
              <a:rPr lang="en-US" sz="1800" kern="1200" dirty="0" err="1">
                <a:solidFill>
                  <a:schemeClr val="tx1"/>
                </a:solidFill>
                <a:effectLst/>
                <a:latin typeface="Times New Roman" panose="02020603050405020304" pitchFamily="18" charset="0"/>
                <a:ea typeface="+mn-ea"/>
                <a:cs typeface="Times New Roman" panose="02020603050405020304" pitchFamily="18" charset="0"/>
              </a:rPr>
              <a:t>Alanazi</a:t>
            </a:r>
            <a:r>
              <a:rPr lang="en-US" sz="1800" kern="1200" dirty="0">
                <a:solidFill>
                  <a:schemeClr val="tx1"/>
                </a:solidFill>
                <a:effectLst/>
                <a:latin typeface="Times New Roman" panose="02020603050405020304" pitchFamily="18" charset="0"/>
                <a:ea typeface="+mn-ea"/>
                <a:cs typeface="Times New Roman" panose="02020603050405020304" pitchFamily="18" charset="0"/>
              </a:rPr>
              <a:t> et al. (2024), patients will be satisfied with care when the ethical principles assure them of transparency and respect for their autonomy. Data reflects that ANA advocacy on equity has reduced disparity, particularly among underserved populations. These findings support the need for ethical care coordination in that there is measurable benefit to patients and communities when policies and best practice are adhered to. Nurses add to this by integrating evidence-based practice into their care delivery.</a:t>
            </a: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73B0E71-FC93-48F6-997B-180773ECF6E5}" type="slidenum">
              <a:rPr lang="en-US" smtClean="0"/>
              <a:t>9</a:t>
            </a:fld>
            <a:endParaRPr lang="en-US"/>
          </a:p>
        </p:txBody>
      </p:sp>
    </p:spTree>
    <p:extLst>
      <p:ext uri="{BB962C8B-B14F-4D97-AF65-F5344CB8AC3E}">
        <p14:creationId xmlns:p14="http://schemas.microsoft.com/office/powerpoint/2010/main" val="44207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Nurses are on the front lines of care coordination and are empowered to effect change. Knowledge about policies, such as the ACA, helps nurses to understand how healthcare systems work and, therefore, provide the best care possible for their patients. The basis for ethical decision-making is in maintaining professional integrity based on the ANA Code. Interdisciplinary teams are developed with the goal of looking at the whole patient-both medically and socially. Nurses also have to be active advocates for promoting equitable access to care in an effort to minimize disparities and maximize outcomes in vulnerable populations. These actions reinforce the crucial role nursing plays in furthering healthcare.</a:t>
            </a:r>
          </a:p>
          <a:p>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73B0E71-FC93-48F6-997B-180773ECF6E5}" type="slidenum">
              <a:rPr lang="en-US" smtClean="0"/>
              <a:t>10</a:t>
            </a:fld>
            <a:endParaRPr lang="en-US"/>
          </a:p>
        </p:txBody>
      </p:sp>
    </p:spTree>
    <p:extLst>
      <p:ext uri="{BB962C8B-B14F-4D97-AF65-F5344CB8AC3E}">
        <p14:creationId xmlns:p14="http://schemas.microsoft.com/office/powerpoint/2010/main" val="2270497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1/13/2025</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4163079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1/13/2025</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72417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1/13/2025</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62172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1/13/2025</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6090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1/13/2025</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12146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1/13/2025</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328935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1/13/2025</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5134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1/13/2025</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2867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1/13/2025</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6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1/13/2025</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477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1/13/2025</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32489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1/13/2025</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7105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journals.sagepub.com/doi/abs/10.1177/0969733020948123?journalCode=neja" TargetMode="External"/><Relationship Id="rId2" Type="http://schemas.openxmlformats.org/officeDocument/2006/relationships/hyperlink" Target="https://link.springer.com/content/pdf/10.1186/s12912-024-02087-5.pdf" TargetMode="External"/><Relationship Id="rId1" Type="http://schemas.openxmlformats.org/officeDocument/2006/relationships/slideLayout" Target="../slideLayouts/slideLayout1.xml"/><Relationship Id="rId4" Type="http://schemas.openxmlformats.org/officeDocument/2006/relationships/hyperlink" Target="https://journals.sagepub.com/doi/pdf/10.1177/096973302095637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889157" y="399786"/>
            <a:ext cx="5818199" cy="1576160"/>
          </a:xfrm>
        </p:spPr>
        <p:txBody>
          <a:bodyPr anchor="ctr">
            <a:normAutofit fontScale="90000"/>
          </a:bodyPr>
          <a:lstStyle/>
          <a:p>
            <a:r>
              <a:rPr lang="en-US" sz="3600" b="1" dirty="0">
                <a:latin typeface="Times New Roman" panose="02020603050405020304" pitchFamily="18" charset="0"/>
                <a:cs typeface="Times New Roman" panose="02020603050405020304" pitchFamily="18" charset="0"/>
              </a:rPr>
              <a:t>Ethical and Policy Factors in Care Coordination in America Nurses Association</a:t>
            </a:r>
          </a:p>
        </p:txBody>
      </p:sp>
      <p:sp>
        <p:nvSpPr>
          <p:cNvPr id="3" name="SubTitle"/>
          <p:cNvSpPr>
            <a:spLocks noGrp="1"/>
          </p:cNvSpPr>
          <p:nvPr>
            <p:ph type="subTitle" idx="1"/>
          </p:nvPr>
        </p:nvSpPr>
        <p:spPr>
          <a:xfrm>
            <a:off x="6047980" y="2627586"/>
            <a:ext cx="5068121" cy="3200007"/>
          </a:xfrm>
        </p:spPr>
        <p:txBody>
          <a:bodyPr>
            <a:normAutofit/>
          </a:bodyPr>
          <a:lstStyle/>
          <a:p>
            <a:pPr>
              <a:lnSpc>
                <a:spcPct val="95000"/>
              </a:lnSpc>
            </a:pPr>
            <a:r>
              <a:rPr lang="en-US" dirty="0">
                <a:latin typeface="Times New Roman" panose="02020603050405020304" pitchFamily="18" charset="0"/>
                <a:cs typeface="Times New Roman" panose="02020603050405020304" pitchFamily="18" charset="0"/>
              </a:rPr>
              <a:t>Students Name 
Institutional Affiliation 
Course
Date 
</a:t>
            </a:r>
          </a:p>
        </p:txBody>
      </p:sp>
      <p:pic>
        <p:nvPicPr>
          <p:cNvPr id="4" name="Picture 3">
            <a:extLst>
              <a:ext uri="{FF2B5EF4-FFF2-40B4-BE49-F238E27FC236}">
                <a16:creationId xmlns:a16="http://schemas.microsoft.com/office/drawing/2014/main" id="{846BC42F-EE1C-A64A-EE78-1E9CD2D496BE}"/>
              </a:ext>
            </a:extLst>
          </p:cNvPr>
          <p:cNvPicPr>
            <a:picLocks noChangeAspect="1"/>
          </p:cNvPicPr>
          <p:nvPr/>
        </p:nvPicPr>
        <p:blipFill>
          <a:blip r:embed="rId2"/>
          <a:srcRect l="17251" r="30306" b="9"/>
          <a:stretch/>
        </p:blipFill>
        <p:spPr>
          <a:xfrm>
            <a:off x="20" y="10"/>
            <a:ext cx="5404493" cy="6857990"/>
          </a:xfrm>
          <a:prstGeom prst="rect">
            <a:avLst/>
          </a:prstGeom>
        </p:spPr>
      </p:pic>
    </p:spTree>
    <p:extLst>
      <p:ext uri="{BB962C8B-B14F-4D97-AF65-F5344CB8AC3E}">
        <p14:creationId xmlns:p14="http://schemas.microsoft.com/office/powerpoint/2010/main" val="3828162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D0CF1E-4915-4854-AE1A-BE8E8ABDE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378B036-879B-4F45-A653-56FC275A7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62000" y="1644027"/>
            <a:ext cx="10668000" cy="846925"/>
          </a:xfrm>
        </p:spPr>
        <p:txBody>
          <a:bodyPr>
            <a:normAutofit/>
          </a:bodyPr>
          <a:lstStyle/>
          <a:p>
            <a:pPr algn="ctr"/>
            <a:r>
              <a:rPr lang="en-US" sz="3600" b="1" dirty="0">
                <a:latin typeface="Times New Roman" panose="02020603050405020304" pitchFamily="18" charset="0"/>
                <a:cs typeface="Times New Roman" panose="02020603050405020304" pitchFamily="18" charset="0"/>
              </a:rPr>
              <a:t>Recommendations for Nurses</a:t>
            </a:r>
            <a:endParaRPr sz="3600" b="1" dirty="0">
              <a:latin typeface="Times New Roman" panose="02020603050405020304" pitchFamily="18" charset="0"/>
              <a:cs typeface="Times New Roman" panose="02020603050405020304" pitchFamily="18" charset="0"/>
            </a:endParaRPr>
          </a:p>
        </p:txBody>
      </p:sp>
      <p:sp>
        <p:nvSpPr>
          <p:cNvPr id="3" name="Content Placeholder"/>
          <p:cNvSpPr>
            <a:spLocks noGrp="1"/>
          </p:cNvSpPr>
          <p:nvPr>
            <p:ph idx="1"/>
          </p:nvPr>
        </p:nvSpPr>
        <p:spPr>
          <a:xfrm>
            <a:off x="762000" y="2970222"/>
            <a:ext cx="10668000" cy="3125777"/>
          </a:xfrm>
        </p:spPr>
        <p:txBody>
          <a:bodyPr>
            <a:normAutofit/>
          </a:bodyPr>
          <a:lstStyle/>
          <a:p>
            <a:r>
              <a:rPr lang="en-US" sz="2400" dirty="0">
                <a:latin typeface="Times New Roman" panose="02020603050405020304" pitchFamily="18" charset="0"/>
                <a:cs typeface="Times New Roman" panose="02020603050405020304" pitchFamily="18" charset="0"/>
              </a:rPr>
              <a:t>Stay informed on policies affecting care coordination, like the ACA.</a:t>
            </a:r>
          </a:p>
          <a:p>
            <a:r>
              <a:rPr lang="en-US" sz="2400" dirty="0">
                <a:latin typeface="Times New Roman" panose="02020603050405020304" pitchFamily="18" charset="0"/>
                <a:cs typeface="Times New Roman" panose="02020603050405020304" pitchFamily="18" charset="0"/>
              </a:rPr>
              <a:t>Actively engage in ethical decision-making guided by the ANA Code.</a:t>
            </a:r>
          </a:p>
          <a:p>
            <a:r>
              <a:rPr lang="en-US" sz="2400" dirty="0">
                <a:latin typeface="Times New Roman" panose="02020603050405020304" pitchFamily="18" charset="0"/>
                <a:cs typeface="Times New Roman" panose="02020603050405020304" pitchFamily="18" charset="0"/>
              </a:rPr>
              <a:t>Collaborate with interdisciplinary teams for holistic patient care.</a:t>
            </a:r>
          </a:p>
          <a:p>
            <a:r>
              <a:rPr lang="en-US" sz="2400" dirty="0">
                <a:latin typeface="Times New Roman" panose="02020603050405020304" pitchFamily="18" charset="0"/>
                <a:cs typeface="Times New Roman" panose="02020603050405020304" pitchFamily="18" charset="0"/>
              </a:rPr>
              <a:t>Advocate for equitable healthcare access and resources in communities.</a:t>
            </a:r>
          </a:p>
        </p:txBody>
      </p:sp>
    </p:spTree>
    <p:extLst>
      <p:ext uri="{BB962C8B-B14F-4D97-AF65-F5344CB8AC3E}">
        <p14:creationId xmlns:p14="http://schemas.microsoft.com/office/powerpoint/2010/main" val="167992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D0CF1E-4915-4854-AE1A-BE8E8ABDE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378B036-879B-4F45-A653-56FC275A7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62000" y="1644027"/>
            <a:ext cx="10668000" cy="846925"/>
          </a:xfrm>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a:t>
            </a:r>
            <a:endParaRPr sz="3600" b="1" dirty="0">
              <a:latin typeface="Times New Roman" panose="02020603050405020304" pitchFamily="18" charset="0"/>
              <a:cs typeface="Times New Roman" panose="02020603050405020304" pitchFamily="18" charset="0"/>
            </a:endParaRPr>
          </a:p>
        </p:txBody>
      </p:sp>
      <p:sp>
        <p:nvSpPr>
          <p:cNvPr id="3" name="Content Placeholder"/>
          <p:cNvSpPr>
            <a:spLocks noGrp="1"/>
          </p:cNvSpPr>
          <p:nvPr>
            <p:ph idx="1"/>
          </p:nvPr>
        </p:nvSpPr>
        <p:spPr>
          <a:xfrm>
            <a:off x="762000" y="2970222"/>
            <a:ext cx="10668000" cy="3125777"/>
          </a:xfrm>
        </p:spPr>
        <p:txBody>
          <a:bodyPr>
            <a:normAutofit/>
          </a:bodyPr>
          <a:lstStyle/>
          <a:p>
            <a:r>
              <a:rPr lang="en-US" sz="2400" dirty="0">
                <a:latin typeface="Times New Roman" panose="02020603050405020304" pitchFamily="18" charset="0"/>
                <a:cs typeface="Times New Roman" panose="02020603050405020304" pitchFamily="18" charset="0"/>
              </a:rPr>
              <a:t>ANA drives ethical and policy advancements in care coordination.</a:t>
            </a:r>
          </a:p>
          <a:p>
            <a:r>
              <a:rPr lang="en-US" sz="2400" dirty="0">
                <a:latin typeface="Times New Roman" panose="02020603050405020304" pitchFamily="18" charset="0"/>
                <a:cs typeface="Times New Roman" panose="02020603050405020304" pitchFamily="18" charset="0"/>
              </a:rPr>
              <a:t>Advocacy ensures equitable access and resource distribution for all.</a:t>
            </a:r>
          </a:p>
          <a:p>
            <a:r>
              <a:rPr lang="en-US" sz="2400" dirty="0">
                <a:latin typeface="Times New Roman" panose="02020603050405020304" pitchFamily="18" charset="0"/>
                <a:cs typeface="Times New Roman" panose="02020603050405020304" pitchFamily="18" charset="0"/>
              </a:rPr>
              <a:t>Nurses are integral in implementing ethical, patient-centered care practices.</a:t>
            </a:r>
          </a:p>
          <a:p>
            <a:r>
              <a:rPr lang="en-US" sz="2400" dirty="0">
                <a:latin typeface="Times New Roman" panose="02020603050405020304" pitchFamily="18" charset="0"/>
                <a:cs typeface="Times New Roman" panose="02020603050405020304" pitchFamily="18" charset="0"/>
              </a:rPr>
              <a:t>Continued professional development strengthens advocacy and decision-making.</a:t>
            </a:r>
          </a:p>
        </p:txBody>
      </p:sp>
    </p:spTree>
    <p:extLst>
      <p:ext uri="{BB962C8B-B14F-4D97-AF65-F5344CB8AC3E}">
        <p14:creationId xmlns:p14="http://schemas.microsoft.com/office/powerpoint/2010/main" val="3540704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70B1-4B85-46E3-88DA-26346022C325}"/>
              </a:ext>
            </a:extLst>
          </p:cNvPr>
          <p:cNvSpPr>
            <a:spLocks noGrp="1"/>
          </p:cNvSpPr>
          <p:nvPr>
            <p:ph type="ctrTitle"/>
          </p:nvPr>
        </p:nvSpPr>
        <p:spPr>
          <a:xfrm>
            <a:off x="1524000" y="853966"/>
            <a:ext cx="9144000" cy="886968"/>
          </a:xfrm>
        </p:spPr>
        <p:txBody>
          <a:bodyPr>
            <a:normAutofit/>
          </a:bodyPr>
          <a:lstStyle/>
          <a:p>
            <a:r>
              <a:rPr lang="en-US" sz="3600" b="1" dirty="0">
                <a:latin typeface="Times New Roman" panose="02020603050405020304" pitchFamily="18" charset="0"/>
                <a:cs typeface="Times New Roman" panose="02020603050405020304" pitchFamily="18" charset="0"/>
              </a:rPr>
              <a:t>References </a:t>
            </a:r>
          </a:p>
        </p:txBody>
      </p:sp>
      <p:sp>
        <p:nvSpPr>
          <p:cNvPr id="3" name="Subtitle 2">
            <a:extLst>
              <a:ext uri="{FF2B5EF4-FFF2-40B4-BE49-F238E27FC236}">
                <a16:creationId xmlns:a16="http://schemas.microsoft.com/office/drawing/2014/main" id="{E048632D-1C9F-428E-9412-12AF9924BFFC}"/>
              </a:ext>
            </a:extLst>
          </p:cNvPr>
          <p:cNvSpPr>
            <a:spLocks noGrp="1"/>
          </p:cNvSpPr>
          <p:nvPr>
            <p:ph type="subTitle" idx="1"/>
          </p:nvPr>
        </p:nvSpPr>
        <p:spPr>
          <a:xfrm>
            <a:off x="914400" y="1818291"/>
            <a:ext cx="10415752" cy="4845268"/>
          </a:xfrm>
        </p:spPr>
        <p:txBody>
          <a:bodyPr>
            <a:normAutofit lnSpcReduction="10000"/>
          </a:bodyPr>
          <a:lstStyle/>
          <a:p>
            <a:pPr marL="342900" indent="-342900" algn="l">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Alanazi</a:t>
            </a:r>
            <a:r>
              <a:rPr lang="en-US" dirty="0">
                <a:latin typeface="Times New Roman" panose="02020603050405020304" pitchFamily="18" charset="0"/>
                <a:cs typeface="Times New Roman" panose="02020603050405020304" pitchFamily="18" charset="0"/>
              </a:rPr>
              <a:t>, M. A., Shaban, M. M., Ramadan, O. M. E., </a:t>
            </a:r>
            <a:r>
              <a:rPr lang="en-US" dirty="0" err="1">
                <a:latin typeface="Times New Roman" panose="02020603050405020304" pitchFamily="18" charset="0"/>
                <a:cs typeface="Times New Roman" panose="02020603050405020304" pitchFamily="18" charset="0"/>
              </a:rPr>
              <a:t>Zaky</a:t>
            </a:r>
            <a:r>
              <a:rPr lang="en-US" dirty="0">
                <a:latin typeface="Times New Roman" panose="02020603050405020304" pitchFamily="18" charset="0"/>
                <a:cs typeface="Times New Roman" panose="02020603050405020304" pitchFamily="18" charset="0"/>
              </a:rPr>
              <a:t>, M. E., Mohammed, H. H., Amer, F. G. M., &amp; Shaban, M. (2024). Navigating end-of-life decision-making in nursing: a systematic review of ethical challenges and palliative care practices. </a:t>
            </a:r>
            <a:r>
              <a:rPr lang="en-US" i="1" dirty="0">
                <a:latin typeface="Times New Roman" panose="02020603050405020304" pitchFamily="18" charset="0"/>
                <a:cs typeface="Times New Roman" panose="02020603050405020304" pitchFamily="18" charset="0"/>
              </a:rPr>
              <a:t>BMC nursing</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23</a:t>
            </a:r>
            <a:r>
              <a:rPr lang="en-US" dirty="0">
                <a:latin typeface="Times New Roman" panose="02020603050405020304" pitchFamily="18" charset="0"/>
                <a:cs typeface="Times New Roman" panose="02020603050405020304" pitchFamily="18" charset="0"/>
              </a:rPr>
              <a:t>(1), 467. Retrieved from </a:t>
            </a:r>
            <a:r>
              <a:rPr lang="en-US" u="sng" dirty="0">
                <a:latin typeface="Times New Roman" panose="02020603050405020304" pitchFamily="18" charset="0"/>
                <a:cs typeface="Times New Roman" panose="02020603050405020304" pitchFamily="18" charset="0"/>
                <a:hlinkClick r:id="rId2"/>
              </a:rPr>
              <a:t>https://link.springer.com/content/pdf/10.1186/s12912-024-02087-5.pdf</a:t>
            </a:r>
            <a:r>
              <a:rPr lang="en-US"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Hosseinzadegan</a:t>
            </a:r>
            <a:r>
              <a:rPr lang="en-US" dirty="0">
                <a:latin typeface="Times New Roman" panose="02020603050405020304" pitchFamily="18" charset="0"/>
                <a:cs typeface="Times New Roman" panose="02020603050405020304" pitchFamily="18" charset="0"/>
              </a:rPr>
              <a:t>, F., </a:t>
            </a:r>
            <a:r>
              <a:rPr lang="en-US" dirty="0" err="1">
                <a:latin typeface="Times New Roman" panose="02020603050405020304" pitchFamily="18" charset="0"/>
                <a:cs typeface="Times New Roman" panose="02020603050405020304" pitchFamily="18" charset="0"/>
              </a:rPr>
              <a:t>Jasemi</a:t>
            </a:r>
            <a:r>
              <a:rPr lang="en-US" dirty="0">
                <a:latin typeface="Times New Roman" panose="02020603050405020304" pitchFamily="18" charset="0"/>
                <a:cs typeface="Times New Roman" panose="02020603050405020304" pitchFamily="18" charset="0"/>
              </a:rPr>
              <a:t>, M., &amp; </a:t>
            </a:r>
            <a:r>
              <a:rPr lang="en-US" dirty="0" err="1">
                <a:latin typeface="Times New Roman" panose="02020603050405020304" pitchFamily="18" charset="0"/>
                <a:cs typeface="Times New Roman" panose="02020603050405020304" pitchFamily="18" charset="0"/>
              </a:rPr>
              <a:t>Habibzadeh</a:t>
            </a:r>
            <a:r>
              <a:rPr lang="en-US" dirty="0">
                <a:latin typeface="Times New Roman" panose="02020603050405020304" pitchFamily="18" charset="0"/>
                <a:cs typeface="Times New Roman" panose="02020603050405020304" pitchFamily="18" charset="0"/>
              </a:rPr>
              <a:t>, H. (2021). Factors affecting nurses’ impact on social justice in the health system. </a:t>
            </a:r>
            <a:r>
              <a:rPr lang="en-US" i="1" dirty="0">
                <a:latin typeface="Times New Roman" panose="02020603050405020304" pitchFamily="18" charset="0"/>
                <a:cs typeface="Times New Roman" panose="02020603050405020304" pitchFamily="18" charset="0"/>
              </a:rPr>
              <a:t>Nursing ethics</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28</a:t>
            </a:r>
            <a:r>
              <a:rPr lang="en-US" dirty="0">
                <a:latin typeface="Times New Roman" panose="02020603050405020304" pitchFamily="18" charset="0"/>
                <a:cs typeface="Times New Roman" panose="02020603050405020304" pitchFamily="18" charset="0"/>
              </a:rPr>
              <a:t>(1), 118-130. Retrieved from </a:t>
            </a:r>
            <a:r>
              <a:rPr lang="en-US" u="sng" dirty="0">
                <a:latin typeface="Times New Roman" panose="02020603050405020304" pitchFamily="18" charset="0"/>
                <a:cs typeface="Times New Roman" panose="02020603050405020304" pitchFamily="18" charset="0"/>
                <a:hlinkClick r:id="rId3"/>
              </a:rPr>
              <a:t>https://journals.sagepub.com/doi/abs/10.1177/0969733020948123?journalCode=neja</a:t>
            </a:r>
            <a:r>
              <a:rPr lang="en-US"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Sperling, D. (2021). Ethical dilemmas, perceived risk, and motivation among nurses during the COVID-19 pandemic. </a:t>
            </a:r>
            <a:r>
              <a:rPr lang="en-US" i="1" dirty="0">
                <a:latin typeface="Times New Roman" panose="02020603050405020304" pitchFamily="18" charset="0"/>
                <a:cs typeface="Times New Roman" panose="02020603050405020304" pitchFamily="18" charset="0"/>
              </a:rPr>
              <a:t>Nursing ethics</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28</a:t>
            </a:r>
            <a:r>
              <a:rPr lang="en-US" dirty="0">
                <a:latin typeface="Times New Roman" panose="02020603050405020304" pitchFamily="18" charset="0"/>
                <a:cs typeface="Times New Roman" panose="02020603050405020304" pitchFamily="18" charset="0"/>
              </a:rPr>
              <a:t>(1), 9-22. Retrieved from  </a:t>
            </a:r>
            <a:r>
              <a:rPr lang="en-US" u="sng" dirty="0">
                <a:latin typeface="Times New Roman" panose="02020603050405020304" pitchFamily="18" charset="0"/>
                <a:cs typeface="Times New Roman" panose="02020603050405020304" pitchFamily="18" charset="0"/>
                <a:hlinkClick r:id="rId4"/>
              </a:rPr>
              <a:t>https://journals.sagepub.com/doi/pdf/10.1177/0969733020956376</a:t>
            </a:r>
            <a:r>
              <a:rPr lang="en-US" dirty="0">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33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432910" y="761998"/>
            <a:ext cx="5998059" cy="872364"/>
          </a:xfrm>
        </p:spPr>
        <p:txBody>
          <a:bodyPr>
            <a:normAutofit/>
          </a:bodyPr>
          <a:lstStyle/>
          <a:p>
            <a:pPr algn="ctr"/>
            <a:r>
              <a:rPr lang="en-US" sz="3600" b="1" dirty="0">
                <a:latin typeface="Times New Roman" panose="02020603050405020304" pitchFamily="18" charset="0"/>
                <a:cs typeface="Times New Roman" panose="02020603050405020304" pitchFamily="18" charset="0"/>
              </a:rPr>
              <a:t>Introduction </a:t>
            </a:r>
          </a:p>
        </p:txBody>
      </p:sp>
      <p:pic>
        <p:nvPicPr>
          <p:cNvPr id="8" name="Graphic 7" descr="Stethoscope">
            <a:extLst>
              <a:ext uri="{FF2B5EF4-FFF2-40B4-BE49-F238E27FC236}">
                <a16:creationId xmlns:a16="http://schemas.microsoft.com/office/drawing/2014/main" id="{D0ED150F-7773-B9FD-7A0B-C508DBFF18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932" y="2000487"/>
            <a:ext cx="3347545" cy="3892291"/>
          </a:xfrm>
          <a:prstGeom prst="rect">
            <a:avLst/>
          </a:prstGeom>
        </p:spPr>
      </p:pic>
      <p:sp>
        <p:nvSpPr>
          <p:cNvPr id="3" name="Content Placeholder"/>
          <p:cNvSpPr>
            <a:spLocks noGrp="1"/>
          </p:cNvSpPr>
          <p:nvPr>
            <p:ph idx="1"/>
          </p:nvPr>
        </p:nvSpPr>
        <p:spPr>
          <a:xfrm>
            <a:off x="4078014" y="2203709"/>
            <a:ext cx="7351985" cy="3892291"/>
          </a:xfrm>
        </p:spPr>
        <p:txBody>
          <a:bodyPr>
            <a:normAutofit/>
          </a:bodyPr>
          <a:lstStyle/>
          <a:p>
            <a:pPr lvl="0">
              <a:lnSpc>
                <a:spcPct val="95000"/>
              </a:lnSpc>
            </a:pPr>
            <a:r>
              <a:rPr lang="en-US" sz="2400" dirty="0">
                <a:latin typeface="Times New Roman" panose="02020603050405020304" pitchFamily="18" charset="0"/>
                <a:cs typeface="Times New Roman" panose="02020603050405020304" pitchFamily="18" charset="0"/>
              </a:rPr>
              <a:t>The American Nurses Association (ANA) advocates for ethical nursing practices and health policies.</a:t>
            </a:r>
          </a:p>
          <a:p>
            <a:pPr lvl="0">
              <a:lnSpc>
                <a:spcPct val="95000"/>
              </a:lnSpc>
            </a:pPr>
            <a:r>
              <a:rPr lang="en-US" sz="2400" dirty="0">
                <a:latin typeface="Times New Roman" panose="02020603050405020304" pitchFamily="18" charset="0"/>
                <a:cs typeface="Times New Roman" panose="02020603050405020304" pitchFamily="18" charset="0"/>
              </a:rPr>
              <a:t>Care coordination ensures comprehensive and continuous care for patients.</a:t>
            </a:r>
          </a:p>
          <a:p>
            <a:pPr lvl="0">
              <a:lnSpc>
                <a:spcPct val="95000"/>
              </a:lnSpc>
            </a:pPr>
            <a:r>
              <a:rPr lang="en-US" sz="2400" dirty="0">
                <a:latin typeface="Times New Roman" panose="02020603050405020304" pitchFamily="18" charset="0"/>
                <a:cs typeface="Times New Roman" panose="02020603050405020304" pitchFamily="18" charset="0"/>
              </a:rPr>
              <a:t>Ethical and policy frameworks are essential in navigating care complexities.</a:t>
            </a:r>
          </a:p>
          <a:p>
            <a:pPr lvl="0">
              <a:lnSpc>
                <a:spcPct val="95000"/>
              </a:lnSpc>
            </a:pPr>
            <a:r>
              <a:rPr lang="en-US" sz="2400" dirty="0">
                <a:latin typeface="Times New Roman" panose="02020603050405020304" pitchFamily="18" charset="0"/>
                <a:cs typeface="Times New Roman" panose="02020603050405020304" pitchFamily="18" charset="0"/>
              </a:rPr>
              <a:t>This presentation explores ANA’s role in addressing ethical and policy challenges.</a:t>
            </a:r>
          </a:p>
        </p:txBody>
      </p:sp>
    </p:spTree>
    <p:extLst>
      <p:ext uri="{BB962C8B-B14F-4D97-AF65-F5344CB8AC3E}">
        <p14:creationId xmlns:p14="http://schemas.microsoft.com/office/powerpoint/2010/main" val="251105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D0CF1E-4915-4854-AE1A-BE8E8ABDE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378B036-879B-4F45-A653-56FC275A7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065283" y="966951"/>
            <a:ext cx="8655269" cy="861849"/>
          </a:xfrm>
        </p:spPr>
        <p:txBody>
          <a:bodyPr>
            <a:normAutofit/>
          </a:bodyPr>
          <a:lstStyle/>
          <a:p>
            <a:pPr algn="ctr"/>
            <a:r>
              <a:rPr lang="en-US" sz="3600" b="1" dirty="0">
                <a:latin typeface="Times New Roman" panose="02020603050405020304" pitchFamily="18" charset="0"/>
                <a:cs typeface="Times New Roman" panose="02020603050405020304" pitchFamily="18" charset="0"/>
              </a:rPr>
              <a:t>Specific Policy Affecting the ANA</a:t>
            </a:r>
            <a:endParaRPr sz="3600" b="1" dirty="0">
              <a:latin typeface="Times New Roman" panose="02020603050405020304" pitchFamily="18" charset="0"/>
              <a:cs typeface="Times New Roman" panose="02020603050405020304" pitchFamily="18" charset="0"/>
            </a:endParaRPr>
          </a:p>
        </p:txBody>
      </p:sp>
      <p:sp>
        <p:nvSpPr>
          <p:cNvPr id="3" name="Content Placeholder"/>
          <p:cNvSpPr>
            <a:spLocks noGrp="1"/>
          </p:cNvSpPr>
          <p:nvPr>
            <p:ph idx="1"/>
          </p:nvPr>
        </p:nvSpPr>
        <p:spPr>
          <a:xfrm>
            <a:off x="762000" y="2033752"/>
            <a:ext cx="10668000" cy="4062248"/>
          </a:xfrm>
        </p:spPr>
        <p:txBody>
          <a:bodyPr>
            <a:normAutofit/>
          </a:bodyPr>
          <a:lstStyle/>
          <a:p>
            <a:r>
              <a:rPr lang="en-US" sz="2400" dirty="0">
                <a:latin typeface="Times New Roman" panose="02020603050405020304" pitchFamily="18" charset="0"/>
                <a:cs typeface="Times New Roman" panose="02020603050405020304" pitchFamily="18" charset="0"/>
              </a:rPr>
              <a:t>The Affordable Care Act (ACA) enhances care coordination through patient-centered models.</a:t>
            </a:r>
          </a:p>
          <a:p>
            <a:r>
              <a:rPr lang="en-US" sz="2400" dirty="0">
                <a:latin typeface="Times New Roman" panose="02020603050405020304" pitchFamily="18" charset="0"/>
                <a:cs typeface="Times New Roman" panose="02020603050405020304" pitchFamily="18" charset="0"/>
              </a:rPr>
              <a:t>ANA supports ACA provisions, such as reducing care fragmentation and improving outcomes.</a:t>
            </a:r>
          </a:p>
          <a:p>
            <a:r>
              <a:rPr lang="en-US" sz="2400" dirty="0">
                <a:latin typeface="Times New Roman" panose="02020603050405020304" pitchFamily="18" charset="0"/>
                <a:cs typeface="Times New Roman" panose="02020603050405020304" pitchFamily="18" charset="0"/>
              </a:rPr>
              <a:t>Emphasizes preventive care and continuity between healthcare providers.</a:t>
            </a:r>
          </a:p>
          <a:p>
            <a:r>
              <a:rPr lang="en-US" sz="2400" dirty="0">
                <a:latin typeface="Times New Roman" panose="02020603050405020304" pitchFamily="18" charset="0"/>
                <a:cs typeface="Times New Roman" panose="02020603050405020304" pitchFamily="18" charset="0"/>
              </a:rPr>
              <a:t>Strengthens healthcare access for underserved populations through policy advocacy (</a:t>
            </a:r>
            <a:r>
              <a:rPr lang="en-US" sz="2400" dirty="0" err="1">
                <a:latin typeface="Times New Roman" panose="02020603050405020304" pitchFamily="18" charset="0"/>
                <a:cs typeface="Times New Roman" panose="02020603050405020304" pitchFamily="18" charset="0"/>
              </a:rPr>
              <a:t>Alanazi</a:t>
            </a:r>
            <a:r>
              <a:rPr lang="en-US" sz="2400" dirty="0">
                <a:latin typeface="Times New Roman" panose="02020603050405020304" pitchFamily="18" charset="0"/>
                <a:cs typeface="Times New Roman" panose="02020603050405020304" pitchFamily="18" charset="0"/>
              </a:rPr>
              <a:t> et al., 2024).</a:t>
            </a:r>
          </a:p>
        </p:txBody>
      </p:sp>
    </p:spTree>
    <p:extLst>
      <p:ext uri="{BB962C8B-B14F-4D97-AF65-F5344CB8AC3E}">
        <p14:creationId xmlns:p14="http://schemas.microsoft.com/office/powerpoint/2010/main" val="67520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D0CF1E-4915-4854-AE1A-BE8E8ABDE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378B036-879B-4F45-A653-56FC275A7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3005958" y="924912"/>
            <a:ext cx="5218386" cy="809296"/>
          </a:xfrm>
        </p:spPr>
        <p:txBody>
          <a:bodyPr>
            <a:normAutofit/>
          </a:bodyPr>
          <a:lstStyle/>
          <a:p>
            <a:pPr algn="ctr"/>
            <a:r>
              <a:rPr lang="en-US" sz="3600" b="1" dirty="0">
                <a:latin typeface="Times New Roman" panose="02020603050405020304" pitchFamily="18" charset="0"/>
                <a:cs typeface="Times New Roman" panose="02020603050405020304" pitchFamily="18" charset="0"/>
              </a:rPr>
              <a:t>Influence of HIPAA</a:t>
            </a:r>
            <a:endParaRPr sz="3600" b="1" dirty="0">
              <a:latin typeface="Times New Roman" panose="02020603050405020304" pitchFamily="18" charset="0"/>
              <a:cs typeface="Times New Roman" panose="02020603050405020304" pitchFamily="18" charset="0"/>
            </a:endParaRPr>
          </a:p>
        </p:txBody>
      </p:sp>
      <p:sp>
        <p:nvSpPr>
          <p:cNvPr id="3" name="Content Placeholder"/>
          <p:cNvSpPr>
            <a:spLocks noGrp="1"/>
          </p:cNvSpPr>
          <p:nvPr>
            <p:ph idx="1"/>
          </p:nvPr>
        </p:nvSpPr>
        <p:spPr>
          <a:xfrm>
            <a:off x="762000" y="1734208"/>
            <a:ext cx="7554227" cy="4839847"/>
          </a:xfrm>
        </p:spPr>
        <p:txBody>
          <a:bodyPr>
            <a:normAutofit/>
          </a:bodyPr>
          <a:lstStyle/>
          <a:p>
            <a:r>
              <a:rPr lang="en-US" sz="2400" dirty="0">
                <a:latin typeface="Times New Roman" panose="02020603050405020304" pitchFamily="18" charset="0"/>
                <a:cs typeface="Times New Roman" panose="02020603050405020304" pitchFamily="18" charset="0"/>
              </a:rPr>
              <a:t>Protects patient privacy in care coordination while ensuring data-sharing efficiency (</a:t>
            </a:r>
            <a:r>
              <a:rPr lang="en-US" sz="2400" dirty="0" err="1">
                <a:latin typeface="Times New Roman" panose="02020603050405020304" pitchFamily="18" charset="0"/>
                <a:cs typeface="Times New Roman" panose="02020603050405020304" pitchFamily="18" charset="0"/>
              </a:rPr>
              <a:t>Hosseinzadegan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Jasemi</a:t>
            </a:r>
            <a:r>
              <a:rPr lang="en-US" sz="2400" dirty="0">
                <a:latin typeface="Times New Roman" panose="02020603050405020304" pitchFamily="18" charset="0"/>
                <a:cs typeface="Times New Roman" panose="02020603050405020304" pitchFamily="18" charset="0"/>
              </a:rPr>
              <a:t> &amp; </a:t>
            </a:r>
            <a:r>
              <a:rPr lang="en-US" sz="2400" dirty="0" err="1">
                <a:latin typeface="Times New Roman" panose="02020603050405020304" pitchFamily="18" charset="0"/>
                <a:cs typeface="Times New Roman" panose="02020603050405020304" pitchFamily="18" charset="0"/>
              </a:rPr>
              <a:t>Habibzadeh</a:t>
            </a:r>
            <a:r>
              <a:rPr lang="en-US" sz="2400" dirty="0">
                <a:latin typeface="Times New Roman" panose="02020603050405020304" pitchFamily="18" charset="0"/>
                <a:cs typeface="Times New Roman" panose="02020603050405020304" pitchFamily="18" charset="0"/>
              </a:rPr>
              <a:t>, 2021). </a:t>
            </a:r>
          </a:p>
          <a:p>
            <a:r>
              <a:rPr lang="en-US" sz="2400" dirty="0">
                <a:latin typeface="Times New Roman" panose="02020603050405020304" pitchFamily="18" charset="0"/>
                <a:cs typeface="Times New Roman" panose="02020603050405020304" pitchFamily="18" charset="0"/>
              </a:rPr>
              <a:t>ANA promotes compliance with HIPAA to safeguard ethical healthcare delivery.</a:t>
            </a:r>
          </a:p>
          <a:p>
            <a:r>
              <a:rPr lang="en-US" sz="2400" dirty="0">
                <a:latin typeface="Times New Roman" panose="02020603050405020304" pitchFamily="18" charset="0"/>
                <a:cs typeface="Times New Roman" panose="02020603050405020304" pitchFamily="18" charset="0"/>
              </a:rPr>
              <a:t>Balances the need for patient confidentiality with collaborative care requirements. </a:t>
            </a:r>
          </a:p>
          <a:p>
            <a:r>
              <a:rPr lang="en-US" sz="2400" dirty="0">
                <a:latin typeface="Times New Roman" panose="02020603050405020304" pitchFamily="18" charset="0"/>
                <a:cs typeface="Times New Roman" panose="02020603050405020304" pitchFamily="18" charset="0"/>
              </a:rPr>
              <a:t>Ensures trust between patients and healthcare providers in sensitive data handling.</a:t>
            </a:r>
          </a:p>
        </p:txBody>
      </p:sp>
      <p:pic>
        <p:nvPicPr>
          <p:cNvPr id="2050" name="Picture 2" descr="What is HIPAA?">
            <a:extLst>
              <a:ext uri="{FF2B5EF4-FFF2-40B4-BE49-F238E27FC236}">
                <a16:creationId xmlns:a16="http://schemas.microsoft.com/office/drawing/2014/main" id="{AB5D5F5A-839D-48F0-9CD9-4195935ACE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7844" y="1747060"/>
            <a:ext cx="4174156" cy="350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41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D0CF1E-4915-4854-AE1A-BE8E8ABDE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378B036-879B-4F45-A653-56FC275A7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88428" y="1002896"/>
            <a:ext cx="10668000" cy="920497"/>
          </a:xfrm>
        </p:spPr>
        <p:txBody>
          <a:bodyPr>
            <a:normAutofit/>
          </a:bodyPr>
          <a:lstStyle/>
          <a:p>
            <a:pPr algn="ctr"/>
            <a:r>
              <a:rPr lang="en-US" sz="3600" b="1" dirty="0">
                <a:latin typeface="Times New Roman" panose="02020603050405020304" pitchFamily="18" charset="0"/>
                <a:cs typeface="Times New Roman" panose="02020603050405020304" pitchFamily="18" charset="0"/>
              </a:rPr>
              <a:t>National, State, and Local Policy Provisions</a:t>
            </a:r>
            <a:endParaRPr sz="3600" b="1" dirty="0">
              <a:latin typeface="Times New Roman" panose="02020603050405020304" pitchFamily="18" charset="0"/>
              <a:cs typeface="Times New Roman" panose="02020603050405020304" pitchFamily="18" charset="0"/>
            </a:endParaRPr>
          </a:p>
        </p:txBody>
      </p:sp>
      <p:sp>
        <p:nvSpPr>
          <p:cNvPr id="3" name="Content Placeholder"/>
          <p:cNvSpPr>
            <a:spLocks noGrp="1"/>
          </p:cNvSpPr>
          <p:nvPr>
            <p:ph idx="1"/>
          </p:nvPr>
        </p:nvSpPr>
        <p:spPr>
          <a:xfrm>
            <a:off x="171651" y="2096912"/>
            <a:ext cx="7688317" cy="4488759"/>
          </a:xfrm>
        </p:spPr>
        <p:txBody>
          <a:bodyPr>
            <a:normAutofit/>
          </a:bodyPr>
          <a:lstStyle/>
          <a:p>
            <a:r>
              <a:rPr lang="en-US" sz="2400" dirty="0">
                <a:latin typeface="Times New Roman" panose="02020603050405020304" pitchFamily="18" charset="0"/>
                <a:cs typeface="Times New Roman" panose="02020603050405020304" pitchFamily="18" charset="0"/>
              </a:rPr>
              <a:t>Medicaid expansion increases access to coordinated care for vulnerable groups.</a:t>
            </a:r>
          </a:p>
          <a:p>
            <a:r>
              <a:rPr lang="en-US" sz="2400" dirty="0">
                <a:latin typeface="Times New Roman" panose="02020603050405020304" pitchFamily="18" charset="0"/>
                <a:cs typeface="Times New Roman" panose="02020603050405020304" pitchFamily="18" charset="0"/>
              </a:rPr>
              <a:t>State-level initiatives align policies with patient-centered care models.</a:t>
            </a:r>
          </a:p>
          <a:p>
            <a:r>
              <a:rPr lang="en-US" sz="2400" dirty="0">
                <a:latin typeface="Times New Roman" panose="02020603050405020304" pitchFamily="18" charset="0"/>
                <a:cs typeface="Times New Roman" panose="02020603050405020304" pitchFamily="18" charset="0"/>
              </a:rPr>
              <a:t>Local programs address community-specific healthcare challenges and resources. </a:t>
            </a:r>
          </a:p>
          <a:p>
            <a:r>
              <a:rPr lang="en-US" sz="2400" dirty="0">
                <a:latin typeface="Times New Roman" panose="02020603050405020304" pitchFamily="18" charset="0"/>
                <a:cs typeface="Times New Roman" panose="02020603050405020304" pitchFamily="18" charset="0"/>
              </a:rPr>
              <a:t>ANA advocates for policies ensuring equity and ethical standards in healthcare.</a:t>
            </a:r>
          </a:p>
        </p:txBody>
      </p:sp>
      <p:pic>
        <p:nvPicPr>
          <p:cNvPr id="1026" name="Picture 2" descr="Federal, State &amp; Local Laws | Overview, Differences &amp; Examples Video">
            <a:extLst>
              <a:ext uri="{FF2B5EF4-FFF2-40B4-BE49-F238E27FC236}">
                <a16:creationId xmlns:a16="http://schemas.microsoft.com/office/drawing/2014/main" id="{305D7D5A-5FB1-48A1-9563-00AAF6466C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44" t="7326" r="6903" b="12860"/>
          <a:stretch/>
        </p:blipFill>
        <p:spPr bwMode="auto">
          <a:xfrm>
            <a:off x="7859968" y="2096912"/>
            <a:ext cx="4052236" cy="4208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473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D0CF1E-4915-4854-AE1A-BE8E8ABDE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378B036-879B-4F45-A653-56FC275A7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62000" y="1517903"/>
            <a:ext cx="10668000" cy="1345115"/>
          </a:xfrm>
        </p:spPr>
        <p:txBody>
          <a:bodyPr>
            <a:normAutofit/>
          </a:bodyPr>
          <a:lstStyle/>
          <a:p>
            <a:pPr algn="ctr"/>
            <a:r>
              <a:rPr lang="en-US" sz="3600" b="1" dirty="0">
                <a:latin typeface="Times New Roman" panose="02020603050405020304" pitchFamily="18" charset="0"/>
                <a:cs typeface="Times New Roman" panose="02020603050405020304" pitchFamily="18" charset="0"/>
              </a:rPr>
              <a:t>Ethical Dilemmas in Care Coordination</a:t>
            </a:r>
            <a:endParaRPr sz="3600" b="1" dirty="0">
              <a:latin typeface="Times New Roman" panose="02020603050405020304" pitchFamily="18" charset="0"/>
              <a:cs typeface="Times New Roman" panose="02020603050405020304" pitchFamily="18" charset="0"/>
            </a:endParaRPr>
          </a:p>
        </p:txBody>
      </p:sp>
      <p:sp>
        <p:nvSpPr>
          <p:cNvPr id="3" name="Content Placeholder"/>
          <p:cNvSpPr>
            <a:spLocks noGrp="1"/>
          </p:cNvSpPr>
          <p:nvPr>
            <p:ph idx="1"/>
          </p:nvPr>
        </p:nvSpPr>
        <p:spPr>
          <a:xfrm>
            <a:off x="762000" y="2970222"/>
            <a:ext cx="10668000" cy="3125777"/>
          </a:xfrm>
        </p:spPr>
        <p:txBody>
          <a:bodyPr>
            <a:normAutofit/>
          </a:bodyPr>
          <a:lstStyle/>
          <a:p>
            <a:r>
              <a:rPr lang="en-US" sz="2400" dirty="0">
                <a:latin typeface="Times New Roman" panose="02020603050405020304" pitchFamily="18" charset="0"/>
                <a:cs typeface="Times New Roman" panose="02020603050405020304" pitchFamily="18" charset="0"/>
              </a:rPr>
              <a:t>Resource allocation challenges affect equitable care distribution.</a:t>
            </a:r>
          </a:p>
          <a:p>
            <a:r>
              <a:rPr lang="en-US" sz="2400" dirty="0">
                <a:latin typeface="Times New Roman" panose="02020603050405020304" pitchFamily="18" charset="0"/>
                <a:cs typeface="Times New Roman" panose="02020603050405020304" pitchFamily="18" charset="0"/>
              </a:rPr>
              <a:t>Informed consent complexities arise during care transitions.</a:t>
            </a:r>
          </a:p>
          <a:p>
            <a:r>
              <a:rPr lang="en-US" sz="2400" dirty="0">
                <a:latin typeface="Times New Roman" panose="02020603050405020304" pitchFamily="18" charset="0"/>
                <a:cs typeface="Times New Roman" panose="02020603050405020304" pitchFamily="18" charset="0"/>
              </a:rPr>
              <a:t>End-of-life care decisions demand sensitive ethical considerations.</a:t>
            </a:r>
          </a:p>
          <a:p>
            <a:r>
              <a:rPr lang="en-US" sz="2400" dirty="0">
                <a:latin typeface="Times New Roman" panose="02020603050405020304" pitchFamily="18" charset="0"/>
                <a:cs typeface="Times New Roman" panose="02020603050405020304" pitchFamily="18" charset="0"/>
              </a:rPr>
              <a:t>ANA Code of Ethics provides guidance in resolving these dilemmas (Sperling, 2021).</a:t>
            </a:r>
          </a:p>
        </p:txBody>
      </p:sp>
    </p:spTree>
    <p:extLst>
      <p:ext uri="{BB962C8B-B14F-4D97-AF65-F5344CB8AC3E}">
        <p14:creationId xmlns:p14="http://schemas.microsoft.com/office/powerpoint/2010/main" val="75980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D0CF1E-4915-4854-AE1A-BE8E8ABDE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378B036-879B-4F45-A653-56FC275A7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2369419" y="844135"/>
            <a:ext cx="6995962" cy="846925"/>
          </a:xfrm>
        </p:spPr>
        <p:txBody>
          <a:bodyPr>
            <a:normAutofit/>
          </a:bodyPr>
          <a:lstStyle/>
          <a:p>
            <a:pPr algn="ctr"/>
            <a:r>
              <a:rPr lang="en-US" sz="3600" b="1" dirty="0">
                <a:latin typeface="Times New Roman" panose="02020603050405020304" pitchFamily="18" charset="0"/>
                <a:cs typeface="Times New Roman" panose="02020603050405020304" pitchFamily="18" charset="0"/>
              </a:rPr>
              <a:t>Impact of the ANA Code of Ethics</a:t>
            </a:r>
            <a:endParaRPr sz="3600" b="1" dirty="0">
              <a:latin typeface="Times New Roman" panose="02020603050405020304" pitchFamily="18" charset="0"/>
              <a:cs typeface="Times New Roman" panose="02020603050405020304" pitchFamily="18" charset="0"/>
            </a:endParaRPr>
          </a:p>
        </p:txBody>
      </p:sp>
      <p:sp>
        <p:nvSpPr>
          <p:cNvPr id="3" name="Content Placeholder"/>
          <p:cNvSpPr>
            <a:spLocks noGrp="1"/>
          </p:cNvSpPr>
          <p:nvPr>
            <p:ph idx="1"/>
          </p:nvPr>
        </p:nvSpPr>
        <p:spPr>
          <a:xfrm>
            <a:off x="481264" y="2204186"/>
            <a:ext cx="7353700" cy="3715351"/>
          </a:xfrm>
        </p:spPr>
        <p:txBody>
          <a:bodyPr>
            <a:normAutofit/>
          </a:bodyPr>
          <a:lstStyle/>
          <a:p>
            <a:r>
              <a:rPr lang="en-US" sz="2400" dirty="0">
                <a:latin typeface="Times New Roman" panose="02020603050405020304" pitchFamily="18" charset="0"/>
                <a:cs typeface="Times New Roman" panose="02020603050405020304" pitchFamily="18" charset="0"/>
              </a:rPr>
              <a:t>Establishes standards for advocacy in care coordination.</a:t>
            </a:r>
          </a:p>
          <a:p>
            <a:r>
              <a:rPr lang="en-US" sz="2400" dirty="0">
                <a:latin typeface="Times New Roman" panose="02020603050405020304" pitchFamily="18" charset="0"/>
                <a:cs typeface="Times New Roman" panose="02020603050405020304" pitchFamily="18" charset="0"/>
              </a:rPr>
              <a:t>Guides nurses in addressing ethical dilemmas with integrity.</a:t>
            </a:r>
          </a:p>
          <a:p>
            <a:r>
              <a:rPr lang="en-US" sz="2400" dirty="0">
                <a:latin typeface="Times New Roman" panose="02020603050405020304" pitchFamily="18" charset="0"/>
                <a:cs typeface="Times New Roman" panose="02020603050405020304" pitchFamily="18" charset="0"/>
              </a:rPr>
              <a:t>Promotes patient-centered approaches in decision-making processes.</a:t>
            </a:r>
          </a:p>
          <a:p>
            <a:r>
              <a:rPr lang="en-US" sz="2400" dirty="0">
                <a:latin typeface="Times New Roman" panose="02020603050405020304" pitchFamily="18" charset="0"/>
                <a:cs typeface="Times New Roman" panose="02020603050405020304" pitchFamily="18" charset="0"/>
              </a:rPr>
              <a:t>Strengthens accountability and professional practice in care delivery.</a:t>
            </a:r>
          </a:p>
        </p:txBody>
      </p:sp>
      <p:pic>
        <p:nvPicPr>
          <p:cNvPr id="3074" name="Picture 2" descr="Rehabilitation Nurse - INSCOL">
            <a:extLst>
              <a:ext uri="{FF2B5EF4-FFF2-40B4-BE49-F238E27FC236}">
                <a16:creationId xmlns:a16="http://schemas.microsoft.com/office/drawing/2014/main" id="{05E87593-D802-482B-8B05-77BD3C864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4964" y="2204186"/>
            <a:ext cx="4357036" cy="465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902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D0CF1E-4915-4854-AE1A-BE8E8ABDE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378B036-879B-4F45-A653-56FC275A7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62000" y="1644027"/>
            <a:ext cx="10668000" cy="846925"/>
          </a:xfrm>
        </p:spPr>
        <p:txBody>
          <a:bodyPr>
            <a:normAutofit/>
          </a:bodyPr>
          <a:lstStyle/>
          <a:p>
            <a:pPr algn="ctr"/>
            <a:r>
              <a:rPr lang="en-US" sz="3600" b="1" dirty="0">
                <a:latin typeface="Times New Roman" panose="02020603050405020304" pitchFamily="18" charset="0"/>
                <a:cs typeface="Times New Roman" panose="02020603050405020304" pitchFamily="18" charset="0"/>
              </a:rPr>
              <a:t>Addressing Social Determinants of Health</a:t>
            </a:r>
            <a:endParaRPr sz="3600" b="1" dirty="0">
              <a:latin typeface="Times New Roman" panose="02020603050405020304" pitchFamily="18" charset="0"/>
              <a:cs typeface="Times New Roman" panose="02020603050405020304" pitchFamily="18" charset="0"/>
            </a:endParaRPr>
          </a:p>
        </p:txBody>
      </p:sp>
      <p:sp>
        <p:nvSpPr>
          <p:cNvPr id="3" name="Content Placeholder"/>
          <p:cNvSpPr>
            <a:spLocks noGrp="1"/>
          </p:cNvSpPr>
          <p:nvPr>
            <p:ph idx="1"/>
          </p:nvPr>
        </p:nvSpPr>
        <p:spPr>
          <a:xfrm>
            <a:off x="762000" y="2970222"/>
            <a:ext cx="10668000" cy="3125777"/>
          </a:xfrm>
        </p:spPr>
        <p:txBody>
          <a:bodyPr>
            <a:normAutofit/>
          </a:bodyPr>
          <a:lstStyle/>
          <a:p>
            <a:r>
              <a:rPr lang="en-US" sz="2400" dirty="0">
                <a:latin typeface="Times New Roman" panose="02020603050405020304" pitchFamily="18" charset="0"/>
                <a:cs typeface="Times New Roman" panose="02020603050405020304" pitchFamily="18" charset="0"/>
              </a:rPr>
              <a:t>Identifies disparities affecting health outcomes and care access.</a:t>
            </a:r>
          </a:p>
          <a:p>
            <a:r>
              <a:rPr lang="en-US" sz="2400" dirty="0">
                <a:latin typeface="Times New Roman" panose="02020603050405020304" pitchFamily="18" charset="0"/>
                <a:cs typeface="Times New Roman" panose="02020603050405020304" pitchFamily="18" charset="0"/>
              </a:rPr>
              <a:t>Advocates for equitable healthcare through community partnerships (</a:t>
            </a:r>
            <a:r>
              <a:rPr lang="en-US" sz="2400" dirty="0" err="1">
                <a:latin typeface="Times New Roman" panose="02020603050405020304" pitchFamily="18" charset="0"/>
                <a:cs typeface="Times New Roman" panose="02020603050405020304" pitchFamily="18" charset="0"/>
              </a:rPr>
              <a:t>Hosseinzadegan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Jasemi</a:t>
            </a:r>
            <a:r>
              <a:rPr lang="en-US" sz="2400" dirty="0">
                <a:latin typeface="Times New Roman" panose="02020603050405020304" pitchFamily="18" charset="0"/>
                <a:cs typeface="Times New Roman" panose="02020603050405020304" pitchFamily="18" charset="0"/>
              </a:rPr>
              <a:t> &amp; </a:t>
            </a:r>
            <a:r>
              <a:rPr lang="en-US" sz="2400" dirty="0" err="1">
                <a:latin typeface="Times New Roman" panose="02020603050405020304" pitchFamily="18" charset="0"/>
                <a:cs typeface="Times New Roman" panose="02020603050405020304" pitchFamily="18" charset="0"/>
              </a:rPr>
              <a:t>Habibzadeh</a:t>
            </a:r>
            <a:r>
              <a:rPr lang="en-US" sz="2400" dirty="0">
                <a:latin typeface="Times New Roman" panose="02020603050405020304" pitchFamily="18" charset="0"/>
                <a:cs typeface="Times New Roman" panose="02020603050405020304" pitchFamily="18" charset="0"/>
              </a:rPr>
              <a:t>, 2021).</a:t>
            </a:r>
          </a:p>
          <a:p>
            <a:r>
              <a:rPr lang="en-US" sz="2400" dirty="0">
                <a:latin typeface="Times New Roman" panose="02020603050405020304" pitchFamily="18" charset="0"/>
                <a:cs typeface="Times New Roman" panose="02020603050405020304" pitchFamily="18" charset="0"/>
              </a:rPr>
              <a:t>Aligns initiatives with Healthy People 2020 to reduce disparities. </a:t>
            </a:r>
          </a:p>
          <a:p>
            <a:r>
              <a:rPr lang="en-US" sz="2400" dirty="0">
                <a:latin typeface="Times New Roman" panose="02020603050405020304" pitchFamily="18" charset="0"/>
                <a:cs typeface="Times New Roman" panose="02020603050405020304" pitchFamily="18" charset="0"/>
              </a:rPr>
              <a:t>Promotes interdisciplinary strategies to tackle social health challenges.</a:t>
            </a:r>
          </a:p>
        </p:txBody>
      </p:sp>
    </p:spTree>
    <p:extLst>
      <p:ext uri="{BB962C8B-B14F-4D97-AF65-F5344CB8AC3E}">
        <p14:creationId xmlns:p14="http://schemas.microsoft.com/office/powerpoint/2010/main" val="177925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D0CF1E-4915-4854-AE1A-BE8E8ABDE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378B036-879B-4F45-A653-56FC275A7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00"/>
            <a:ext cx="12192000" cy="6096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62000" y="1644027"/>
            <a:ext cx="10668000" cy="846925"/>
          </a:xfrm>
        </p:spPr>
        <p:txBody>
          <a:bodyPr>
            <a:normAutofit/>
          </a:bodyPr>
          <a:lstStyle/>
          <a:p>
            <a:pPr algn="ctr"/>
            <a:r>
              <a:rPr lang="en-US" sz="3600" b="1" dirty="0">
                <a:latin typeface="Times New Roman" panose="02020603050405020304" pitchFamily="18" charset="0"/>
                <a:cs typeface="Times New Roman" panose="02020603050405020304" pitchFamily="18" charset="0"/>
              </a:rPr>
              <a:t>Evidence Supporting Ethical Care Coordination</a:t>
            </a:r>
            <a:endParaRPr sz="3600" b="1" dirty="0">
              <a:latin typeface="Times New Roman" panose="02020603050405020304" pitchFamily="18" charset="0"/>
              <a:cs typeface="Times New Roman" panose="02020603050405020304" pitchFamily="18" charset="0"/>
            </a:endParaRPr>
          </a:p>
        </p:txBody>
      </p:sp>
      <p:sp>
        <p:nvSpPr>
          <p:cNvPr id="3" name="Content Placeholder"/>
          <p:cNvSpPr>
            <a:spLocks noGrp="1"/>
          </p:cNvSpPr>
          <p:nvPr>
            <p:ph idx="1"/>
          </p:nvPr>
        </p:nvSpPr>
        <p:spPr>
          <a:xfrm>
            <a:off x="762000" y="2970222"/>
            <a:ext cx="10668000" cy="3125777"/>
          </a:xfrm>
        </p:spPr>
        <p:txBody>
          <a:bodyPr>
            <a:normAutofit/>
          </a:bodyPr>
          <a:lstStyle/>
          <a:p>
            <a:r>
              <a:rPr lang="en-US" sz="2400" dirty="0">
                <a:latin typeface="Times New Roman" panose="02020603050405020304" pitchFamily="18" charset="0"/>
                <a:cs typeface="Times New Roman" panose="02020603050405020304" pitchFamily="18" charset="0"/>
              </a:rPr>
              <a:t>Studies show improved outcomes with ANA-backed policy implementation.</a:t>
            </a:r>
          </a:p>
          <a:p>
            <a:r>
              <a:rPr lang="en-US" sz="2400" dirty="0">
                <a:latin typeface="Times New Roman" panose="02020603050405020304" pitchFamily="18" charset="0"/>
                <a:cs typeface="Times New Roman" panose="02020603050405020304" pitchFamily="18" charset="0"/>
              </a:rPr>
              <a:t>Research links care coordination to reduced hospital readmissions.</a:t>
            </a:r>
          </a:p>
          <a:p>
            <a:r>
              <a:rPr lang="en-US" sz="2400" dirty="0">
                <a:latin typeface="Times New Roman" panose="02020603050405020304" pitchFamily="18" charset="0"/>
                <a:cs typeface="Times New Roman" panose="02020603050405020304" pitchFamily="18" charset="0"/>
              </a:rPr>
              <a:t>Ethical adherence enhances patient satisfaction and trust in care systems (</a:t>
            </a:r>
            <a:r>
              <a:rPr lang="en-US" sz="2400" dirty="0" err="1">
                <a:latin typeface="Times New Roman" panose="02020603050405020304" pitchFamily="18" charset="0"/>
                <a:cs typeface="Times New Roman" panose="02020603050405020304" pitchFamily="18" charset="0"/>
              </a:rPr>
              <a:t>Alanazi</a:t>
            </a:r>
            <a:r>
              <a:rPr lang="en-US" sz="2400" dirty="0">
                <a:latin typeface="Times New Roman" panose="02020603050405020304" pitchFamily="18" charset="0"/>
                <a:cs typeface="Times New Roman" panose="02020603050405020304" pitchFamily="18" charset="0"/>
              </a:rPr>
              <a:t> et al., 2024).</a:t>
            </a:r>
          </a:p>
          <a:p>
            <a:r>
              <a:rPr lang="en-US" sz="2400" dirty="0">
                <a:latin typeface="Times New Roman" panose="02020603050405020304" pitchFamily="18" charset="0"/>
                <a:cs typeface="Times New Roman" panose="02020603050405020304" pitchFamily="18" charset="0"/>
              </a:rPr>
              <a:t>Data demonstrates ANA’s influence on advancing healthcare equity.</a:t>
            </a:r>
          </a:p>
        </p:txBody>
      </p:sp>
    </p:spTree>
    <p:extLst>
      <p:ext uri="{BB962C8B-B14F-4D97-AF65-F5344CB8AC3E}">
        <p14:creationId xmlns:p14="http://schemas.microsoft.com/office/powerpoint/2010/main" val="961227354"/>
      </p:ext>
    </p:extLst>
  </p:cSld>
  <p:clrMapOvr>
    <a:masterClrMapping/>
  </p:clrMapOvr>
</p:sld>
</file>

<file path=ppt/theme/theme1.xml><?xml version="1.0" encoding="utf-8"?>
<a:theme xmlns:a="http://schemas.openxmlformats.org/drawingml/2006/main" name="PrismaticVTI">
  <a:themeElements>
    <a:clrScheme name="AnalogousFromLightSeed_2SEEDS">
      <a:dk1>
        <a:srgbClr val="000000"/>
      </a:dk1>
      <a:lt1>
        <a:srgbClr val="FFFFFF"/>
      </a:lt1>
      <a:dk2>
        <a:srgbClr val="412D24"/>
      </a:dk2>
      <a:lt2>
        <a:srgbClr val="E8E6E2"/>
      </a:lt2>
      <a:accent1>
        <a:srgbClr val="778FC1"/>
      </a:accent1>
      <a:accent2>
        <a:srgbClr val="73ABBF"/>
      </a:accent2>
      <a:accent3>
        <a:srgbClr val="9690CC"/>
      </a:accent3>
      <a:accent4>
        <a:srgbClr val="C17779"/>
      </a:accent4>
      <a:accent5>
        <a:srgbClr val="C4997D"/>
      </a:accent5>
      <a:accent6>
        <a:srgbClr val="B1A46D"/>
      </a:accent6>
      <a:hlink>
        <a:srgbClr val="938159"/>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1793</Words>
  <Application>Microsoft Office PowerPoint</Application>
  <PresentationFormat>Widescreen</PresentationFormat>
  <Paragraphs>76</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Aharoni</vt:lpstr>
      <vt:lpstr>Arial</vt:lpstr>
      <vt:lpstr>Avenir Next LT Pro</vt:lpstr>
      <vt:lpstr>Calibri</vt:lpstr>
      <vt:lpstr>Times New Roman</vt:lpstr>
      <vt:lpstr>PrismaticVTI</vt:lpstr>
      <vt:lpstr>Ethical and Policy Factors in Care Coordination in America Nurses Association</vt:lpstr>
      <vt:lpstr>Introduction </vt:lpstr>
      <vt:lpstr>Specific Policy Affecting the ANA</vt:lpstr>
      <vt:lpstr>Influence of HIPAA</vt:lpstr>
      <vt:lpstr>National, State, and Local Policy Provisions</vt:lpstr>
      <vt:lpstr>Ethical Dilemmas in Care Coordination</vt:lpstr>
      <vt:lpstr>Impact of the ANA Code of Ethics</vt:lpstr>
      <vt:lpstr>Addressing Social Determinants of Health</vt:lpstr>
      <vt:lpstr>Evidence Supporting Ethical Care Coordination</vt:lpstr>
      <vt:lpstr>Recommendations for Nurses</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and Policy Factors in Care Coordination</dc:title>
  <dc:creator>nelson kemboi</dc:creator>
  <cp:lastModifiedBy>Admin</cp:lastModifiedBy>
  <cp:revision>15</cp:revision>
  <dcterms:created xsi:type="dcterms:W3CDTF">2025-01-12T07:30:24Z</dcterms:created>
  <dcterms:modified xsi:type="dcterms:W3CDTF">2025-01-13T07:44:47Z</dcterms:modified>
</cp:coreProperties>
</file>