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Xz79kNCByKTw0NywpKfjfjrZ9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9948DF-BFF8-4D89-945E-117F0B797AFD}">
  <a:tblStyle styleId="{309948DF-BFF8-4D89-945E-117F0B797AF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4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1792288" y="612775"/>
            <a:ext cx="5486400" cy="4114800"/>
          </a:xfrm>
          <a:prstGeom prst="rect">
            <a:avLst/>
          </a:prstGeom>
          <a:noFill/>
          <a:ln>
            <a:noFill/>
          </a:ln>
        </p:spPr>
      </p:sp>
      <p:sp>
        <p:nvSpPr>
          <p:cNvPr id="68" name="Google Shape;68;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0" y="2057400"/>
            <a:ext cx="9144000" cy="10890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11111"/>
              <a:buFont typeface="Calibri"/>
              <a:buNone/>
            </a:pPr>
            <a:r>
              <a:rPr lang="en-IN" b="1" dirty="0">
                <a:latin typeface="Times New Roman"/>
                <a:ea typeface="Times New Roman"/>
                <a:cs typeface="Times New Roman"/>
                <a:sym typeface="Times New Roman"/>
              </a:rPr>
              <a:t>Forest Fire Detection &amp; Classification System</a:t>
            </a:r>
            <a:endParaRPr dirty="0">
              <a:latin typeface="Times New Roman"/>
              <a:ea typeface="Times New Roman"/>
              <a:cs typeface="Times New Roman"/>
              <a:sym typeface="Times New Roman"/>
            </a:endParaRPr>
          </a:p>
        </p:txBody>
      </p:sp>
      <p:sp>
        <p:nvSpPr>
          <p:cNvPr id="89" name="Google Shape;89;p1"/>
          <p:cNvSpPr txBox="1"/>
          <p:nvPr/>
        </p:nvSpPr>
        <p:spPr>
          <a:xfrm>
            <a:off x="1500188" y="695325"/>
            <a:ext cx="7315200" cy="123110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St. Francis Institute of Technology</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IN" sz="2400" b="0" i="0" u="none" strike="noStrike" cap="none">
                <a:solidFill>
                  <a:schemeClr val="dk1"/>
                </a:solidFill>
                <a:latin typeface="Times New Roman"/>
                <a:ea typeface="Times New Roman"/>
                <a:cs typeface="Times New Roman"/>
                <a:sym typeface="Times New Roman"/>
              </a:rPr>
              <a:t>Information Technology</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IoE Mini Project  (ITL802)</a:t>
            </a:r>
            <a:endParaRPr sz="1400" b="0" i="0" u="none" strike="noStrike" cap="none">
              <a:solidFill>
                <a:srgbClr val="000000"/>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a:stretch/>
        </p:blipFill>
        <p:spPr>
          <a:xfrm>
            <a:off x="457200" y="640954"/>
            <a:ext cx="1387935" cy="1231106"/>
          </a:xfrm>
          <a:prstGeom prst="rect">
            <a:avLst/>
          </a:prstGeom>
          <a:noFill/>
          <a:ln>
            <a:noFill/>
          </a:ln>
        </p:spPr>
      </p:pic>
      <p:graphicFrame>
        <p:nvGraphicFramePr>
          <p:cNvPr id="91" name="Google Shape;91;p1"/>
          <p:cNvGraphicFramePr/>
          <p:nvPr/>
        </p:nvGraphicFramePr>
        <p:xfrm>
          <a:off x="2954041" y="3560064"/>
          <a:ext cx="3235925" cy="1877600"/>
        </p:xfrm>
        <a:graphic>
          <a:graphicData uri="http://schemas.openxmlformats.org/drawingml/2006/table">
            <a:tbl>
              <a:tblPr>
                <a:noFill/>
                <a:tableStyleId>{309948DF-BFF8-4D89-945E-117F0B797AFD}</a:tableStyleId>
              </a:tblPr>
              <a:tblGrid>
                <a:gridCol w="2670175">
                  <a:extLst>
                    <a:ext uri="{9D8B030D-6E8A-4147-A177-3AD203B41FA5}">
                      <a16:colId xmlns:a16="http://schemas.microsoft.com/office/drawing/2014/main" val="20000"/>
                    </a:ext>
                  </a:extLst>
                </a:gridCol>
                <a:gridCol w="565750">
                  <a:extLst>
                    <a:ext uri="{9D8B030D-6E8A-4147-A177-3AD203B41FA5}">
                      <a16:colId xmlns:a16="http://schemas.microsoft.com/office/drawing/2014/main" val="20001"/>
                    </a:ext>
                  </a:extLst>
                </a:gridCol>
              </a:tblGrid>
              <a:tr h="469400">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a:latin typeface="Times New Roman"/>
                          <a:ea typeface="Times New Roman"/>
                          <a:cs typeface="Times New Roman"/>
                          <a:sym typeface="Times New Roman"/>
                        </a:rPr>
                        <a:t>Prithvi Shetty</a:t>
                      </a:r>
                      <a:endParaRPr sz="1800" b="0" i="0" u="none" strike="noStrike" cap="none">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a:latin typeface="Times New Roman"/>
                          <a:ea typeface="Times New Roman"/>
                          <a:cs typeface="Times New Roman"/>
                          <a:sym typeface="Times New Roman"/>
                        </a:rPr>
                        <a:t>13</a:t>
                      </a:r>
                      <a:endParaRPr sz="1800" b="0" i="0" u="none" strike="noStrike" cap="none">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69400">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a:latin typeface="Times New Roman"/>
                          <a:ea typeface="Times New Roman"/>
                          <a:cs typeface="Times New Roman"/>
                          <a:sym typeface="Times New Roman"/>
                        </a:rPr>
                        <a:t>Shitaanshu Singh</a:t>
                      </a:r>
                      <a:endParaRPr sz="1800" b="0" i="0" u="none" strike="noStrike" cap="none">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a:latin typeface="Times New Roman"/>
                          <a:ea typeface="Times New Roman"/>
                          <a:cs typeface="Times New Roman"/>
                          <a:sym typeface="Times New Roman"/>
                        </a:rPr>
                        <a:t>14</a:t>
                      </a:r>
                      <a:endParaRPr sz="1800" b="0" i="0" u="none" strike="noStrike" cap="none">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69400">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a:latin typeface="Times New Roman"/>
                          <a:ea typeface="Times New Roman"/>
                          <a:cs typeface="Times New Roman"/>
                          <a:sym typeface="Times New Roman"/>
                        </a:rPr>
                        <a:t>Nishit Thakkar</a:t>
                      </a:r>
                      <a:endParaRPr sz="1800" b="0" i="0" u="none" strike="noStrike" cap="none">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a:latin typeface="Times New Roman"/>
                          <a:ea typeface="Times New Roman"/>
                          <a:cs typeface="Times New Roman"/>
                          <a:sym typeface="Times New Roman"/>
                        </a:rPr>
                        <a:t>15</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69400">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a:latin typeface="Times New Roman"/>
                          <a:ea typeface="Times New Roman"/>
                          <a:cs typeface="Times New Roman"/>
                          <a:sym typeface="Times New Roman"/>
                        </a:rPr>
                        <a:t>Nelkin Eldho</a:t>
                      </a:r>
                      <a:endParaRPr sz="1800" b="0" i="0" u="none" strike="noStrike" cap="none">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IN" sz="1800" b="0" i="0" u="none" strike="noStrike" cap="none" dirty="0">
                          <a:latin typeface="Times New Roman"/>
                          <a:ea typeface="Times New Roman"/>
                          <a:cs typeface="Times New Roman"/>
                          <a:sym typeface="Times New Roman"/>
                        </a:rPr>
                        <a:t>16</a:t>
                      </a:r>
                      <a:endParaRPr sz="1800" b="0" i="0" u="none" strike="noStrike" cap="none"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2" name="Google Shape;92;p1"/>
          <p:cNvSpPr txBox="1"/>
          <p:nvPr/>
        </p:nvSpPr>
        <p:spPr>
          <a:xfrm>
            <a:off x="0" y="5201246"/>
            <a:ext cx="91440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IN" sz="2800" b="0" i="0" u="none" strike="noStrike" cap="none" dirty="0">
                <a:solidFill>
                  <a:schemeClr val="dk1"/>
                </a:solidFill>
                <a:latin typeface="Times New Roman"/>
                <a:ea typeface="Times New Roman"/>
                <a:cs typeface="Times New Roman"/>
                <a:sym typeface="Times New Roman"/>
              </a:rPr>
              <a:t>Mentor:- Mrs. Prachi Raut</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0" y="304800"/>
            <a:ext cx="9144000" cy="106070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sz="4000" b="1">
                <a:latin typeface="Times New Roman"/>
                <a:ea typeface="Times New Roman"/>
                <a:cs typeface="Times New Roman"/>
                <a:sym typeface="Times New Roman"/>
              </a:rPr>
              <a:t>Overview </a:t>
            </a:r>
            <a:endParaRPr sz="4000" b="1">
              <a:latin typeface="Times New Roman"/>
              <a:ea typeface="Times New Roman"/>
              <a:cs typeface="Times New Roman"/>
              <a:sym typeface="Times New Roman"/>
            </a:endParaRPr>
          </a:p>
        </p:txBody>
      </p:sp>
      <p:sp>
        <p:nvSpPr>
          <p:cNvPr id="98" name="Google Shape;98;p2"/>
          <p:cNvSpPr txBox="1">
            <a:spLocks noGrp="1"/>
          </p:cNvSpPr>
          <p:nvPr>
            <p:ph type="body" idx="1"/>
          </p:nvPr>
        </p:nvSpPr>
        <p:spPr>
          <a:xfrm>
            <a:off x="134112" y="1243584"/>
            <a:ext cx="8912352" cy="485241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I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marL="742950" lvl="1" indent="-285750" algn="l" rtl="0">
              <a:lnSpc>
                <a:spcPct val="100000"/>
              </a:lnSpc>
              <a:spcBef>
                <a:spcPts val="518"/>
              </a:spcBef>
              <a:spcAft>
                <a:spcPts val="0"/>
              </a:spcAft>
              <a:buClr>
                <a:schemeClr val="dk1"/>
              </a:buClr>
              <a:buSzPts val="2800"/>
              <a:buChar char="–"/>
            </a:pPr>
            <a:r>
              <a:rPr lang="en-IN">
                <a:latin typeface="Times New Roman"/>
                <a:ea typeface="Times New Roman"/>
                <a:cs typeface="Times New Roman"/>
                <a:sym typeface="Times New Roman"/>
              </a:rPr>
              <a:t>Need of the project</a:t>
            </a:r>
            <a:endParaRPr>
              <a:latin typeface="Times New Roman"/>
              <a:ea typeface="Times New Roman"/>
              <a:cs typeface="Times New Roman"/>
              <a:sym typeface="Times New Roman"/>
            </a:endParaRPr>
          </a:p>
          <a:p>
            <a:pPr marL="742950" lvl="1" indent="-285750" algn="l" rtl="0">
              <a:lnSpc>
                <a:spcPct val="100000"/>
              </a:lnSpc>
              <a:spcBef>
                <a:spcPts val="518"/>
              </a:spcBef>
              <a:spcAft>
                <a:spcPts val="0"/>
              </a:spcAft>
              <a:buClr>
                <a:schemeClr val="dk1"/>
              </a:buClr>
              <a:buSzPts val="2800"/>
              <a:buChar char="–"/>
            </a:pPr>
            <a:r>
              <a:rPr lang="en-I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marL="742950" lvl="1" indent="-285750" algn="l" rtl="0">
              <a:lnSpc>
                <a:spcPct val="100000"/>
              </a:lnSpc>
              <a:spcBef>
                <a:spcPts val="518"/>
              </a:spcBef>
              <a:spcAft>
                <a:spcPts val="0"/>
              </a:spcAft>
              <a:buClr>
                <a:schemeClr val="dk1"/>
              </a:buClr>
              <a:buSzPts val="2800"/>
              <a:buChar char="–"/>
            </a:pPr>
            <a:r>
              <a:rPr lang="en-I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a:p>
            <a:pPr marL="342900" lvl="0" indent="-342900" algn="l" rtl="0">
              <a:lnSpc>
                <a:spcPct val="100000"/>
              </a:lnSpc>
              <a:spcBef>
                <a:spcPts val="592"/>
              </a:spcBef>
              <a:spcAft>
                <a:spcPts val="0"/>
              </a:spcAft>
              <a:buClr>
                <a:schemeClr val="dk1"/>
              </a:buClr>
              <a:buSzPts val="3200"/>
              <a:buChar char="•"/>
            </a:pPr>
            <a:r>
              <a:rPr lang="en-IN">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marL="742950" lvl="1" indent="-285750" algn="l" rtl="0">
              <a:lnSpc>
                <a:spcPct val="100000"/>
              </a:lnSpc>
              <a:spcBef>
                <a:spcPts val="518"/>
              </a:spcBef>
              <a:spcAft>
                <a:spcPts val="0"/>
              </a:spcAft>
              <a:buClr>
                <a:schemeClr val="dk1"/>
              </a:buClr>
              <a:buSzPts val="2800"/>
              <a:buChar char="–"/>
            </a:pPr>
            <a:r>
              <a:rPr lang="en-IN">
                <a:latin typeface="Times New Roman"/>
                <a:ea typeface="Times New Roman"/>
                <a:cs typeface="Times New Roman"/>
                <a:sym typeface="Times New Roman"/>
              </a:rPr>
              <a:t>Hardware requirements</a:t>
            </a:r>
            <a:endParaRPr>
              <a:latin typeface="Times New Roman"/>
              <a:ea typeface="Times New Roman"/>
              <a:cs typeface="Times New Roman"/>
              <a:sym typeface="Times New Roman"/>
            </a:endParaRPr>
          </a:p>
          <a:p>
            <a:pPr marL="742950" lvl="1" indent="-285750" algn="l" rtl="0">
              <a:lnSpc>
                <a:spcPct val="100000"/>
              </a:lnSpc>
              <a:spcBef>
                <a:spcPts val="518"/>
              </a:spcBef>
              <a:spcAft>
                <a:spcPts val="0"/>
              </a:spcAft>
              <a:buClr>
                <a:schemeClr val="dk1"/>
              </a:buClr>
              <a:buSzPts val="2800"/>
              <a:buChar char="–"/>
            </a:pPr>
            <a:r>
              <a:rPr lang="en-IN">
                <a:latin typeface="Times New Roman"/>
                <a:ea typeface="Times New Roman"/>
                <a:cs typeface="Times New Roman"/>
                <a:sym typeface="Times New Roman"/>
              </a:rPr>
              <a:t>Data analytics algorithm to be used</a:t>
            </a:r>
            <a:endParaRPr>
              <a:latin typeface="Times New Roman"/>
              <a:ea typeface="Times New Roman"/>
              <a:cs typeface="Times New Roman"/>
              <a:sym typeface="Times New Roman"/>
            </a:endParaRPr>
          </a:p>
          <a:p>
            <a:pPr marL="342900" lvl="0" indent="-342900" algn="l" rtl="0">
              <a:lnSpc>
                <a:spcPct val="100000"/>
              </a:lnSpc>
              <a:spcBef>
                <a:spcPts val="592"/>
              </a:spcBef>
              <a:spcAft>
                <a:spcPts val="0"/>
              </a:spcAft>
              <a:buClr>
                <a:schemeClr val="dk1"/>
              </a:buClr>
              <a:buSzPts val="3200"/>
              <a:buChar char="•"/>
            </a:pPr>
            <a:r>
              <a:rPr lang="en-IN">
                <a:latin typeface="Times New Roman"/>
                <a:ea typeface="Times New Roman"/>
                <a:cs typeface="Times New Roman"/>
                <a:sym typeface="Times New Roman"/>
              </a:rPr>
              <a:t>Performance parameters</a:t>
            </a:r>
            <a:endParaRPr>
              <a:latin typeface="Times New Roman"/>
              <a:ea typeface="Times New Roman"/>
              <a:cs typeface="Times New Roman"/>
              <a:sym typeface="Times New Roman"/>
            </a:endParaRPr>
          </a:p>
          <a:p>
            <a:pPr marL="342900" lvl="0" indent="-342900" algn="l" rtl="0">
              <a:lnSpc>
                <a:spcPct val="100000"/>
              </a:lnSpc>
              <a:spcBef>
                <a:spcPts val="592"/>
              </a:spcBef>
              <a:spcAft>
                <a:spcPts val="0"/>
              </a:spcAft>
              <a:buClr>
                <a:schemeClr val="dk1"/>
              </a:buClr>
              <a:buSzPts val="3200"/>
              <a:buChar char="•"/>
            </a:pPr>
            <a:r>
              <a:rPr lang="en-IN">
                <a:latin typeface="Times New Roman"/>
                <a:ea typeface="Times New Roman"/>
                <a:cs typeface="Times New Roman"/>
                <a:sym typeface="Times New Roman"/>
              </a:rPr>
              <a:t>References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sz="4000" b="1">
                <a:latin typeface="Times New Roman"/>
                <a:ea typeface="Times New Roman"/>
                <a:cs typeface="Times New Roman"/>
                <a:sym typeface="Times New Roman"/>
              </a:rPr>
              <a:t>Need for the project</a:t>
            </a:r>
            <a:endParaRPr sz="4000" b="1">
              <a:latin typeface="Times New Roman"/>
              <a:ea typeface="Times New Roman"/>
              <a:cs typeface="Times New Roman"/>
              <a:sym typeface="Times New Roman"/>
            </a:endParaRPr>
          </a:p>
        </p:txBody>
      </p:sp>
      <p:sp>
        <p:nvSpPr>
          <p:cNvPr id="104" name="Google Shape;104;p3"/>
          <p:cNvSpPr txBox="1">
            <a:spLocks noGrp="1"/>
          </p:cNvSpPr>
          <p:nvPr>
            <p:ph type="body" idx="1"/>
          </p:nvPr>
        </p:nvSpPr>
        <p:spPr>
          <a:xfrm>
            <a:off x="0" y="1600200"/>
            <a:ext cx="9144000" cy="4325112"/>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0"/>
              </a:spcBef>
              <a:spcAft>
                <a:spcPts val="0"/>
              </a:spcAft>
              <a:buSzPts val="1800"/>
              <a:buChar char="●"/>
            </a:pPr>
            <a:r>
              <a:rPr lang="en-IN" sz="2400">
                <a:latin typeface="Times New Roman"/>
                <a:ea typeface="Times New Roman"/>
                <a:cs typeface="Times New Roman"/>
                <a:sym typeface="Times New Roman"/>
              </a:rPr>
              <a:t> Millions of hectares of forest are destroyed by fire every year. Areas destroyed by these fires are large and produce more carbon monoxide than the overall automobile traffic. </a:t>
            </a:r>
            <a:endParaRPr sz="24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Char char="●"/>
            </a:pPr>
            <a:r>
              <a:rPr lang="en-IN" sz="2400">
                <a:latin typeface="Times New Roman"/>
                <a:ea typeface="Times New Roman"/>
                <a:cs typeface="Times New Roman"/>
                <a:sym typeface="Times New Roman"/>
              </a:rPr>
              <a:t> Monitoring of the potential risk areas and an early detection of fire can significantly shorten the reaction time and also reduce the potential damage as well as the cost of fire fighting.</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br>
              <a:rPr lang="en-IN" dirty="0"/>
            </a:br>
            <a:r>
              <a:rPr lang="en-IN" b="1" dirty="0">
                <a:latin typeface="Times New Roman"/>
                <a:ea typeface="Times New Roman"/>
                <a:cs typeface="Times New Roman"/>
                <a:sym typeface="Times New Roman"/>
              </a:rPr>
              <a:t>Problem statement</a:t>
            </a:r>
            <a:br>
              <a:rPr lang="en-IN" dirty="0"/>
            </a:br>
            <a:endParaRPr b="1" dirty="0"/>
          </a:p>
        </p:txBody>
      </p:sp>
      <p:sp>
        <p:nvSpPr>
          <p:cNvPr id="110" name="Google Shape;110;p4"/>
          <p:cNvSpPr txBox="1">
            <a:spLocks noGrp="1"/>
          </p:cNvSpPr>
          <p:nvPr>
            <p:ph type="body" idx="1"/>
          </p:nvPr>
        </p:nvSpPr>
        <p:spPr>
          <a:xfrm>
            <a:off x="0" y="1417638"/>
            <a:ext cx="9144000" cy="470852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3200"/>
              <a:buNone/>
            </a:pPr>
            <a:r>
              <a:rPr lang="en-IN" sz="2400" dirty="0">
                <a:latin typeface="Times New Roman"/>
                <a:ea typeface="Times New Roman"/>
                <a:cs typeface="Times New Roman"/>
                <a:sym typeface="Times New Roman"/>
              </a:rPr>
              <a:t>	To develop a forest fire detection and classification system which would help in early detection according to the type of fire thus reducing the damage.</a:t>
            </a: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br>
              <a:rPr lang="en-IN"/>
            </a:br>
            <a:r>
              <a:rPr lang="en-IN" b="1">
                <a:latin typeface="Times New Roman"/>
                <a:ea typeface="Times New Roman"/>
                <a:cs typeface="Times New Roman"/>
                <a:sym typeface="Times New Roman"/>
              </a:rPr>
              <a:t>Objectives</a:t>
            </a:r>
            <a:br>
              <a:rPr lang="en-IN">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116" name="Google Shape;116;p5"/>
          <p:cNvSpPr txBox="1">
            <a:spLocks noGrp="1"/>
          </p:cNvSpPr>
          <p:nvPr>
            <p:ph type="body" idx="1"/>
          </p:nvPr>
        </p:nvSpPr>
        <p:spPr>
          <a:xfrm>
            <a:off x="0" y="1417638"/>
            <a:ext cx="9144000" cy="4708525"/>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0"/>
              </a:spcBef>
              <a:spcAft>
                <a:spcPts val="0"/>
              </a:spcAft>
              <a:buSzPts val="1800"/>
              <a:buChar char="●"/>
            </a:pPr>
            <a:r>
              <a:rPr lang="en-IN" sz="2200">
                <a:latin typeface="Times New Roman"/>
                <a:ea typeface="Times New Roman"/>
                <a:cs typeface="Times New Roman"/>
                <a:sym typeface="Times New Roman"/>
              </a:rPr>
              <a:t>To detect fire as soon as possible to reduce the damage to flora and fauna.</a:t>
            </a:r>
            <a:endParaRPr sz="22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Char char="●"/>
            </a:pPr>
            <a:r>
              <a:rPr lang="en-IN" sz="2200">
                <a:latin typeface="Times New Roman"/>
                <a:ea typeface="Times New Roman"/>
                <a:cs typeface="Times New Roman"/>
                <a:sym typeface="Times New Roman"/>
              </a:rPr>
              <a:t>Classifying the forest fire into low, moderate and high. The increasing levels indicates the severity of occurrence of forest fire.</a:t>
            </a:r>
            <a:endParaRPr sz="2200">
              <a:latin typeface="Times New Roman"/>
              <a:ea typeface="Times New Roman"/>
              <a:cs typeface="Times New Roman"/>
              <a:sym typeface="Times New Roman"/>
            </a:endParaRPr>
          </a:p>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0" y="274638"/>
            <a:ext cx="9144000" cy="99333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br>
              <a:rPr lang="en-IN"/>
            </a:br>
            <a:r>
              <a:rPr lang="en-IN" b="1">
                <a:latin typeface="Times New Roman"/>
                <a:ea typeface="Times New Roman"/>
                <a:cs typeface="Times New Roman"/>
                <a:sym typeface="Times New Roman"/>
              </a:rPr>
              <a:t>Hardware Requirements</a:t>
            </a:r>
            <a:br>
              <a:rPr lang="en-IN"/>
            </a:br>
            <a:endParaRPr b="1"/>
          </a:p>
        </p:txBody>
      </p:sp>
      <p:graphicFrame>
        <p:nvGraphicFramePr>
          <p:cNvPr id="122" name="Google Shape;122;p6"/>
          <p:cNvGraphicFramePr/>
          <p:nvPr/>
        </p:nvGraphicFramePr>
        <p:xfrm>
          <a:off x="0" y="1512299"/>
          <a:ext cx="9144000" cy="4633875"/>
        </p:xfrm>
        <a:graphic>
          <a:graphicData uri="http://schemas.openxmlformats.org/drawingml/2006/table">
            <a:tbl>
              <a:tblPr>
                <a:noFill/>
                <a:tableStyleId>{309948DF-BFF8-4D89-945E-117F0B797AFD}</a:tableStyleId>
              </a:tblPr>
              <a:tblGrid>
                <a:gridCol w="1737075">
                  <a:extLst>
                    <a:ext uri="{9D8B030D-6E8A-4147-A177-3AD203B41FA5}">
                      <a16:colId xmlns:a16="http://schemas.microsoft.com/office/drawing/2014/main" val="20000"/>
                    </a:ext>
                  </a:extLst>
                </a:gridCol>
                <a:gridCol w="1956375">
                  <a:extLst>
                    <a:ext uri="{9D8B030D-6E8A-4147-A177-3AD203B41FA5}">
                      <a16:colId xmlns:a16="http://schemas.microsoft.com/office/drawing/2014/main" val="20001"/>
                    </a:ext>
                  </a:extLst>
                </a:gridCol>
                <a:gridCol w="3685775">
                  <a:extLst>
                    <a:ext uri="{9D8B030D-6E8A-4147-A177-3AD203B41FA5}">
                      <a16:colId xmlns:a16="http://schemas.microsoft.com/office/drawing/2014/main" val="20002"/>
                    </a:ext>
                  </a:extLst>
                </a:gridCol>
                <a:gridCol w="1764775">
                  <a:extLst>
                    <a:ext uri="{9D8B030D-6E8A-4147-A177-3AD203B41FA5}">
                      <a16:colId xmlns:a16="http://schemas.microsoft.com/office/drawing/2014/main" val="20003"/>
                    </a:ext>
                  </a:extLst>
                </a:gridCol>
              </a:tblGrid>
              <a:tr h="618250">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a:t>Sr. no</a:t>
                      </a:r>
                      <a:endParaRPr sz="1400" b="1"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a:t>Quantity </a:t>
                      </a:r>
                      <a:endParaRPr sz="1400" b="1"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a:t>Model name </a:t>
                      </a:r>
                      <a:endParaRPr sz="1400" b="1"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a:t>Cost</a:t>
                      </a:r>
                      <a:endParaRPr sz="1400" b="1"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472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1. </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1</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DHT 11 Sensor (Temperature &amp; Humidity)</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299</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3775">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2. </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1</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MQ-2 Smoke Sensor</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99</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811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3. </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1</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ESP-8266</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360</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4625">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4. </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1</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Breadboard</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100</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9925">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5</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15</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Jumper Wires</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1.5x15</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70945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6</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1</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Buzzer (optional)</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a:t>9</a:t>
                      </a:r>
                      <a:r>
                        <a:rPr lang="en-IN" sz="1400" u="none" strike="noStrike" cap="none"/>
                        <a:t>9</a:t>
                      </a:r>
                      <a:endParaRPr sz="1400"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70945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63500" marR="63500" marT="63500" marB="63500">
                    <a:lnL w="1267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a:t>TOTAL :-</a:t>
                      </a:r>
                      <a:endParaRPr sz="1400" b="1" u="none" strike="noStrike" cap="none"/>
                    </a:p>
                  </a:txBody>
                  <a:tcPr marL="63500" marR="63500" marT="63500" marB="63500">
                    <a:lnL w="9525" cap="flat" cmpd="sng">
                      <a:solidFill>
                        <a:srgbClr val="000000">
                          <a:alpha val="0"/>
                        </a:srgbClr>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a:t>INR. 9</a:t>
                      </a:r>
                      <a:r>
                        <a:rPr lang="en-IN" b="1"/>
                        <a:t>8</a:t>
                      </a:r>
                      <a:r>
                        <a:rPr lang="en-IN" sz="1400" b="1" u="none" strike="noStrike" cap="none"/>
                        <a:t>0/-</a:t>
                      </a:r>
                      <a:endParaRPr sz="1400" b="1" u="none" strike="noStrike" cap="none"/>
                    </a:p>
                  </a:txBody>
                  <a:tcPr marL="63500" marR="63500" marT="63500" marB="63500">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sz="4000" b="1">
                <a:latin typeface="Times New Roman"/>
                <a:ea typeface="Times New Roman"/>
                <a:cs typeface="Times New Roman"/>
                <a:sym typeface="Times New Roman"/>
              </a:rPr>
              <a:t>Data Analytics Algorithm </a:t>
            </a:r>
            <a:endParaRPr sz="4000" b="1">
              <a:latin typeface="Times New Roman"/>
              <a:ea typeface="Times New Roman"/>
              <a:cs typeface="Times New Roman"/>
              <a:sym typeface="Times New Roman"/>
            </a:endParaRPr>
          </a:p>
        </p:txBody>
      </p:sp>
      <p:sp>
        <p:nvSpPr>
          <p:cNvPr id="128" name="Google Shape;128;p7"/>
          <p:cNvSpPr txBox="1">
            <a:spLocks noGrp="1"/>
          </p:cNvSpPr>
          <p:nvPr>
            <p:ph type="body" idx="1"/>
          </p:nvPr>
        </p:nvSpPr>
        <p:spPr>
          <a:xfrm>
            <a:off x="0" y="1600200"/>
            <a:ext cx="9144000" cy="4525963"/>
          </a:xfrm>
          <a:prstGeom prst="rect">
            <a:avLst/>
          </a:prstGeom>
          <a:noFill/>
          <a:ln>
            <a:noFill/>
          </a:ln>
        </p:spPr>
        <p:txBody>
          <a:bodyPr spcFirstLastPara="1" wrap="square" lIns="91425" tIns="45700" rIns="91425" bIns="45700" anchor="t" anchorCtr="0">
            <a:noAutofit/>
          </a:bodyPr>
          <a:lstStyle/>
          <a:p>
            <a:pPr marL="203200" lvl="0" indent="0" algn="l" rtl="0">
              <a:lnSpc>
                <a:spcPct val="150000"/>
              </a:lnSpc>
              <a:spcBef>
                <a:spcPts val="0"/>
              </a:spcBef>
              <a:spcAft>
                <a:spcPts val="0"/>
              </a:spcAft>
              <a:buClr>
                <a:schemeClr val="dk1"/>
              </a:buClr>
              <a:buSzPts val="3200"/>
              <a:buNone/>
            </a:pPr>
            <a:r>
              <a:rPr lang="en-IN" sz="2200" b="1" dirty="0">
                <a:solidFill>
                  <a:srgbClr val="212529"/>
                </a:solidFill>
                <a:highlight>
                  <a:schemeClr val="lt1"/>
                </a:highlight>
                <a:latin typeface="Times New Roman"/>
                <a:ea typeface="Times New Roman"/>
                <a:cs typeface="Times New Roman"/>
                <a:sym typeface="Times New Roman"/>
              </a:rPr>
              <a:t>Classification Algorithm: </a:t>
            </a:r>
            <a:r>
              <a:rPr lang="en-IN" sz="2000" dirty="0">
                <a:solidFill>
                  <a:srgbClr val="212529"/>
                </a:solidFill>
                <a:highlight>
                  <a:schemeClr val="lt1"/>
                </a:highlight>
                <a:latin typeface="Times New Roman"/>
                <a:ea typeface="Times New Roman"/>
                <a:cs typeface="Times New Roman"/>
                <a:sym typeface="Times New Roman"/>
              </a:rPr>
              <a:t>The</a:t>
            </a:r>
            <a:r>
              <a:rPr lang="en-IN" sz="2000" dirty="0">
                <a:latin typeface="Times New Roman"/>
                <a:ea typeface="Times New Roman"/>
                <a:cs typeface="Times New Roman"/>
                <a:sym typeface="Times New Roman"/>
              </a:rPr>
              <a:t>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 Such as, Yes or No, 0 or 1, Spam or Not Spam, cat or dog</a:t>
            </a:r>
            <a:r>
              <a:rPr lang="en-IN" sz="2000" b="1" dirty="0">
                <a:latin typeface="Times New Roman"/>
                <a:ea typeface="Times New Roman"/>
                <a:cs typeface="Times New Roman"/>
                <a:sym typeface="Times New Roman"/>
              </a:rPr>
              <a:t>,</a:t>
            </a:r>
            <a:r>
              <a:rPr lang="en-IN" sz="2000" dirty="0">
                <a:latin typeface="Times New Roman"/>
                <a:ea typeface="Times New Roman"/>
                <a:cs typeface="Times New Roman"/>
                <a:sym typeface="Times New Roman"/>
              </a:rPr>
              <a:t> etc. </a:t>
            </a:r>
            <a:endParaRPr sz="20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body" idx="1"/>
          </p:nvPr>
        </p:nvSpPr>
        <p:spPr>
          <a:xfrm>
            <a:off x="0" y="1600200"/>
            <a:ext cx="91440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0"/>
              </a:spcBef>
              <a:spcAft>
                <a:spcPts val="0"/>
              </a:spcAft>
              <a:buSzPts val="1800"/>
              <a:buChar char="•"/>
            </a:pPr>
            <a:r>
              <a:rPr lang="en-IN" sz="2200" dirty="0">
                <a:latin typeface="Times New Roman"/>
                <a:ea typeface="Times New Roman"/>
                <a:cs typeface="Times New Roman"/>
                <a:sym typeface="Times New Roman"/>
              </a:rPr>
              <a:t>The DHT11 Sensor should be able to measure the temperature and humidity accurately.</a:t>
            </a:r>
            <a:endParaRPr dirty="0"/>
          </a:p>
          <a:p>
            <a:pPr marL="457200" lvl="0" indent="-342900" algn="l" rtl="0">
              <a:lnSpc>
                <a:spcPct val="150000"/>
              </a:lnSpc>
              <a:spcBef>
                <a:spcPts val="0"/>
              </a:spcBef>
              <a:spcAft>
                <a:spcPts val="0"/>
              </a:spcAft>
              <a:buSzPts val="1800"/>
              <a:buChar char="•"/>
            </a:pPr>
            <a:r>
              <a:rPr lang="en-IN" sz="2200" dirty="0">
                <a:latin typeface="Times New Roman"/>
                <a:ea typeface="Times New Roman"/>
                <a:cs typeface="Times New Roman"/>
                <a:sym typeface="Times New Roman"/>
              </a:rPr>
              <a:t>The ESP-8266 should communicate with the </a:t>
            </a:r>
            <a:r>
              <a:rPr lang="en-IN" sz="2200" dirty="0" err="1">
                <a:latin typeface="Times New Roman"/>
                <a:ea typeface="Times New Roman"/>
                <a:cs typeface="Times New Roman"/>
                <a:sym typeface="Times New Roman"/>
              </a:rPr>
              <a:t>thingspeak</a:t>
            </a:r>
            <a:r>
              <a:rPr lang="en-IN" sz="2200" dirty="0">
                <a:latin typeface="Times New Roman"/>
                <a:ea typeface="Times New Roman"/>
                <a:cs typeface="Times New Roman"/>
                <a:sym typeface="Times New Roman"/>
              </a:rPr>
              <a:t> channel without any delay for continuous data collection.</a:t>
            </a:r>
            <a:endParaRPr dirty="0"/>
          </a:p>
        </p:txBody>
      </p:sp>
      <p:sp>
        <p:nvSpPr>
          <p:cNvPr id="134" name="Google Shape;134;p8"/>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sz="4000" b="1">
                <a:latin typeface="Times New Roman"/>
                <a:ea typeface="Times New Roman"/>
                <a:cs typeface="Times New Roman"/>
                <a:sym typeface="Times New Roman"/>
              </a:rPr>
              <a:t>Performance Parameters</a:t>
            </a:r>
            <a:endParaRPr sz="4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sz="4000" b="1">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140" name="Google Shape;140;p9"/>
          <p:cNvSpPr txBox="1">
            <a:spLocks noGrp="1"/>
          </p:cNvSpPr>
          <p:nvPr>
            <p:ph type="body" idx="1"/>
          </p:nvPr>
        </p:nvSpPr>
        <p:spPr>
          <a:xfrm>
            <a:off x="0" y="1600200"/>
            <a:ext cx="9144000" cy="4837176"/>
          </a:xfrm>
          <a:prstGeom prst="rect">
            <a:avLst/>
          </a:prstGeom>
          <a:noFill/>
          <a:ln>
            <a:noFill/>
          </a:ln>
        </p:spPr>
        <p:txBody>
          <a:bodyPr spcFirstLastPara="1" wrap="square" lIns="91425" tIns="45700" rIns="91425" bIns="45700" anchor="t" anchorCtr="0">
            <a:normAutofit/>
          </a:bodyPr>
          <a:lstStyle/>
          <a:p>
            <a:pPr marL="114300" lvl="0" indent="0" algn="l" rtl="0">
              <a:lnSpc>
                <a:spcPct val="150000"/>
              </a:lnSpc>
              <a:spcBef>
                <a:spcPts val="360"/>
              </a:spcBef>
              <a:spcAft>
                <a:spcPts val="0"/>
              </a:spcAft>
              <a:buSzPts val="1800"/>
              <a:buNone/>
            </a:pPr>
            <a:r>
              <a:rPr lang="en-IN" sz="2200">
                <a:solidFill>
                  <a:schemeClr val="dk1"/>
                </a:solidFill>
                <a:latin typeface="Times New Roman"/>
                <a:ea typeface="Times New Roman"/>
                <a:cs typeface="Times New Roman"/>
                <a:sym typeface="Times New Roman"/>
              </a:rPr>
              <a:t>[1] Rajashekar Adiga “ Wireless Forest Fire Control System And Remote Monitoring” </a:t>
            </a:r>
            <a:r>
              <a:rPr lang="en-IN" sz="2200" i="1">
                <a:solidFill>
                  <a:schemeClr val="dk1"/>
                </a:solidFill>
                <a:latin typeface="Times New Roman"/>
                <a:ea typeface="Times New Roman"/>
                <a:cs typeface="Times New Roman"/>
                <a:sym typeface="Times New Roman"/>
              </a:rPr>
              <a:t>Volume 4, Issue 5, January-2017 ISSN (Online): 2347 – 4718</a:t>
            </a:r>
            <a:endParaRPr/>
          </a:p>
          <a:p>
            <a:pPr marL="114300" lvl="0" indent="0" algn="l" rtl="0">
              <a:lnSpc>
                <a:spcPct val="150000"/>
              </a:lnSpc>
              <a:spcBef>
                <a:spcPts val="360"/>
              </a:spcBef>
              <a:spcAft>
                <a:spcPts val="0"/>
              </a:spcAft>
              <a:buSzPts val="1800"/>
              <a:buNone/>
            </a:pPr>
            <a:r>
              <a:rPr lang="en-IN" sz="2200">
                <a:solidFill>
                  <a:schemeClr val="dk1"/>
                </a:solidFill>
                <a:latin typeface="Times New Roman"/>
                <a:ea typeface="Times New Roman"/>
                <a:cs typeface="Times New Roman"/>
                <a:sym typeface="Times New Roman"/>
              </a:rPr>
              <a:t>[2] Vivek.P. J  , Raju. G  , Akarsh. S “ Forest Fire Detection System (FFDS) ”  Vol. 3, Issue 6, June 2014 ISSN: 2319-8753 </a:t>
            </a:r>
            <a:endParaRPr/>
          </a:p>
          <a:p>
            <a:pPr marL="114300" lvl="0" indent="0" algn="l" rtl="0">
              <a:lnSpc>
                <a:spcPct val="150000"/>
              </a:lnSpc>
              <a:spcBef>
                <a:spcPts val="360"/>
              </a:spcBef>
              <a:spcAft>
                <a:spcPts val="0"/>
              </a:spcAft>
              <a:buSzPts val="1800"/>
              <a:buNone/>
            </a:pPr>
            <a:r>
              <a:rPr lang="en-IN" sz="2200">
                <a:solidFill>
                  <a:schemeClr val="dk1"/>
                </a:solidFill>
                <a:latin typeface="Times New Roman"/>
                <a:ea typeface="Times New Roman"/>
                <a:cs typeface="Times New Roman"/>
                <a:sym typeface="Times New Roman"/>
              </a:rPr>
              <a:t>[3] M. Trinath Basu, Ragipati Karthik, J. Mahitha, V. Lokesh Reddy, “IoT based forest fire detection system", International Journal of Engineering &amp; Technology,(IJET) 2018 (volume -7,issue -08).</a:t>
            </a:r>
            <a:endParaRPr sz="2200">
              <a:solidFill>
                <a:schemeClr val="dk1"/>
              </a:solidFill>
              <a:latin typeface="Times New Roman"/>
              <a:ea typeface="Times New Roman"/>
              <a:cs typeface="Times New Roman"/>
              <a:sym typeface="Times New Roman"/>
            </a:endParaRPr>
          </a:p>
          <a:p>
            <a:pPr marL="114300" lvl="0" indent="0" algn="l" rtl="0">
              <a:lnSpc>
                <a:spcPct val="100000"/>
              </a:lnSpc>
              <a:spcBef>
                <a:spcPts val="360"/>
              </a:spcBef>
              <a:spcAft>
                <a:spcPts val="0"/>
              </a:spcAft>
              <a:buSzPts val="1800"/>
              <a:buNone/>
            </a:pPr>
            <a:endParaRPr sz="24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On-screen Show (4:3)</PresentationFormat>
  <Paragraphs>72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Forest Fire Detection &amp; Classification System</vt:lpstr>
      <vt:lpstr>Overview </vt:lpstr>
      <vt:lpstr>Need for the project</vt:lpstr>
      <vt:lpstr> Problem statement </vt:lpstr>
      <vt:lpstr> Objectives </vt:lpstr>
      <vt:lpstr> Hardware Requirements </vt:lpstr>
      <vt:lpstr>Data Analytics Algorithm </vt:lpstr>
      <vt:lpstr>Performance Parameters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Detection &amp; Classification System</dc:title>
  <cp:lastModifiedBy>Nelkin Eldho</cp:lastModifiedBy>
  <cp:revision>1</cp:revision>
  <dcterms:modified xsi:type="dcterms:W3CDTF">2022-03-02T15:08:03Z</dcterms:modified>
</cp:coreProperties>
</file>