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37" r:id="rId1"/>
  </p:sldMasterIdLst>
  <p:notesMasterIdLst>
    <p:notesMasterId r:id="rId15"/>
  </p:notesMasterIdLst>
  <p:sldIdLst>
    <p:sldId id="256" r:id="rId2"/>
    <p:sldId id="257" r:id="rId3"/>
    <p:sldId id="268"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16e4ef7e38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16e4ef7e38_0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g116e4ef7e38_0_2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16e4ef7e38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16e4ef7e38_0_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116e4ef7e38_0_3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16e4ef7e38_0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16e4ef7e38_0_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g116e4ef7e38_0_3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6e4ef7e38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16e4ef7e38_0_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116e4ef7e38_0_4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6e4ef7e38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6e4ef7e38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116e4ef7e38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6e4ef7e38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16e4ef7e38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g116e4ef7e38_0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16e4ef7e38_2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16e4ef7e38_2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g116e4ef7e38_2_1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16e4ef7e38_2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16e4ef7e38_2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116e4ef7e38_2_1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6e4ef7e38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16e4ef7e38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116e4ef7e38_0_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16e4ef7e38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16e4ef7e38_0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116e4ef7e38_0_1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62887-7007-4B0D-BAA1-CC86049E63A5}"/>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661DF7A6-1FD2-40BE-9F80-2D2B984631F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F9B809-4B2F-4CBA-AD3E-F18A3D751E5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FD4383CF-F5EE-4C38-9131-87A087545C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F527EB-AA1B-4DF7-A564-E6152EF82E6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345324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02EC2-21CC-4258-B5C9-916E84A244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BE7F63-856F-4E27-AB7A-3528ECEC2C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C1C837-A122-4F0D-8D66-62446A47199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275B8BFC-33A7-44C6-B032-E4483957D3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EB9FC0-EAFE-4AB8-A62A-67A63201824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9796305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ABB068-D965-4181-9A2E-6579987EF9FD}"/>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6CD6B0-341F-4F98-86BD-80308A54979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D6F19B-4114-4A91-9999-F3535B7C4D3F}"/>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6485D0AC-7C57-4463-BD7A-3E20E57258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7CDBE0-ADE3-4696-9118-21C85F136B2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8420790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54F3C-3A21-4C8A-8113-09449B2EE9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52F56B-060F-4E3C-92A1-CE8D3253F4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F633A9-5AF8-41A7-AACF-36AE64599100}"/>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642CCD55-0255-4737-A68E-69A912F4C2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0E1381-8FDB-4350-AC57-08E56B173BF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77115534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E7657-49F2-418A-BB2B-E70FDFCA6C02}"/>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1A4929-0625-422B-9953-B0FF2506EBC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C96347-B5E4-4B3F-AFBF-BA3ADB3BF9FE}"/>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6CCE4F1D-67F8-468D-B39B-DD727B6B14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826895-AB52-4ED0-97ED-234CF466A81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392907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C6A70-3E1E-4D32-B683-FAD624F550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55D0FD-136D-4192-BA28-35B193B1C39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DE54EC-0352-4D56-92F4-F2BAE68A174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F11A19-E0CA-4E34-AE7A-16532A4C6F71}"/>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DED4ADB7-73D9-4501-A5E5-991FF98B5D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13F8EF-1AF5-4BB8-99EC-DA0F61FFF31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9253030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20278-3F57-46C3-9B00-8961050E0740}"/>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2D969E-50B8-435A-B61E-DCF0C8F4E13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BEEBA93-81FE-4AD2-8673-BEFC5A963E8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7FC8A7-26FC-49C9-9EFD-E953A2FBBBB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99DF832-13E0-4B1D-B501-5D52392567A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42B6BD-F373-4B95-BC79-E2A6CB1FC38A}"/>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16033A43-0D03-4C08-880D-670058B5AB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8D26E5F-B616-4C5C-8C74-193034A16AA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27396614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D59DC-726B-44E8-BB0B-15C5310BC0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AA2AB2-A171-4F40-A946-1552735B857D}"/>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88C694EC-3E49-4A1A-B573-12E92F80DC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C66FD4-AE4B-4A95-8AEF-2B0DBC0A8E7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957981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F28C10-15C4-418D-BB1B-D22B9CEA4697}"/>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4FB5173D-C2FE-4695-853E-B0C55B2DFA6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B559E0-2BDF-471D-93F8-173162BCF7B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767545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4B31C-081F-46FF-B7A8-4004DDB5102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7E6499-5D55-400A-A503-C922179FB8A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024F83-731E-4B00-A67D-DE1161DC71B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A21E0BE-A962-4FD5-B896-CBD08C45C8CF}"/>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870808B8-517C-4DDE-B6F0-634EC886FD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D973F3-AF05-4390-BE46-263779E3840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8693680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D9286-94EE-47E1-B222-5ED9EAEE344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1BE44E-A14C-4D98-8001-404D57F745F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BB60BE43-3616-4199-9BD4-376F1790CC3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D5B7087-DC1B-4A8E-877D-2DB308F03121}"/>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A24850B5-9BB2-4E9B-B19F-81A88C3A78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262C98-DAE5-438A-B250-FBDD8637400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81381511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0EFF5B-C8FE-45C0-AE58-6B57E532F16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8D846F-CEFB-4847-A7E8-7661852FA54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D9C5A1-52A2-4900-928B-CD27FD7D569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B6457591-51E3-438D-8F35-E657BDBBDC5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78E092-5449-47AF-B00E-3A1BA08195C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385676914"/>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90" name="Google Shape;90;p13"/>
          <p:cNvSpPr txBox="1"/>
          <p:nvPr/>
        </p:nvSpPr>
        <p:spPr>
          <a:xfrm>
            <a:off x="1500188" y="695325"/>
            <a:ext cx="7315200" cy="123110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St. Francis Institute of Technology</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Information Technology</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IN"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IoE Mini Project  (ITL802)</a:t>
            </a:r>
            <a:endParaRPr dirty="0">
              <a:latin typeface="Times New Roman" panose="02020603050405020304" pitchFamily="18" charset="0"/>
              <a:cs typeface="Times New Roman" panose="02020603050405020304" pitchFamily="18" charset="0"/>
            </a:endParaRPr>
          </a:p>
        </p:txBody>
      </p:sp>
      <p:pic>
        <p:nvPicPr>
          <p:cNvPr id="91" name="Google Shape;91;p13"/>
          <p:cNvPicPr preferRelativeResize="0"/>
          <p:nvPr/>
        </p:nvPicPr>
        <p:blipFill rotWithShape="1">
          <a:blip r:embed="rId3">
            <a:alphaModFix/>
          </a:blip>
          <a:srcRect/>
          <a:stretch/>
        </p:blipFill>
        <p:spPr>
          <a:xfrm>
            <a:off x="457200" y="640954"/>
            <a:ext cx="1387935" cy="1231106"/>
          </a:xfrm>
          <a:prstGeom prst="rect">
            <a:avLst/>
          </a:prstGeom>
          <a:noFill/>
          <a:ln>
            <a:noFill/>
          </a:ln>
        </p:spPr>
      </p:pic>
      <p:graphicFrame>
        <p:nvGraphicFramePr>
          <p:cNvPr id="9" name="Google Shape;91;p1">
            <a:extLst>
              <a:ext uri="{FF2B5EF4-FFF2-40B4-BE49-F238E27FC236}">
                <a16:creationId xmlns:a16="http://schemas.microsoft.com/office/drawing/2014/main" id="{FFB6D7E7-56E2-4DE1-81EB-E0F1717EF715}"/>
              </a:ext>
            </a:extLst>
          </p:cNvPr>
          <p:cNvGraphicFramePr/>
          <p:nvPr>
            <p:extLst>
              <p:ext uri="{D42A27DB-BD31-4B8C-83A1-F6EECF244321}">
                <p14:modId xmlns:p14="http://schemas.microsoft.com/office/powerpoint/2010/main" val="872766609"/>
              </p:ext>
            </p:extLst>
          </p:nvPr>
        </p:nvGraphicFramePr>
        <p:xfrm>
          <a:off x="2954041" y="3560064"/>
          <a:ext cx="3235925" cy="1877600"/>
        </p:xfrm>
        <a:graphic>
          <a:graphicData uri="http://schemas.openxmlformats.org/drawingml/2006/table">
            <a:tbl>
              <a:tblPr>
                <a:noFill/>
              </a:tblPr>
              <a:tblGrid>
                <a:gridCol w="2670175">
                  <a:extLst>
                    <a:ext uri="{9D8B030D-6E8A-4147-A177-3AD203B41FA5}">
                      <a16:colId xmlns:a16="http://schemas.microsoft.com/office/drawing/2014/main" val="20000"/>
                    </a:ext>
                  </a:extLst>
                </a:gridCol>
                <a:gridCol w="565750">
                  <a:extLst>
                    <a:ext uri="{9D8B030D-6E8A-4147-A177-3AD203B41FA5}">
                      <a16:colId xmlns:a16="http://schemas.microsoft.com/office/drawing/2014/main" val="20001"/>
                    </a:ext>
                  </a:extLst>
                </a:gridCol>
              </a:tblGrid>
              <a:tr h="469400">
                <a:tc>
                  <a:txBody>
                    <a:bodyPr/>
                    <a:lstStyle/>
                    <a:p>
                      <a:pPr marL="0" marR="0" lvl="0" indent="0" algn="l" rtl="0">
                        <a:lnSpc>
                          <a:spcPct val="100000"/>
                        </a:lnSpc>
                        <a:spcBef>
                          <a:spcPts val="0"/>
                        </a:spcBef>
                        <a:spcAft>
                          <a:spcPts val="0"/>
                        </a:spcAft>
                        <a:buClr>
                          <a:srgbClr val="000000"/>
                        </a:buClr>
                        <a:buSzPts val="1700"/>
                        <a:buFont typeface="Arial"/>
                        <a:buNone/>
                      </a:pPr>
                      <a:r>
                        <a:rPr lang="en-IN" sz="1800" b="0" i="0" u="none" strike="noStrike" cap="none" dirty="0">
                          <a:latin typeface="Times New Roman"/>
                          <a:ea typeface="Times New Roman"/>
                          <a:cs typeface="Times New Roman"/>
                          <a:sym typeface="Times New Roman"/>
                        </a:rPr>
                        <a:t>Prithvi Shetty</a:t>
                      </a:r>
                      <a:endParaRPr sz="1800" b="0" i="0" u="none" strike="noStrike" cap="none" dirty="0">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700"/>
                        <a:buFont typeface="Arial"/>
                        <a:buNone/>
                      </a:pPr>
                      <a:r>
                        <a:rPr lang="en-IN" sz="1800" b="0" i="0" u="none" strike="noStrike" cap="none" dirty="0">
                          <a:latin typeface="Times New Roman"/>
                          <a:ea typeface="Times New Roman"/>
                          <a:cs typeface="Times New Roman"/>
                          <a:sym typeface="Times New Roman"/>
                        </a:rPr>
                        <a:t>13</a:t>
                      </a:r>
                      <a:endParaRPr sz="1800" b="0" i="0" u="none" strike="noStrike" cap="none" dirty="0">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469400">
                <a:tc>
                  <a:txBody>
                    <a:bodyPr/>
                    <a:lstStyle/>
                    <a:p>
                      <a:pPr marL="0" marR="0" lvl="0" indent="0" algn="l" rtl="0">
                        <a:lnSpc>
                          <a:spcPct val="100000"/>
                        </a:lnSpc>
                        <a:spcBef>
                          <a:spcPts val="0"/>
                        </a:spcBef>
                        <a:spcAft>
                          <a:spcPts val="0"/>
                        </a:spcAft>
                        <a:buClr>
                          <a:srgbClr val="000000"/>
                        </a:buClr>
                        <a:buSzPts val="1700"/>
                        <a:buFont typeface="Arial"/>
                        <a:buNone/>
                      </a:pPr>
                      <a:r>
                        <a:rPr lang="en-IN" sz="1800" b="0" i="0" u="none" strike="noStrike" cap="none" dirty="0" err="1">
                          <a:latin typeface="Times New Roman"/>
                          <a:ea typeface="Times New Roman"/>
                          <a:cs typeface="Times New Roman"/>
                          <a:sym typeface="Times New Roman"/>
                        </a:rPr>
                        <a:t>Shitaanshu</a:t>
                      </a:r>
                      <a:r>
                        <a:rPr lang="en-IN" sz="1800" b="0" i="0" u="none" strike="noStrike" cap="none" dirty="0">
                          <a:latin typeface="Times New Roman"/>
                          <a:ea typeface="Times New Roman"/>
                          <a:cs typeface="Times New Roman"/>
                          <a:sym typeface="Times New Roman"/>
                        </a:rPr>
                        <a:t> Singh</a:t>
                      </a:r>
                      <a:endParaRPr sz="1800" b="0" i="0" u="none" strike="noStrike" cap="none" dirty="0">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700"/>
                        <a:buFont typeface="Arial"/>
                        <a:buNone/>
                      </a:pPr>
                      <a:r>
                        <a:rPr lang="en-IN" sz="1800" b="0" i="0" u="none" strike="noStrike" cap="none" dirty="0">
                          <a:latin typeface="Times New Roman"/>
                          <a:ea typeface="Times New Roman"/>
                          <a:cs typeface="Times New Roman"/>
                          <a:sym typeface="Times New Roman"/>
                        </a:rPr>
                        <a:t>14</a:t>
                      </a:r>
                      <a:endParaRPr sz="1800" b="0" i="0" u="none" strike="noStrike" cap="none" dirty="0">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469400">
                <a:tc>
                  <a:txBody>
                    <a:bodyPr/>
                    <a:lstStyle/>
                    <a:p>
                      <a:pPr marL="0" marR="0" lvl="0" indent="0" algn="l" rtl="0">
                        <a:lnSpc>
                          <a:spcPct val="100000"/>
                        </a:lnSpc>
                        <a:spcBef>
                          <a:spcPts val="0"/>
                        </a:spcBef>
                        <a:spcAft>
                          <a:spcPts val="0"/>
                        </a:spcAft>
                        <a:buClr>
                          <a:srgbClr val="000000"/>
                        </a:buClr>
                        <a:buSzPts val="1700"/>
                        <a:buFont typeface="Arial"/>
                        <a:buNone/>
                      </a:pPr>
                      <a:r>
                        <a:rPr lang="en-IN" sz="1800" b="0" i="0" u="none" strike="noStrike" cap="none" dirty="0" err="1">
                          <a:latin typeface="Times New Roman"/>
                          <a:ea typeface="Times New Roman"/>
                          <a:cs typeface="Times New Roman"/>
                          <a:sym typeface="Times New Roman"/>
                        </a:rPr>
                        <a:t>Nishit</a:t>
                      </a:r>
                      <a:r>
                        <a:rPr lang="en-IN" sz="1800" b="0" i="0" u="none" strike="noStrike" cap="none" dirty="0">
                          <a:latin typeface="Times New Roman"/>
                          <a:ea typeface="Times New Roman"/>
                          <a:cs typeface="Times New Roman"/>
                          <a:sym typeface="Times New Roman"/>
                        </a:rPr>
                        <a:t> Thakkar</a:t>
                      </a:r>
                      <a:endParaRPr sz="1800" b="0" i="0" u="none" strike="noStrike" cap="none" dirty="0">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700"/>
                        <a:buFont typeface="Arial"/>
                        <a:buNone/>
                      </a:pPr>
                      <a:r>
                        <a:rPr lang="en-IN" sz="1800" b="0" i="0" u="none" strike="noStrike" cap="none" dirty="0">
                          <a:latin typeface="Times New Roman"/>
                          <a:ea typeface="Times New Roman"/>
                          <a:cs typeface="Times New Roman"/>
                          <a:sym typeface="Times New Roman"/>
                        </a:rPr>
                        <a:t>15</a:t>
                      </a:r>
                      <a:endParaRPr sz="1800" b="0" i="0" u="none" strike="noStrike" cap="none" dirty="0">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469400">
                <a:tc>
                  <a:txBody>
                    <a:bodyPr/>
                    <a:lstStyle/>
                    <a:p>
                      <a:pPr marL="0" marR="0" lvl="0" indent="0" algn="l" rtl="0">
                        <a:lnSpc>
                          <a:spcPct val="100000"/>
                        </a:lnSpc>
                        <a:spcBef>
                          <a:spcPts val="0"/>
                        </a:spcBef>
                        <a:spcAft>
                          <a:spcPts val="0"/>
                        </a:spcAft>
                        <a:buClr>
                          <a:srgbClr val="000000"/>
                        </a:buClr>
                        <a:buSzPts val="1700"/>
                        <a:buFont typeface="Arial"/>
                        <a:buNone/>
                      </a:pPr>
                      <a:r>
                        <a:rPr lang="en-IN" sz="1800" b="0" i="0" u="none" strike="noStrike" cap="none" dirty="0">
                          <a:latin typeface="Times New Roman"/>
                          <a:ea typeface="Times New Roman"/>
                          <a:cs typeface="Times New Roman"/>
                          <a:sym typeface="Times New Roman"/>
                        </a:rPr>
                        <a:t>Nelkin Eldho</a:t>
                      </a:r>
                      <a:endParaRPr sz="1800" b="0" i="0" u="none" strike="noStrike" cap="none" dirty="0">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700"/>
                        <a:buFont typeface="Arial"/>
                        <a:buNone/>
                      </a:pPr>
                      <a:r>
                        <a:rPr lang="en-IN" sz="1800" b="0" i="0" u="none" strike="noStrike" cap="none" dirty="0">
                          <a:latin typeface="Times New Roman"/>
                          <a:ea typeface="Times New Roman"/>
                          <a:cs typeface="Times New Roman"/>
                          <a:sym typeface="Times New Roman"/>
                        </a:rPr>
                        <a:t>16</a:t>
                      </a:r>
                      <a:endParaRPr sz="1800" b="0" i="0" u="none" strike="noStrike" cap="none" dirty="0">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0" name="Google Shape;92;p1">
            <a:extLst>
              <a:ext uri="{FF2B5EF4-FFF2-40B4-BE49-F238E27FC236}">
                <a16:creationId xmlns:a16="http://schemas.microsoft.com/office/drawing/2014/main" id="{B7B4990F-1CA4-4E98-B98D-8AE1590A64FF}"/>
              </a:ext>
            </a:extLst>
          </p:cNvPr>
          <p:cNvSpPr txBox="1"/>
          <p:nvPr/>
        </p:nvSpPr>
        <p:spPr>
          <a:xfrm>
            <a:off x="0" y="5201246"/>
            <a:ext cx="91440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800"/>
              <a:buFont typeface="Arial"/>
              <a:buNone/>
            </a:pPr>
            <a:r>
              <a:rPr lang="en-IN" sz="2800" b="0" i="0" u="none" strike="noStrike" cap="none" dirty="0">
                <a:solidFill>
                  <a:schemeClr val="dk1"/>
                </a:solidFill>
                <a:latin typeface="Times New Roman"/>
                <a:ea typeface="Times New Roman"/>
                <a:cs typeface="Times New Roman"/>
                <a:sym typeface="Times New Roman"/>
              </a:rPr>
              <a:t>Mentor:- Mrs. Prachi Raut</a:t>
            </a:r>
            <a:endParaRPr sz="14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3" name="Google Shape;88;p1">
            <a:extLst>
              <a:ext uri="{FF2B5EF4-FFF2-40B4-BE49-F238E27FC236}">
                <a16:creationId xmlns:a16="http://schemas.microsoft.com/office/drawing/2014/main" id="{0F9A2FA6-1396-4BF1-9EA9-DC85D1BBCAF6}"/>
              </a:ext>
            </a:extLst>
          </p:cNvPr>
          <p:cNvSpPr txBox="1">
            <a:spLocks noGrp="1"/>
          </p:cNvSpPr>
          <p:nvPr>
            <p:ph type="ctrTitle"/>
          </p:nvPr>
        </p:nvSpPr>
        <p:spPr>
          <a:xfrm>
            <a:off x="0" y="2057400"/>
            <a:ext cx="9144000" cy="108902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11111"/>
              <a:buFont typeface="Calibri"/>
              <a:buNone/>
            </a:pPr>
            <a:r>
              <a:rPr lang="en-IN" b="1" dirty="0">
                <a:latin typeface="Times New Roman"/>
                <a:ea typeface="Times New Roman"/>
                <a:cs typeface="Times New Roman"/>
                <a:sym typeface="Times New Roman"/>
              </a:rPr>
              <a:t>Forest Fire Detection &amp; Classification System</a:t>
            </a:r>
            <a:endParaRPr dirty="0">
              <a:latin typeface="Times New Roman"/>
              <a:ea typeface="Times New Roman"/>
              <a:cs typeface="Times New Roman"/>
              <a:sym typeface="Times New Roman"/>
            </a:endParaRPr>
          </a:p>
        </p:txBody>
      </p:sp>
      <p:pic>
        <p:nvPicPr>
          <p:cNvPr id="14" name="Google Shape;163;p2">
            <a:extLst>
              <a:ext uri="{FF2B5EF4-FFF2-40B4-BE49-F238E27FC236}">
                <a16:creationId xmlns:a16="http://schemas.microsoft.com/office/drawing/2014/main" id="{0F69079B-50F9-4A23-B8B1-97590C61A724}"/>
              </a:ext>
            </a:extLst>
          </p:cNvPr>
          <p:cNvPicPr preferRelativeResize="0"/>
          <p:nvPr/>
        </p:nvPicPr>
        <p:blipFill rotWithShape="1">
          <a:blip r:embed="rId4">
            <a:alphaModFix/>
          </a:blip>
          <a:srcRect/>
          <a:stretch/>
        </p:blipFill>
        <p:spPr>
          <a:xfrm>
            <a:off x="8305800" y="6172200"/>
            <a:ext cx="533400" cy="52428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txBox="1">
            <a:spLocks noGrp="1"/>
          </p:cNvSpPr>
          <p:nvPr>
            <p:ph type="title"/>
          </p:nvPr>
        </p:nvSpPr>
        <p:spPr>
          <a:xfrm>
            <a:off x="0" y="274638"/>
            <a:ext cx="91440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4000" b="1" dirty="0">
                <a:latin typeface="Times New Roman" panose="02020603050405020304" pitchFamily="18" charset="0"/>
                <a:cs typeface="Times New Roman" panose="02020603050405020304" pitchFamily="18" charset="0"/>
              </a:rPr>
              <a:t>Data Analytics Algorithm</a:t>
            </a:r>
            <a:endParaRPr sz="4000" b="1" dirty="0">
              <a:latin typeface="Times New Roman" panose="02020603050405020304" pitchFamily="18" charset="0"/>
              <a:cs typeface="Times New Roman" panose="02020603050405020304" pitchFamily="18" charset="0"/>
            </a:endParaRPr>
          </a:p>
        </p:txBody>
      </p:sp>
      <p:sp>
        <p:nvSpPr>
          <p:cNvPr id="153" name="Google Shape;153;p21"/>
          <p:cNvSpPr txBox="1">
            <a:spLocks noGrp="1"/>
          </p:cNvSpPr>
          <p:nvPr>
            <p:ph idx="1"/>
          </p:nvPr>
        </p:nvSpPr>
        <p:spPr>
          <a:xfrm>
            <a:off x="-1" y="1600200"/>
            <a:ext cx="9143999" cy="4605528"/>
          </a:xfrm>
          <a:prstGeom prst="rect">
            <a:avLst/>
          </a:prstGeom>
        </p:spPr>
        <p:txBody>
          <a:bodyPr spcFirstLastPara="1" wrap="square" lIns="91425" tIns="45700" rIns="91425" bIns="45700" anchor="t" anchorCtr="0">
            <a:normAutofit/>
          </a:bodyPr>
          <a:lstStyle/>
          <a:p>
            <a:pPr marL="114300" indent="0" rtl="0">
              <a:spcBef>
                <a:spcPts val="0"/>
              </a:spcBef>
              <a:spcAft>
                <a:spcPts val="0"/>
              </a:spcAft>
              <a:buNone/>
            </a:pPr>
            <a:r>
              <a:rPr lang="en-US" sz="1800" b="1" dirty="0">
                <a:solidFill>
                  <a:srgbClr val="212529"/>
                </a:solidFill>
                <a:latin typeface="Times New Roman" panose="02020603050405020304" pitchFamily="18" charset="0"/>
              </a:rPr>
              <a:t> </a:t>
            </a:r>
            <a:r>
              <a:rPr lang="en-US" sz="1800" b="1" i="0" u="none" strike="noStrike" dirty="0">
                <a:solidFill>
                  <a:srgbClr val="212529"/>
                </a:solidFill>
                <a:effectLst/>
                <a:latin typeface="Times New Roman" panose="02020603050405020304" pitchFamily="18" charset="0"/>
              </a:rPr>
              <a:t>Decision Tree Algorithm: </a:t>
            </a:r>
            <a:endParaRPr lang="en-US" sz="1100" b="0" dirty="0">
              <a:effectLst/>
            </a:endParaRPr>
          </a:p>
          <a:p>
            <a:pPr algn="just" rtl="0" fontAlgn="base">
              <a:spcBef>
                <a:spcPts val="0"/>
              </a:spcBef>
              <a:spcAft>
                <a:spcPts val="0"/>
              </a:spcAft>
              <a:buFont typeface="Arial" panose="020B0604020202020204" pitchFamily="34" charset="0"/>
              <a:buChar char="•"/>
            </a:pPr>
            <a:r>
              <a:rPr lang="en-US" sz="1800" b="0" i="0" u="none" strike="noStrike" dirty="0">
                <a:effectLst/>
                <a:latin typeface="Times New Roman" panose="02020603050405020304" pitchFamily="18" charset="0"/>
                <a:cs typeface="Times New Roman" panose="02020603050405020304" pitchFamily="18" charset="0"/>
              </a:rPr>
              <a:t>Decision Tree algorithm belongs to the family of supervised learning algorithms. Unlike other supervised learning algorithms, the decision tree algorithm can be used for solving </a:t>
            </a:r>
            <a:r>
              <a:rPr lang="en-US" sz="1800" b="1" i="0" u="none" strike="noStrike" dirty="0">
                <a:effectLst/>
                <a:latin typeface="Times New Roman" panose="02020603050405020304" pitchFamily="18" charset="0"/>
                <a:cs typeface="Times New Roman" panose="02020603050405020304" pitchFamily="18" charset="0"/>
              </a:rPr>
              <a:t>regression and classification</a:t>
            </a:r>
            <a:r>
              <a:rPr lang="en-US" sz="1800" b="0" i="0" u="none" strike="noStrike" dirty="0">
                <a:effectLst/>
                <a:latin typeface="Times New Roman" panose="02020603050405020304" pitchFamily="18" charset="0"/>
                <a:cs typeface="Times New Roman" panose="02020603050405020304" pitchFamily="18" charset="0"/>
              </a:rPr>
              <a:t> problems too.</a:t>
            </a:r>
          </a:p>
          <a:p>
            <a:pPr algn="just" rtl="0" fontAlgn="base">
              <a:spcBef>
                <a:spcPts val="0"/>
              </a:spcBef>
              <a:spcAft>
                <a:spcPts val="0"/>
              </a:spcAft>
              <a:buFont typeface="Arial" panose="020B0604020202020204" pitchFamily="34" charset="0"/>
              <a:buChar char="•"/>
            </a:pPr>
            <a:r>
              <a:rPr lang="en-US" sz="1800" b="0" i="0" u="none" strike="noStrike" dirty="0">
                <a:effectLst/>
                <a:latin typeface="Times New Roman" panose="02020603050405020304" pitchFamily="18" charset="0"/>
                <a:cs typeface="Times New Roman" panose="02020603050405020304" pitchFamily="18" charset="0"/>
              </a:rPr>
              <a:t>The goal of using a Decision Tree is to create a training model that can use to predict the class or value of the target variable by learning simple decision rules inferred from prior data(training data).</a:t>
            </a:r>
          </a:p>
          <a:p>
            <a:pPr algn="just" rtl="0" fontAlgn="base">
              <a:spcBef>
                <a:spcPts val="0"/>
              </a:spcBef>
              <a:spcAft>
                <a:spcPts val="0"/>
              </a:spcAft>
              <a:buFont typeface="Arial" panose="020B0604020202020204" pitchFamily="34" charset="0"/>
              <a:buChar char="•"/>
            </a:pPr>
            <a:r>
              <a:rPr lang="en-US" sz="1800" b="0" i="0" u="none" strike="noStrike" dirty="0">
                <a:effectLst/>
                <a:latin typeface="Times New Roman" panose="02020603050405020304" pitchFamily="18" charset="0"/>
                <a:cs typeface="Times New Roman" panose="02020603050405020304" pitchFamily="18" charset="0"/>
              </a:rPr>
              <a:t>In Decision Trees, for predicting a class label for a record we start from the root of the tree. We compare the values of the root attribute with the record’s attribute. On the basis of comparison, we follow the branch corresponding to that value and jump to the next node.</a:t>
            </a:r>
            <a:endParaRPr lang="en-US" sz="1800" b="0" dirty="0">
              <a:effectLst/>
              <a:latin typeface="Times New Roman" panose="02020603050405020304" pitchFamily="18" charset="0"/>
              <a:cs typeface="Times New Roman" panose="02020603050405020304" pitchFamily="18" charset="0"/>
            </a:endParaRPr>
          </a:p>
          <a:p>
            <a:pPr algn="just" rtl="0" fontAlgn="base">
              <a:lnSpc>
                <a:spcPct val="150000"/>
              </a:lnSpc>
              <a:spcBef>
                <a:spcPts val="0"/>
              </a:spcBef>
              <a:spcAft>
                <a:spcPts val="0"/>
              </a:spcAft>
              <a:buFont typeface="Arial" panose="020B0604020202020204" pitchFamily="34" charset="0"/>
              <a:buChar char="•"/>
            </a:pPr>
            <a:r>
              <a:rPr lang="en-US" sz="1800" b="1" i="0" u="none" strike="noStrike" dirty="0">
                <a:effectLst/>
                <a:latin typeface="Times New Roman" panose="02020603050405020304" pitchFamily="18" charset="0"/>
                <a:cs typeface="Times New Roman" panose="02020603050405020304" pitchFamily="18" charset="0"/>
              </a:rPr>
              <a:t>Input-</a:t>
            </a:r>
            <a:r>
              <a:rPr lang="en-US" sz="1800" b="0" i="0" u="none" strike="noStrike" dirty="0">
                <a:effectLst/>
                <a:latin typeface="Times New Roman" panose="02020603050405020304" pitchFamily="18" charset="0"/>
                <a:cs typeface="Times New Roman" panose="02020603050405020304" pitchFamily="18" charset="0"/>
              </a:rPr>
              <a:t> Temperature and Humidity</a:t>
            </a:r>
          </a:p>
          <a:p>
            <a:pPr algn="just" rtl="0" fontAlgn="base">
              <a:lnSpc>
                <a:spcPct val="150000"/>
              </a:lnSpc>
              <a:spcBef>
                <a:spcPts val="0"/>
              </a:spcBef>
              <a:spcAft>
                <a:spcPts val="0"/>
              </a:spcAft>
              <a:buFont typeface="Arial" panose="020B0604020202020204" pitchFamily="34" charset="0"/>
              <a:buChar char="•"/>
            </a:pPr>
            <a:r>
              <a:rPr lang="en-US" sz="1800" b="1" i="0" u="none" strike="noStrike" dirty="0">
                <a:effectLst/>
                <a:latin typeface="Times New Roman" panose="02020603050405020304" pitchFamily="18" charset="0"/>
                <a:cs typeface="Times New Roman" panose="02020603050405020304" pitchFamily="18" charset="0"/>
              </a:rPr>
              <a:t>Output- </a:t>
            </a:r>
            <a:r>
              <a:rPr lang="en-US" sz="1800" b="0" i="0" u="none" strike="noStrike" dirty="0">
                <a:effectLst/>
                <a:latin typeface="Times New Roman" panose="02020603050405020304" pitchFamily="18" charset="0"/>
                <a:cs typeface="Times New Roman" panose="02020603050405020304" pitchFamily="18" charset="0"/>
              </a:rPr>
              <a:t>Occurrence of Fire</a:t>
            </a:r>
          </a:p>
          <a:p>
            <a:pPr algn="just" rtl="0" fontAlgn="base">
              <a:lnSpc>
                <a:spcPct val="150000"/>
              </a:lnSpc>
              <a:spcBef>
                <a:spcPts val="0"/>
              </a:spcBef>
              <a:spcAft>
                <a:spcPts val="0"/>
              </a:spcAft>
              <a:buFont typeface="Arial" panose="020B0604020202020204" pitchFamily="34" charset="0"/>
              <a:buChar char="•"/>
            </a:pPr>
            <a:r>
              <a:rPr lang="en-US" sz="1800" b="1" i="0" u="none" strike="noStrike" dirty="0">
                <a:effectLst/>
                <a:latin typeface="Times New Roman" panose="02020603050405020304" pitchFamily="18" charset="0"/>
                <a:cs typeface="Times New Roman" panose="02020603050405020304" pitchFamily="18" charset="0"/>
              </a:rPr>
              <a:t>Data size-</a:t>
            </a:r>
            <a:r>
              <a:rPr lang="en-US" sz="1800" b="0" i="0" u="none" strike="noStrike" dirty="0">
                <a:effectLst/>
                <a:latin typeface="Times New Roman" panose="02020603050405020304" pitchFamily="18" charset="0"/>
                <a:cs typeface="Times New Roman" panose="02020603050405020304" pitchFamily="18" charset="0"/>
              </a:rPr>
              <a:t> 100-200 observations</a:t>
            </a:r>
            <a:endParaRPr sz="1800" dirty="0">
              <a:latin typeface="Times New Roman" panose="02020603050405020304" pitchFamily="18" charset="0"/>
              <a:ea typeface="Times New Roman"/>
              <a:cs typeface="Times New Roman" panose="02020603050405020304" pitchFamily="18" charset="0"/>
              <a:sym typeface="Times New Roman"/>
            </a:endParaRPr>
          </a:p>
        </p:txBody>
      </p:sp>
      <p:pic>
        <p:nvPicPr>
          <p:cNvPr id="5" name="Google Shape;163;p2">
            <a:extLst>
              <a:ext uri="{FF2B5EF4-FFF2-40B4-BE49-F238E27FC236}">
                <a16:creationId xmlns:a16="http://schemas.microsoft.com/office/drawing/2014/main" id="{3539E1C4-50E5-4B04-845A-C335CC970CA6}"/>
              </a:ext>
            </a:extLst>
          </p:cNvPr>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0" y="274638"/>
            <a:ext cx="91440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4000" b="1" dirty="0">
                <a:latin typeface="Times New Roman" panose="02020603050405020304" pitchFamily="18" charset="0"/>
                <a:cs typeface="Times New Roman" panose="02020603050405020304" pitchFamily="18" charset="0"/>
              </a:rPr>
              <a:t>Results</a:t>
            </a:r>
            <a:endParaRPr sz="4000" b="1" dirty="0">
              <a:latin typeface="Times New Roman" panose="02020603050405020304" pitchFamily="18" charset="0"/>
              <a:cs typeface="Times New Roman" panose="02020603050405020304" pitchFamily="18" charset="0"/>
            </a:endParaRPr>
          </a:p>
        </p:txBody>
      </p:sp>
      <p:pic>
        <p:nvPicPr>
          <p:cNvPr id="5" name="Google Shape;163;p2">
            <a:extLst>
              <a:ext uri="{FF2B5EF4-FFF2-40B4-BE49-F238E27FC236}">
                <a16:creationId xmlns:a16="http://schemas.microsoft.com/office/drawing/2014/main" id="{2F1E5CE7-8318-41FD-9FF5-73034E5A2087}"/>
              </a:ext>
            </a:extLst>
          </p:cNvPr>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1" y="274638"/>
            <a:ext cx="9143999"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4000" b="1" dirty="0">
                <a:latin typeface="Times New Roman" panose="02020603050405020304" pitchFamily="18" charset="0"/>
                <a:cs typeface="Times New Roman" panose="02020603050405020304" pitchFamily="18" charset="0"/>
              </a:rPr>
              <a:t>Conclusion</a:t>
            </a:r>
            <a:endParaRPr sz="4000" b="1" dirty="0">
              <a:latin typeface="Times New Roman" panose="02020603050405020304" pitchFamily="18" charset="0"/>
              <a:cs typeface="Times New Roman" panose="02020603050405020304" pitchFamily="18" charset="0"/>
            </a:endParaRPr>
          </a:p>
        </p:txBody>
      </p:sp>
      <p:sp>
        <p:nvSpPr>
          <p:cNvPr id="169" name="Google Shape;169;p23"/>
          <p:cNvSpPr txBox="1">
            <a:spLocks noGrp="1"/>
          </p:cNvSpPr>
          <p:nvPr>
            <p:ph idx="1"/>
          </p:nvPr>
        </p:nvSpPr>
        <p:spPr>
          <a:xfrm>
            <a:off x="0" y="1600200"/>
            <a:ext cx="9144000" cy="4526100"/>
          </a:xfrm>
          <a:prstGeom prst="rect">
            <a:avLst/>
          </a:prstGeom>
        </p:spPr>
        <p:txBody>
          <a:bodyPr spcFirstLastPara="1" wrap="square" lIns="91425" tIns="45700" rIns="91425" bIns="45700" anchor="t" anchorCtr="0">
            <a:normAutofit/>
          </a:bodyPr>
          <a:lstStyle/>
          <a:p>
            <a:pPr marL="457200" lvl="0" indent="-355600" algn="l" rtl="0">
              <a:lnSpc>
                <a:spcPct val="150000"/>
              </a:lnSpc>
              <a:spcBef>
                <a:spcPts val="360"/>
              </a:spcBef>
              <a:spcAft>
                <a:spcPts val="0"/>
              </a:spcAft>
              <a:buSzPts val="2000"/>
              <a:buFont typeface="Times New Roman"/>
              <a:buChar char="•"/>
            </a:pPr>
            <a:r>
              <a:rPr lang="en-IN" sz="2000" dirty="0">
                <a:latin typeface="Times New Roman"/>
                <a:ea typeface="Times New Roman"/>
                <a:cs typeface="Times New Roman"/>
                <a:sym typeface="Times New Roman"/>
              </a:rPr>
              <a:t>The </a:t>
            </a:r>
            <a:r>
              <a:rPr lang="en-US" sz="2000" dirty="0">
                <a:latin typeface="Times New Roman"/>
                <a:ea typeface="Times New Roman"/>
                <a:cs typeface="Times New Roman"/>
                <a:sym typeface="Times New Roman"/>
              </a:rPr>
              <a:t>system will be helpful in predicting fire using data collected from fire and smoke sensors.</a:t>
            </a:r>
            <a:endParaRPr sz="2000" dirty="0">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The early prediction &amp; detection will lead to early precautionary measures to prevent the occurrence of fire and save the flora and fauna of wild life.</a:t>
            </a:r>
            <a:endParaRPr sz="2000" dirty="0">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Char char="•"/>
            </a:pPr>
            <a:r>
              <a:rPr lang="en-IN" sz="2000" dirty="0">
                <a:latin typeface="Times New Roman"/>
                <a:ea typeface="Times New Roman"/>
                <a:cs typeface="Times New Roman"/>
                <a:sym typeface="Times New Roman"/>
              </a:rPr>
              <a:t>The </a:t>
            </a:r>
            <a:r>
              <a:rPr lang="en-US" sz="2000" dirty="0">
                <a:latin typeface="Times New Roman"/>
                <a:ea typeface="Times New Roman"/>
                <a:cs typeface="Times New Roman"/>
                <a:sym typeface="Times New Roman"/>
              </a:rPr>
              <a:t>prediction model used in this system achieved </a:t>
            </a:r>
            <a:r>
              <a:rPr lang="en-US" sz="2000" b="1" dirty="0">
                <a:latin typeface="Times New Roman"/>
                <a:ea typeface="Times New Roman"/>
                <a:cs typeface="Times New Roman"/>
                <a:sym typeface="Times New Roman"/>
              </a:rPr>
              <a:t>90%</a:t>
            </a:r>
            <a:r>
              <a:rPr lang="en-US" sz="2000" dirty="0">
                <a:latin typeface="Times New Roman"/>
                <a:ea typeface="Times New Roman"/>
                <a:cs typeface="Times New Roman"/>
                <a:sym typeface="Times New Roman"/>
              </a:rPr>
              <a:t> accuracy.</a:t>
            </a:r>
            <a:endParaRPr sz="2000" dirty="0">
              <a:latin typeface="Times New Roman"/>
              <a:ea typeface="Times New Roman"/>
              <a:cs typeface="Times New Roman"/>
              <a:sym typeface="Times New Roman"/>
            </a:endParaRPr>
          </a:p>
          <a:p>
            <a:pPr marL="0" lvl="0" indent="0" algn="l" rtl="0">
              <a:spcBef>
                <a:spcPts val="360"/>
              </a:spcBef>
              <a:spcAft>
                <a:spcPts val="0"/>
              </a:spcAft>
              <a:buNone/>
            </a:pPr>
            <a:endParaRPr sz="2000" dirty="0">
              <a:latin typeface="Times New Roman"/>
              <a:ea typeface="Times New Roman"/>
              <a:cs typeface="Times New Roman"/>
              <a:sym typeface="Times New Roman"/>
            </a:endParaRPr>
          </a:p>
        </p:txBody>
      </p:sp>
      <p:pic>
        <p:nvPicPr>
          <p:cNvPr id="5" name="Google Shape;163;p2">
            <a:extLst>
              <a:ext uri="{FF2B5EF4-FFF2-40B4-BE49-F238E27FC236}">
                <a16:creationId xmlns:a16="http://schemas.microsoft.com/office/drawing/2014/main" id="{045F41A3-5BA1-4B2B-AFED-67E6A35E74CD}"/>
              </a:ext>
            </a:extLst>
          </p:cNvPr>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1" y="274638"/>
            <a:ext cx="9143999"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4000" b="1" dirty="0">
                <a:latin typeface="Times New Roman" panose="02020603050405020304" pitchFamily="18" charset="0"/>
                <a:cs typeface="Times New Roman" panose="02020603050405020304" pitchFamily="18" charset="0"/>
              </a:rPr>
              <a:t>References</a:t>
            </a:r>
            <a:endParaRPr sz="4000" b="1" dirty="0">
              <a:latin typeface="Times New Roman" panose="02020603050405020304" pitchFamily="18" charset="0"/>
              <a:cs typeface="Times New Roman" panose="02020603050405020304" pitchFamily="18" charset="0"/>
            </a:endParaRPr>
          </a:p>
        </p:txBody>
      </p:sp>
      <p:sp>
        <p:nvSpPr>
          <p:cNvPr id="177" name="Google Shape;177;p24"/>
          <p:cNvSpPr txBox="1">
            <a:spLocks noGrp="1"/>
          </p:cNvSpPr>
          <p:nvPr>
            <p:ph idx="1"/>
          </p:nvPr>
        </p:nvSpPr>
        <p:spPr>
          <a:xfrm>
            <a:off x="0" y="1600200"/>
            <a:ext cx="9144000" cy="4526100"/>
          </a:xfrm>
          <a:prstGeom prst="rect">
            <a:avLst/>
          </a:prstGeom>
        </p:spPr>
        <p:txBody>
          <a:bodyPr spcFirstLastPara="1" wrap="square" lIns="91425" tIns="45700" rIns="91425" bIns="45700" anchor="t" anchorCtr="0">
            <a:noAutofit/>
          </a:bodyPr>
          <a:lstStyle/>
          <a:p>
            <a:pPr marR="631825" indent="0">
              <a:spcBef>
                <a:spcPts val="0"/>
              </a:spcBef>
              <a:buNone/>
            </a:pPr>
            <a:r>
              <a:rPr lang="en-IN" sz="1800" dirty="0">
                <a:latin typeface="Times New Roman"/>
                <a:ea typeface="Times New Roman"/>
                <a:cs typeface="Times New Roman"/>
                <a:sym typeface="Times New Roman"/>
              </a:rPr>
              <a:t>[1]</a:t>
            </a:r>
            <a:r>
              <a:rPr lang="en-US" sz="1800" dirty="0">
                <a:latin typeface="Times New Roman"/>
                <a:ea typeface="Times New Roman"/>
                <a:cs typeface="Times New Roman"/>
                <a:sym typeface="Times New Roman"/>
              </a:rPr>
              <a:t> N. Saranya, </a:t>
            </a:r>
            <a:r>
              <a:rPr lang="en-US" sz="1800" dirty="0" err="1">
                <a:latin typeface="Times New Roman"/>
                <a:ea typeface="Times New Roman"/>
                <a:cs typeface="Times New Roman"/>
                <a:sym typeface="Times New Roman"/>
              </a:rPr>
              <a:t>S.Sahana</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B.Suganthi</a:t>
            </a:r>
            <a:r>
              <a:rPr lang="en-US" sz="1800" dirty="0">
                <a:latin typeface="Times New Roman"/>
                <a:ea typeface="Times New Roman"/>
                <a:cs typeface="Times New Roman"/>
                <a:sym typeface="Times New Roman"/>
              </a:rPr>
              <a:t>, R.K. </a:t>
            </a:r>
            <a:r>
              <a:rPr lang="en-US" sz="1800" dirty="0" err="1">
                <a:latin typeface="Times New Roman"/>
                <a:ea typeface="Times New Roman"/>
                <a:cs typeface="Times New Roman"/>
                <a:sym typeface="Times New Roman"/>
              </a:rPr>
              <a:t>Vijaynigilesh,T.vivin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Iot</a:t>
            </a:r>
            <a:r>
              <a:rPr lang="en-US" sz="1800" dirty="0">
                <a:latin typeface="Times New Roman"/>
                <a:ea typeface="Times New Roman"/>
                <a:cs typeface="Times New Roman"/>
                <a:sym typeface="Times New Roman"/>
              </a:rPr>
              <a:t> based  forest fire prediction and detection”, April 2020-International Journal of Innovative technology and exploring engineering.</a:t>
            </a:r>
          </a:p>
          <a:p>
            <a:pPr marL="0" indent="0">
              <a:buNone/>
            </a:pPr>
            <a:endParaRPr lang="en-IN" sz="1800" dirty="0">
              <a:latin typeface="Times New Roman"/>
              <a:ea typeface="Times New Roman"/>
              <a:cs typeface="Times New Roman"/>
              <a:sym typeface="Times New Roman"/>
            </a:endParaRPr>
          </a:p>
          <a:p>
            <a:pPr marR="631825" indent="0">
              <a:spcBef>
                <a:spcPts val="0"/>
              </a:spcBef>
              <a:buNone/>
            </a:pPr>
            <a:r>
              <a:rPr lang="en-IN" sz="1800" dirty="0">
                <a:latin typeface="Times New Roman"/>
                <a:ea typeface="Times New Roman"/>
                <a:cs typeface="Times New Roman"/>
                <a:sym typeface="Times New Roman"/>
              </a:rPr>
              <a:t>[2] </a:t>
            </a:r>
            <a:r>
              <a:rPr lang="en-US" sz="1800" dirty="0" err="1">
                <a:latin typeface="Times New Roman"/>
                <a:ea typeface="Times New Roman"/>
                <a:cs typeface="Times New Roman"/>
                <a:sym typeface="Times New Roman"/>
              </a:rPr>
              <a:t>Ragipati</a:t>
            </a:r>
            <a:r>
              <a:rPr lang="en-US" sz="1800" dirty="0">
                <a:latin typeface="Times New Roman"/>
                <a:ea typeface="Times New Roman"/>
                <a:cs typeface="Times New Roman"/>
                <a:sym typeface="Times New Roman"/>
              </a:rPr>
              <a:t> Karthik, M. </a:t>
            </a:r>
            <a:r>
              <a:rPr lang="en-US" sz="1800" dirty="0" err="1">
                <a:latin typeface="Times New Roman"/>
                <a:ea typeface="Times New Roman"/>
                <a:cs typeface="Times New Roman"/>
                <a:sym typeface="Times New Roman"/>
              </a:rPr>
              <a:t>Trinath</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Basu</a:t>
            </a:r>
            <a:r>
              <a:rPr lang="en-US" sz="1800" dirty="0">
                <a:latin typeface="Times New Roman"/>
                <a:ea typeface="Times New Roman"/>
                <a:cs typeface="Times New Roman"/>
                <a:sym typeface="Times New Roman"/>
              </a:rPr>
              <a:t>, J. </a:t>
            </a:r>
            <a:r>
              <a:rPr lang="en-US" sz="1800" dirty="0" err="1">
                <a:latin typeface="Times New Roman"/>
                <a:ea typeface="Times New Roman"/>
                <a:cs typeface="Times New Roman"/>
                <a:sym typeface="Times New Roman"/>
              </a:rPr>
              <a:t>Mahitha</a:t>
            </a:r>
            <a:r>
              <a:rPr lang="en-US" sz="1800" dirty="0">
                <a:latin typeface="Times New Roman"/>
                <a:ea typeface="Times New Roman"/>
                <a:cs typeface="Times New Roman"/>
                <a:sym typeface="Times New Roman"/>
              </a:rPr>
              <a:t>, V. Lokesh Reddy, “IoT established forest fire warning system”, March 2018 - International Journal of Engineering &amp; Technology</a:t>
            </a:r>
          </a:p>
          <a:p>
            <a:pPr marR="631825" indent="0">
              <a:spcBef>
                <a:spcPts val="0"/>
              </a:spcBef>
              <a:buNone/>
            </a:pPr>
            <a:endParaRPr lang="en-US" sz="1800" dirty="0">
              <a:latin typeface="Times New Roman"/>
              <a:ea typeface="Times New Roman"/>
              <a:cs typeface="Times New Roman"/>
              <a:sym typeface="Times New Roman"/>
            </a:endParaRPr>
          </a:p>
          <a:p>
            <a:pPr marR="631825" indent="0">
              <a:spcBef>
                <a:spcPts val="0"/>
              </a:spcBef>
              <a:buNone/>
            </a:pPr>
            <a:r>
              <a:rPr lang="en-IN" sz="1800" dirty="0">
                <a:latin typeface="Times New Roman"/>
                <a:ea typeface="Times New Roman"/>
                <a:cs typeface="Times New Roman"/>
                <a:sym typeface="Times New Roman"/>
              </a:rPr>
              <a:t>[3] P.S. Jadhav , V.U. Deshmukh, “Forest Fire Monitoring System Based On Zig-bee  Wireless Sensor </a:t>
            </a:r>
            <a:r>
              <a:rPr lang="en-IN" sz="1800" dirty="0" err="1">
                <a:latin typeface="Times New Roman"/>
                <a:ea typeface="Times New Roman"/>
                <a:cs typeface="Times New Roman"/>
                <a:sym typeface="Times New Roman"/>
              </a:rPr>
              <a:t>Network”,International</a:t>
            </a:r>
            <a:r>
              <a:rPr lang="en-IN" sz="1800" dirty="0">
                <a:latin typeface="Times New Roman"/>
                <a:ea typeface="Times New Roman"/>
                <a:cs typeface="Times New Roman"/>
                <a:sym typeface="Times New Roman"/>
              </a:rPr>
              <a:t> Journal of Emerging Technology and Advanced  Engineering,(Volume 2, Issue 12, December 2012)</a:t>
            </a:r>
          </a:p>
          <a:p>
            <a:pPr marL="0" lvl="0" indent="0" algn="l" rtl="0">
              <a:spcBef>
                <a:spcPts val="360"/>
              </a:spcBef>
              <a:spcAft>
                <a:spcPts val="0"/>
              </a:spcAft>
              <a:buNone/>
            </a:pPr>
            <a:endParaRPr sz="1800" dirty="0">
              <a:latin typeface="Times New Roman"/>
              <a:ea typeface="Times New Roman"/>
              <a:cs typeface="Times New Roman"/>
              <a:sym typeface="Times New Roman"/>
            </a:endParaRPr>
          </a:p>
          <a:p>
            <a:pPr marL="0" lvl="0" indent="0" algn="l" rtl="0">
              <a:spcBef>
                <a:spcPts val="36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l" rtl="0">
              <a:spcBef>
                <a:spcPts val="360"/>
              </a:spcBef>
              <a:spcAft>
                <a:spcPts val="0"/>
              </a:spcAft>
              <a:buNone/>
            </a:pPr>
            <a:endParaRPr sz="1800" dirty="0">
              <a:latin typeface="Times New Roman"/>
              <a:ea typeface="Times New Roman"/>
              <a:cs typeface="Times New Roman"/>
              <a:sym typeface="Times New Roman"/>
            </a:endParaRPr>
          </a:p>
          <a:p>
            <a:pPr marL="0" lvl="0" indent="0" algn="l" rtl="0">
              <a:spcBef>
                <a:spcPts val="36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l" rtl="0">
              <a:spcBef>
                <a:spcPts val="360"/>
              </a:spcBef>
              <a:spcAft>
                <a:spcPts val="0"/>
              </a:spcAft>
              <a:buNone/>
            </a:pPr>
            <a:endParaRPr sz="1800" dirty="0">
              <a:latin typeface="Times New Roman"/>
              <a:ea typeface="Times New Roman"/>
              <a:cs typeface="Times New Roman"/>
              <a:sym typeface="Times New Roman"/>
            </a:endParaRPr>
          </a:p>
        </p:txBody>
      </p:sp>
      <p:pic>
        <p:nvPicPr>
          <p:cNvPr id="5" name="Google Shape;163;p2">
            <a:extLst>
              <a:ext uri="{FF2B5EF4-FFF2-40B4-BE49-F238E27FC236}">
                <a16:creationId xmlns:a16="http://schemas.microsoft.com/office/drawing/2014/main" id="{D9C65037-DF01-47B2-845B-73526DBC884B}"/>
              </a:ext>
            </a:extLst>
          </p:cNvPr>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0" y="274638"/>
            <a:ext cx="91440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sz="4000" b="1" dirty="0">
                <a:latin typeface="Times New Roman" panose="02020603050405020304" pitchFamily="18" charset="0"/>
                <a:cs typeface="Times New Roman" panose="02020603050405020304" pitchFamily="18" charset="0"/>
              </a:rPr>
              <a:t>Overview </a:t>
            </a:r>
            <a:endParaRPr sz="4000" dirty="0">
              <a:latin typeface="Times New Roman" panose="02020603050405020304" pitchFamily="18" charset="0"/>
              <a:cs typeface="Times New Roman" panose="02020603050405020304" pitchFamily="18" charset="0"/>
            </a:endParaRPr>
          </a:p>
        </p:txBody>
      </p:sp>
      <p:sp>
        <p:nvSpPr>
          <p:cNvPr id="98" name="Google Shape;98;p14"/>
          <p:cNvSpPr txBox="1">
            <a:spLocks noGrp="1"/>
          </p:cNvSpPr>
          <p:nvPr>
            <p:ph idx="1"/>
          </p:nvPr>
        </p:nvSpPr>
        <p:spPr>
          <a:xfrm>
            <a:off x="0" y="1600200"/>
            <a:ext cx="91440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a:p>
            <a:pPr marL="342900" lvl="0" indent="-342900" algn="l" rtl="0">
              <a:spcBef>
                <a:spcPts val="640"/>
              </a:spcBef>
              <a:spcAft>
                <a:spcPts val="0"/>
              </a:spcAft>
              <a:buClr>
                <a:schemeClr val="dk1"/>
              </a:buClr>
              <a:buSzPts val="3200"/>
              <a:buChar char="•"/>
            </a:pPr>
            <a:r>
              <a:rPr lang="en-IN" dirty="0">
                <a:latin typeface="Times New Roman" panose="02020603050405020304" pitchFamily="18" charset="0"/>
                <a:cs typeface="Times New Roman" panose="02020603050405020304" pitchFamily="18" charset="0"/>
              </a:rPr>
              <a:t>Literature review </a:t>
            </a:r>
            <a:endParaRPr dirty="0">
              <a:latin typeface="Times New Roman" panose="02020603050405020304" pitchFamily="18" charset="0"/>
              <a:cs typeface="Times New Roman" panose="02020603050405020304" pitchFamily="18" charset="0"/>
            </a:endParaRPr>
          </a:p>
          <a:p>
            <a:pPr marL="342900" lvl="0" indent="-342900" algn="l" rtl="0">
              <a:spcBef>
                <a:spcPts val="640"/>
              </a:spcBef>
              <a:spcAft>
                <a:spcPts val="0"/>
              </a:spcAft>
              <a:buClr>
                <a:schemeClr val="dk1"/>
              </a:buClr>
              <a:buSzPts val="3200"/>
              <a:buChar char="•"/>
            </a:pPr>
            <a:r>
              <a:rPr lang="en-IN" dirty="0">
                <a:latin typeface="Times New Roman" panose="02020603050405020304" pitchFamily="18" charset="0"/>
                <a:cs typeface="Times New Roman" panose="02020603050405020304" pitchFamily="18" charset="0"/>
              </a:rPr>
              <a:t>System design (Block diagram)</a:t>
            </a:r>
            <a:endParaRPr dirty="0">
              <a:latin typeface="Times New Roman" panose="02020603050405020304" pitchFamily="18" charset="0"/>
              <a:cs typeface="Times New Roman" panose="02020603050405020304" pitchFamily="18" charset="0"/>
            </a:endParaRPr>
          </a:p>
          <a:p>
            <a:pPr marL="342900" lvl="0" indent="-342900" algn="l" rtl="0">
              <a:spcBef>
                <a:spcPts val="640"/>
              </a:spcBef>
              <a:spcAft>
                <a:spcPts val="0"/>
              </a:spcAft>
              <a:buClr>
                <a:schemeClr val="dk1"/>
              </a:buClr>
              <a:buSzPts val="3200"/>
              <a:buChar char="•"/>
            </a:pPr>
            <a:r>
              <a:rPr lang="en-IN" dirty="0">
                <a:latin typeface="Times New Roman" panose="02020603050405020304" pitchFamily="18" charset="0"/>
                <a:cs typeface="Times New Roman" panose="02020603050405020304" pitchFamily="18" charset="0"/>
              </a:rPr>
              <a:t>Circuit diagram</a:t>
            </a:r>
            <a:endParaRPr dirty="0">
              <a:latin typeface="Times New Roman" panose="02020603050405020304" pitchFamily="18" charset="0"/>
              <a:cs typeface="Times New Roman" panose="02020603050405020304" pitchFamily="18" charset="0"/>
            </a:endParaRPr>
          </a:p>
          <a:p>
            <a:pPr marL="342900" lvl="0" indent="-342900" algn="l" rtl="0">
              <a:spcBef>
                <a:spcPts val="640"/>
              </a:spcBef>
              <a:spcAft>
                <a:spcPts val="0"/>
              </a:spcAft>
              <a:buClr>
                <a:schemeClr val="dk1"/>
              </a:buClr>
              <a:buSzPts val="3200"/>
              <a:buChar char="•"/>
            </a:pPr>
            <a:r>
              <a:rPr lang="en-IN" dirty="0">
                <a:latin typeface="Times New Roman" panose="02020603050405020304" pitchFamily="18" charset="0"/>
                <a:cs typeface="Times New Roman" panose="02020603050405020304" pitchFamily="18" charset="0"/>
              </a:rPr>
              <a:t>Data analytics algorithm </a:t>
            </a:r>
            <a:endParaRPr dirty="0">
              <a:latin typeface="Times New Roman" panose="02020603050405020304" pitchFamily="18" charset="0"/>
              <a:cs typeface="Times New Roman" panose="02020603050405020304" pitchFamily="18" charset="0"/>
            </a:endParaRPr>
          </a:p>
          <a:p>
            <a:pPr marL="342900" lvl="0" indent="-342900" algn="l" rtl="0">
              <a:spcBef>
                <a:spcPts val="640"/>
              </a:spcBef>
              <a:spcAft>
                <a:spcPts val="0"/>
              </a:spcAft>
              <a:buClr>
                <a:schemeClr val="dk1"/>
              </a:buClr>
              <a:buSzPts val="3200"/>
              <a:buChar char="•"/>
            </a:pPr>
            <a:r>
              <a:rPr lang="en-IN" dirty="0">
                <a:latin typeface="Times New Roman" panose="02020603050405020304" pitchFamily="18" charset="0"/>
                <a:cs typeface="Times New Roman" panose="02020603050405020304" pitchFamily="18" charset="0"/>
              </a:rPr>
              <a:t>Results </a:t>
            </a:r>
            <a:endParaRPr dirty="0">
              <a:latin typeface="Times New Roman" panose="02020603050405020304" pitchFamily="18" charset="0"/>
              <a:cs typeface="Times New Roman" panose="02020603050405020304" pitchFamily="18" charset="0"/>
            </a:endParaRPr>
          </a:p>
          <a:p>
            <a:pPr marL="342900" lvl="0" indent="-342900" algn="l" rtl="0">
              <a:spcBef>
                <a:spcPts val="640"/>
              </a:spcBef>
              <a:spcAft>
                <a:spcPts val="0"/>
              </a:spcAft>
              <a:buClr>
                <a:schemeClr val="dk1"/>
              </a:buClr>
              <a:buSzPts val="3200"/>
              <a:buChar char="•"/>
            </a:pPr>
            <a:r>
              <a:rPr lang="en-IN"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a:p>
            <a:pPr marL="0" lvl="0" indent="0" algn="l" rtl="0">
              <a:spcBef>
                <a:spcPts val="640"/>
              </a:spcBef>
              <a:spcAft>
                <a:spcPts val="0"/>
              </a:spcAft>
              <a:buClr>
                <a:schemeClr val="dk1"/>
              </a:buClr>
              <a:buSzPts val="3200"/>
              <a:buNone/>
            </a:pPr>
            <a:r>
              <a:rPr lang="en-I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pic>
        <p:nvPicPr>
          <p:cNvPr id="4" name="Google Shape;163;p2">
            <a:extLst>
              <a:ext uri="{FF2B5EF4-FFF2-40B4-BE49-F238E27FC236}">
                <a16:creationId xmlns:a16="http://schemas.microsoft.com/office/drawing/2014/main" id="{11BA2686-2B2D-455E-BDFA-C45DB5A4329C}"/>
              </a:ext>
            </a:extLst>
          </p:cNvPr>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0" y="274638"/>
            <a:ext cx="91440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IN" sz="4000" b="1" dirty="0">
                <a:latin typeface="Times New Roman"/>
                <a:ea typeface="Times New Roman"/>
                <a:cs typeface="Times New Roman"/>
                <a:sym typeface="Times New Roman"/>
              </a:rPr>
              <a:t>Need for the project</a:t>
            </a:r>
            <a:endParaRPr sz="4000" b="1" dirty="0">
              <a:latin typeface="Times New Roman"/>
              <a:ea typeface="Times New Roman"/>
              <a:cs typeface="Times New Roman"/>
              <a:sym typeface="Times New Roman"/>
            </a:endParaRPr>
          </a:p>
        </p:txBody>
      </p:sp>
      <p:sp>
        <p:nvSpPr>
          <p:cNvPr id="104" name="Google Shape;104;p3"/>
          <p:cNvSpPr txBox="1">
            <a:spLocks noGrp="1"/>
          </p:cNvSpPr>
          <p:nvPr>
            <p:ph idx="1"/>
          </p:nvPr>
        </p:nvSpPr>
        <p:spPr>
          <a:xfrm>
            <a:off x="0" y="1600200"/>
            <a:ext cx="9144000" cy="4325112"/>
          </a:xfrm>
          <a:prstGeom prst="rect">
            <a:avLst/>
          </a:prstGeom>
          <a:noFill/>
          <a:ln>
            <a:noFill/>
          </a:ln>
        </p:spPr>
        <p:txBody>
          <a:bodyPr spcFirstLastPara="1" wrap="square" lIns="91425" tIns="45700" rIns="91425" bIns="45700" anchor="t" anchorCtr="0">
            <a:normAutofit/>
          </a:bodyPr>
          <a:lstStyle/>
          <a:p>
            <a:pPr marL="457200" lvl="0" indent="-342900" algn="l" rtl="0">
              <a:lnSpc>
                <a:spcPct val="150000"/>
              </a:lnSpc>
              <a:spcBef>
                <a:spcPts val="0"/>
              </a:spcBef>
              <a:spcAft>
                <a:spcPts val="0"/>
              </a:spcAft>
              <a:buSzPts val="1800"/>
              <a:buChar char="●"/>
            </a:pPr>
            <a:r>
              <a:rPr lang="en-IN" sz="2400" dirty="0">
                <a:latin typeface="Times New Roman"/>
                <a:ea typeface="Times New Roman"/>
                <a:cs typeface="Times New Roman"/>
                <a:sym typeface="Times New Roman"/>
              </a:rPr>
              <a:t> Millions of hectares of forest are destroyed by fire every year. Areas destroyed by these fires are large and produce more carbon monoxide than the overall automobile traffic. </a:t>
            </a:r>
            <a:endParaRPr sz="2400" dirty="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Char char="●"/>
            </a:pPr>
            <a:r>
              <a:rPr lang="en-IN" sz="2400" dirty="0">
                <a:latin typeface="Times New Roman"/>
                <a:ea typeface="Times New Roman"/>
                <a:cs typeface="Times New Roman"/>
                <a:sym typeface="Times New Roman"/>
              </a:rPr>
              <a:t> Monitoring of the potential risk areas and an early detection of fire can significantly shorten the reaction time and also reduce the potential damage as well as the cost of fire fighting.</a:t>
            </a:r>
            <a:endParaRPr sz="2400" dirty="0">
              <a:latin typeface="Times New Roman"/>
              <a:ea typeface="Times New Roman"/>
              <a:cs typeface="Times New Roman"/>
              <a:sym typeface="Times New Roman"/>
            </a:endParaRPr>
          </a:p>
        </p:txBody>
      </p:sp>
      <p:pic>
        <p:nvPicPr>
          <p:cNvPr id="4" name="Google Shape;163;p2">
            <a:extLst>
              <a:ext uri="{FF2B5EF4-FFF2-40B4-BE49-F238E27FC236}">
                <a16:creationId xmlns:a16="http://schemas.microsoft.com/office/drawing/2014/main" id="{76E247F1-8FD5-474B-A76B-18F9468BB97B}"/>
              </a:ext>
            </a:extLst>
          </p:cNvPr>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9" name="Google Shape;109;p4">
            <a:extLst>
              <a:ext uri="{FF2B5EF4-FFF2-40B4-BE49-F238E27FC236}">
                <a16:creationId xmlns:a16="http://schemas.microsoft.com/office/drawing/2014/main" id="{D3B59AF9-EA24-4005-898B-E848D1D14892}"/>
              </a:ext>
            </a:extLst>
          </p:cNvPr>
          <p:cNvSpPr txBox="1">
            <a:spLocks noGrp="1"/>
          </p:cNvSpPr>
          <p:nvPr>
            <p:ph type="title"/>
          </p:nvPr>
        </p:nvSpPr>
        <p:spPr>
          <a:xfrm>
            <a:off x="0" y="274638"/>
            <a:ext cx="91440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br>
              <a:rPr lang="en-IN" dirty="0"/>
            </a:br>
            <a:r>
              <a:rPr lang="en-IN" sz="4400" b="1" dirty="0">
                <a:latin typeface="Times New Roman"/>
                <a:ea typeface="Times New Roman"/>
                <a:cs typeface="Times New Roman"/>
                <a:sym typeface="Times New Roman"/>
              </a:rPr>
              <a:t>Problem statement</a:t>
            </a:r>
            <a:br>
              <a:rPr lang="en-IN" dirty="0"/>
            </a:br>
            <a:endParaRPr b="1" dirty="0"/>
          </a:p>
        </p:txBody>
      </p:sp>
      <p:sp>
        <p:nvSpPr>
          <p:cNvPr id="5" name="Google Shape;110;p4">
            <a:extLst>
              <a:ext uri="{FF2B5EF4-FFF2-40B4-BE49-F238E27FC236}">
                <a16:creationId xmlns:a16="http://schemas.microsoft.com/office/drawing/2014/main" id="{192F23DB-2213-42FF-BCBD-8076CD82991C}"/>
              </a:ext>
            </a:extLst>
          </p:cNvPr>
          <p:cNvSpPr txBox="1">
            <a:spLocks noGrp="1"/>
          </p:cNvSpPr>
          <p:nvPr>
            <p:ph idx="1"/>
          </p:nvPr>
        </p:nvSpPr>
        <p:spPr>
          <a:xfrm>
            <a:off x="-1" y="1417638"/>
            <a:ext cx="9143999" cy="4708525"/>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dk1"/>
              </a:buClr>
              <a:buSzPts val="3200"/>
              <a:buNone/>
            </a:pPr>
            <a:r>
              <a:rPr lang="en-IN" sz="2400" dirty="0">
                <a:latin typeface="Times New Roman"/>
                <a:ea typeface="Times New Roman"/>
                <a:cs typeface="Times New Roman"/>
                <a:sym typeface="Times New Roman"/>
              </a:rPr>
              <a:t>	To develop a forest fire detection and prediction system which would help in early detection according to the type of fire thus reducing the damage.</a:t>
            </a:r>
            <a:endParaRPr sz="2400" dirty="0">
              <a:latin typeface="Times New Roman"/>
              <a:ea typeface="Times New Roman"/>
              <a:cs typeface="Times New Roman"/>
              <a:sym typeface="Times New Roman"/>
            </a:endParaRPr>
          </a:p>
        </p:txBody>
      </p:sp>
      <p:pic>
        <p:nvPicPr>
          <p:cNvPr id="10" name="Google Shape;163;p2">
            <a:extLst>
              <a:ext uri="{FF2B5EF4-FFF2-40B4-BE49-F238E27FC236}">
                <a16:creationId xmlns:a16="http://schemas.microsoft.com/office/drawing/2014/main" id="{A5B0B5AB-1F9D-4197-B3EF-63D10F2B397E}"/>
              </a:ext>
            </a:extLst>
          </p:cNvPr>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1" y="274638"/>
            <a:ext cx="9143999"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4000" b="1" dirty="0">
                <a:latin typeface="Times New Roman" panose="02020603050405020304" pitchFamily="18" charset="0"/>
                <a:cs typeface="Times New Roman" panose="02020603050405020304" pitchFamily="18" charset="0"/>
              </a:rPr>
              <a:t>Literature Review</a:t>
            </a:r>
            <a:endParaRPr sz="4000" b="1" dirty="0">
              <a:latin typeface="Times New Roman" panose="02020603050405020304" pitchFamily="18" charset="0"/>
              <a:cs typeface="Times New Roman" panose="02020603050405020304" pitchFamily="18" charset="0"/>
            </a:endParaRPr>
          </a:p>
        </p:txBody>
      </p:sp>
      <p:graphicFrame>
        <p:nvGraphicFramePr>
          <p:cNvPr id="114" name="Google Shape;114;p16"/>
          <p:cNvGraphicFramePr/>
          <p:nvPr>
            <p:extLst>
              <p:ext uri="{D42A27DB-BD31-4B8C-83A1-F6EECF244321}">
                <p14:modId xmlns:p14="http://schemas.microsoft.com/office/powerpoint/2010/main" val="612467547"/>
              </p:ext>
            </p:extLst>
          </p:nvPr>
        </p:nvGraphicFramePr>
        <p:xfrm>
          <a:off x="1" y="1607800"/>
          <a:ext cx="9144000" cy="4535375"/>
        </p:xfrm>
        <a:graphic>
          <a:graphicData uri="http://schemas.openxmlformats.org/drawingml/2006/table">
            <a:tbl>
              <a:tblPr>
                <a:noFill/>
              </a:tblPr>
              <a:tblGrid>
                <a:gridCol w="559538">
                  <a:extLst>
                    <a:ext uri="{9D8B030D-6E8A-4147-A177-3AD203B41FA5}">
                      <a16:colId xmlns:a16="http://schemas.microsoft.com/office/drawing/2014/main" val="20000"/>
                    </a:ext>
                  </a:extLst>
                </a:gridCol>
                <a:gridCol w="2785946">
                  <a:extLst>
                    <a:ext uri="{9D8B030D-6E8A-4147-A177-3AD203B41FA5}">
                      <a16:colId xmlns:a16="http://schemas.microsoft.com/office/drawing/2014/main" val="20001"/>
                    </a:ext>
                  </a:extLst>
                </a:gridCol>
                <a:gridCol w="3394905">
                  <a:extLst>
                    <a:ext uri="{9D8B030D-6E8A-4147-A177-3AD203B41FA5}">
                      <a16:colId xmlns:a16="http://schemas.microsoft.com/office/drawing/2014/main" val="20002"/>
                    </a:ext>
                  </a:extLst>
                </a:gridCol>
                <a:gridCol w="2403611">
                  <a:extLst>
                    <a:ext uri="{9D8B030D-6E8A-4147-A177-3AD203B41FA5}">
                      <a16:colId xmlns:a16="http://schemas.microsoft.com/office/drawing/2014/main" val="20003"/>
                    </a:ext>
                  </a:extLst>
                </a:gridCol>
              </a:tblGrid>
              <a:tr h="890800">
                <a:tc>
                  <a:txBody>
                    <a:bodyPr/>
                    <a:lstStyle/>
                    <a:p>
                      <a:pPr marL="0" marR="0" lvl="0" indent="0" algn="ctr" rtl="0">
                        <a:lnSpc>
                          <a:spcPct val="115000"/>
                        </a:lnSpc>
                        <a:spcBef>
                          <a:spcPts val="0"/>
                        </a:spcBef>
                        <a:spcAft>
                          <a:spcPts val="0"/>
                        </a:spcAft>
                        <a:buClr>
                          <a:srgbClr val="000000"/>
                        </a:buClr>
                        <a:buSzPts val="1500"/>
                        <a:buFont typeface="Arial"/>
                        <a:buNone/>
                      </a:pPr>
                      <a:r>
                        <a:rPr lang="en-IN" sz="2000" b="1" u="none" strike="noStrike" cap="none" dirty="0">
                          <a:latin typeface="Times New Roman" panose="02020603050405020304" pitchFamily="18" charset="0"/>
                          <a:cs typeface="Times New Roman" panose="02020603050405020304" pitchFamily="18" charset="0"/>
                        </a:rPr>
                        <a:t>Sr no.</a:t>
                      </a:r>
                      <a:endParaRPr sz="2000" b="1" u="none" strike="noStrike" cap="none" dirty="0">
                        <a:latin typeface="Times New Roman" panose="02020603050405020304" pitchFamily="18" charset="0"/>
                        <a:cs typeface="Times New Roman" panose="02020603050405020304" pitchFamily="18" charset="0"/>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lumMod val="60000"/>
                        <a:lumOff val="40000"/>
                      </a:schemeClr>
                    </a:solidFill>
                  </a:tcPr>
                </a:tc>
                <a:tc>
                  <a:txBody>
                    <a:bodyPr/>
                    <a:lstStyle/>
                    <a:p>
                      <a:pPr marL="0" marR="0" lvl="0" indent="0" algn="ctr" rtl="0">
                        <a:lnSpc>
                          <a:spcPct val="115000"/>
                        </a:lnSpc>
                        <a:spcBef>
                          <a:spcPts val="0"/>
                        </a:spcBef>
                        <a:spcAft>
                          <a:spcPts val="0"/>
                        </a:spcAft>
                        <a:buClr>
                          <a:srgbClr val="000000"/>
                        </a:buClr>
                        <a:buSzPts val="1500"/>
                        <a:buFont typeface="Arial"/>
                        <a:buNone/>
                      </a:pPr>
                      <a:r>
                        <a:rPr lang="en-IN" sz="2000" b="1" u="none" strike="noStrike" cap="none" dirty="0">
                          <a:latin typeface="Times New Roman" panose="02020603050405020304" pitchFamily="18" charset="0"/>
                          <a:cs typeface="Times New Roman" panose="02020603050405020304" pitchFamily="18" charset="0"/>
                        </a:rPr>
                        <a:t>Title of Paper</a:t>
                      </a:r>
                      <a:endParaRPr sz="2000" b="1" u="none" strike="noStrike" cap="none" dirty="0">
                        <a:latin typeface="Times New Roman" panose="02020603050405020304" pitchFamily="18" charset="0"/>
                        <a:cs typeface="Times New Roman" panose="02020603050405020304" pitchFamily="18" charset="0"/>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lumMod val="60000"/>
                        <a:lumOff val="40000"/>
                      </a:schemeClr>
                    </a:solidFill>
                  </a:tcPr>
                </a:tc>
                <a:tc>
                  <a:txBody>
                    <a:bodyPr/>
                    <a:lstStyle/>
                    <a:p>
                      <a:pPr marL="0" marR="0" lvl="0" indent="0" algn="ctr" rtl="0">
                        <a:lnSpc>
                          <a:spcPct val="115000"/>
                        </a:lnSpc>
                        <a:spcBef>
                          <a:spcPts val="0"/>
                        </a:spcBef>
                        <a:spcAft>
                          <a:spcPts val="0"/>
                        </a:spcAft>
                        <a:buClr>
                          <a:srgbClr val="000000"/>
                        </a:buClr>
                        <a:buSzPts val="1500"/>
                        <a:buFont typeface="Arial"/>
                        <a:buNone/>
                      </a:pPr>
                      <a:r>
                        <a:rPr lang="en-IN" sz="2000" b="1" u="none" strike="noStrike" cap="none" dirty="0">
                          <a:latin typeface="Times New Roman" panose="02020603050405020304" pitchFamily="18" charset="0"/>
                          <a:cs typeface="Times New Roman" panose="02020603050405020304" pitchFamily="18" charset="0"/>
                        </a:rPr>
                        <a:t>Review</a:t>
                      </a:r>
                      <a:endParaRPr sz="2000" b="1" u="none" strike="noStrike" cap="none" dirty="0">
                        <a:latin typeface="Times New Roman" panose="02020603050405020304" pitchFamily="18" charset="0"/>
                        <a:cs typeface="Times New Roman" panose="02020603050405020304" pitchFamily="18" charset="0"/>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lumMod val="60000"/>
                        <a:lumOff val="40000"/>
                      </a:schemeClr>
                    </a:solidFill>
                  </a:tcPr>
                </a:tc>
                <a:tc>
                  <a:txBody>
                    <a:bodyPr/>
                    <a:lstStyle/>
                    <a:p>
                      <a:pPr marL="0" marR="0" lvl="0" indent="0" algn="ctr" rtl="0">
                        <a:lnSpc>
                          <a:spcPct val="115000"/>
                        </a:lnSpc>
                        <a:spcBef>
                          <a:spcPts val="0"/>
                        </a:spcBef>
                        <a:spcAft>
                          <a:spcPts val="0"/>
                        </a:spcAft>
                        <a:buNone/>
                      </a:pPr>
                      <a:r>
                        <a:rPr lang="en-IN" sz="2000" b="1" dirty="0">
                          <a:latin typeface="Times New Roman" panose="02020603050405020304" pitchFamily="18" charset="0"/>
                          <a:cs typeface="Times New Roman" panose="02020603050405020304" pitchFamily="18" charset="0"/>
                        </a:rPr>
                        <a:t>Limitations</a:t>
                      </a:r>
                      <a:endParaRPr sz="2000" b="1" u="none" strike="noStrike" cap="none" dirty="0">
                        <a:latin typeface="Times New Roman" panose="02020603050405020304" pitchFamily="18" charset="0"/>
                        <a:cs typeface="Times New Roman" panose="02020603050405020304" pitchFamily="18" charset="0"/>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lumMod val="60000"/>
                        <a:lumOff val="40000"/>
                      </a:schemeClr>
                    </a:solidFill>
                  </a:tcPr>
                </a:tc>
                <a:extLst>
                  <a:ext uri="{0D108BD9-81ED-4DB2-BD59-A6C34878D82A}">
                    <a16:rowId xmlns:a16="http://schemas.microsoft.com/office/drawing/2014/main" val="10000"/>
                  </a:ext>
                </a:extLst>
              </a:tr>
              <a:tr h="3644575">
                <a:tc>
                  <a:txBody>
                    <a:bodyPr/>
                    <a:lstStyle/>
                    <a:p>
                      <a:pPr marL="0" lvl="0" indent="0" algn="l" rtl="0">
                        <a:spcBef>
                          <a:spcPts val="0"/>
                        </a:spcBef>
                        <a:spcAft>
                          <a:spcPts val="0"/>
                        </a:spcAft>
                        <a:buNone/>
                      </a:pPr>
                      <a:r>
                        <a:rPr lang="en-IN" sz="1800">
                          <a:latin typeface="Times New Roman" panose="02020603050405020304" pitchFamily="18" charset="0"/>
                          <a:cs typeface="Times New Roman" panose="02020603050405020304" pitchFamily="18" charset="0"/>
                        </a:rPr>
                        <a:t>         [1]</a:t>
                      </a:r>
                      <a:endParaRPr sz="1800">
                        <a:latin typeface="Times New Roman" panose="02020603050405020304" pitchFamily="18" charset="0"/>
                        <a:cs typeface="Times New Roman" panose="02020603050405020304" pitchFamily="18" charset="0"/>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2400"/>
                        </a:spcBef>
                        <a:spcAft>
                          <a:spcPts val="0"/>
                        </a:spcAft>
                        <a:buClr>
                          <a:schemeClr val="dk1"/>
                        </a:buClr>
                        <a:buSzPts val="1100"/>
                        <a:buFont typeface="Arial"/>
                        <a:buNone/>
                      </a:pPr>
                      <a:r>
                        <a:rPr lang="en-US" sz="1800" b="0" dirty="0">
                          <a:latin typeface="Times New Roman" panose="02020603050405020304" pitchFamily="18" charset="0"/>
                          <a:ea typeface="Arial"/>
                          <a:cs typeface="Times New Roman" panose="02020603050405020304" pitchFamily="18" charset="0"/>
                          <a:sym typeface="Arial"/>
                        </a:rPr>
                        <a:t>IoT based forest  fire prediction and detection.</a:t>
                      </a:r>
                    </a:p>
                    <a:p>
                      <a:pPr marL="0" lvl="0" indent="0" algn="l" rtl="0">
                        <a:spcBef>
                          <a:spcPts val="0"/>
                        </a:spcBef>
                        <a:spcAft>
                          <a:spcPts val="0"/>
                        </a:spcAft>
                        <a:buNone/>
                      </a:pPr>
                      <a:endParaRPr sz="18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98755" marR="98425" lvl="0" indent="0" algn="l" rtl="0">
                        <a:lnSpc>
                          <a:spcPct val="100000"/>
                        </a:lnSpc>
                        <a:spcBef>
                          <a:spcPts val="0"/>
                        </a:spcBef>
                        <a:spcAft>
                          <a:spcPts val="0"/>
                        </a:spcAft>
                        <a:buSzPts val="1500"/>
                        <a:buFont typeface="Arial"/>
                        <a:buNone/>
                      </a:pPr>
                      <a:r>
                        <a:rPr lang="en-US" sz="1800" dirty="0">
                          <a:latin typeface="Times New Roman" panose="02020603050405020304" pitchFamily="18" charset="0"/>
                          <a:ea typeface="Times New Roman"/>
                          <a:cs typeface="Times New Roman" panose="02020603050405020304" pitchFamily="18" charset="0"/>
                          <a:sym typeface="Times New Roman"/>
                        </a:rPr>
                        <a:t>In this paper they have used temp sensor and humidity sensor to collect temp and humidity. </a:t>
                      </a:r>
                    </a:p>
                    <a:p>
                      <a:pPr marL="198755" marR="98425" lvl="0" indent="0" algn="l" rtl="0">
                        <a:lnSpc>
                          <a:spcPct val="100000"/>
                        </a:lnSpc>
                        <a:spcBef>
                          <a:spcPts val="0"/>
                        </a:spcBef>
                        <a:spcAft>
                          <a:spcPts val="0"/>
                        </a:spcAft>
                        <a:buSzPts val="1500"/>
                        <a:buFont typeface="Arial"/>
                        <a:buNone/>
                      </a:pPr>
                      <a:r>
                        <a:rPr lang="en-US" sz="1800" dirty="0">
                          <a:latin typeface="Times New Roman" panose="02020603050405020304" pitchFamily="18" charset="0"/>
                          <a:ea typeface="Times New Roman"/>
                          <a:cs typeface="Times New Roman" panose="02020603050405020304" pitchFamily="18" charset="0"/>
                          <a:sym typeface="Times New Roman"/>
                        </a:rPr>
                        <a:t>Collected data is analyzed by KNN algorithm and is compared with real time forest fire occurrence data.</a:t>
                      </a:r>
                    </a:p>
                    <a:p>
                      <a:pPr marL="0" lvl="0" indent="0" algn="l" rtl="0">
                        <a:spcBef>
                          <a:spcPts val="0"/>
                        </a:spcBef>
                        <a:spcAft>
                          <a:spcPts val="0"/>
                        </a:spcAft>
                        <a:buNone/>
                      </a:pPr>
                      <a:endParaRPr sz="1800" dirty="0">
                        <a:latin typeface="Times New Roman" panose="02020603050405020304" pitchFamily="18" charset="0"/>
                        <a:cs typeface="Times New Roman" panose="02020603050405020304" pitchFamily="18" charset="0"/>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800" dirty="0">
                          <a:latin typeface="Times New Roman" panose="02020603050405020304" pitchFamily="18" charset="0"/>
                          <a:ea typeface="Times New Roman"/>
                          <a:cs typeface="Times New Roman" panose="02020603050405020304" pitchFamily="18" charset="0"/>
                          <a:sym typeface="Times New Roman"/>
                        </a:rPr>
                        <a:t>Tmp36 temperature sensor has the least accuracy rate compared to its alternatives. </a:t>
                      </a:r>
                      <a:endParaRPr sz="18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5" name="Google Shape;163;p2">
            <a:extLst>
              <a:ext uri="{FF2B5EF4-FFF2-40B4-BE49-F238E27FC236}">
                <a16:creationId xmlns:a16="http://schemas.microsoft.com/office/drawing/2014/main" id="{FA1F70D3-D8AC-4AFB-A223-9881E10467F3}"/>
              </a:ext>
            </a:extLst>
          </p:cNvPr>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1" y="274638"/>
            <a:ext cx="9137549"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4000" b="1" dirty="0">
                <a:latin typeface="Times New Roman" panose="02020603050405020304" pitchFamily="18" charset="0"/>
                <a:cs typeface="Times New Roman" panose="02020603050405020304" pitchFamily="18" charset="0"/>
              </a:rPr>
              <a:t>Literature Review</a:t>
            </a:r>
            <a:endParaRPr sz="4000" b="1" dirty="0">
              <a:latin typeface="Times New Roman" panose="02020603050405020304" pitchFamily="18" charset="0"/>
              <a:cs typeface="Times New Roman" panose="02020603050405020304" pitchFamily="18" charset="0"/>
            </a:endParaRPr>
          </a:p>
        </p:txBody>
      </p:sp>
      <p:graphicFrame>
        <p:nvGraphicFramePr>
          <p:cNvPr id="5" name="Google Shape;114;p16">
            <a:extLst>
              <a:ext uri="{FF2B5EF4-FFF2-40B4-BE49-F238E27FC236}">
                <a16:creationId xmlns:a16="http://schemas.microsoft.com/office/drawing/2014/main" id="{6348DB3C-15BD-4062-9DAB-8A02EE6A98C5}"/>
              </a:ext>
            </a:extLst>
          </p:cNvPr>
          <p:cNvGraphicFramePr/>
          <p:nvPr>
            <p:extLst>
              <p:ext uri="{D42A27DB-BD31-4B8C-83A1-F6EECF244321}">
                <p14:modId xmlns:p14="http://schemas.microsoft.com/office/powerpoint/2010/main" val="774085686"/>
              </p:ext>
            </p:extLst>
          </p:nvPr>
        </p:nvGraphicFramePr>
        <p:xfrm>
          <a:off x="1" y="1607800"/>
          <a:ext cx="9144000" cy="4535375"/>
        </p:xfrm>
        <a:graphic>
          <a:graphicData uri="http://schemas.openxmlformats.org/drawingml/2006/table">
            <a:tbl>
              <a:tblPr>
                <a:noFill/>
              </a:tblPr>
              <a:tblGrid>
                <a:gridCol w="559538">
                  <a:extLst>
                    <a:ext uri="{9D8B030D-6E8A-4147-A177-3AD203B41FA5}">
                      <a16:colId xmlns:a16="http://schemas.microsoft.com/office/drawing/2014/main" val="20000"/>
                    </a:ext>
                  </a:extLst>
                </a:gridCol>
                <a:gridCol w="2785946">
                  <a:extLst>
                    <a:ext uri="{9D8B030D-6E8A-4147-A177-3AD203B41FA5}">
                      <a16:colId xmlns:a16="http://schemas.microsoft.com/office/drawing/2014/main" val="20001"/>
                    </a:ext>
                  </a:extLst>
                </a:gridCol>
                <a:gridCol w="3394905">
                  <a:extLst>
                    <a:ext uri="{9D8B030D-6E8A-4147-A177-3AD203B41FA5}">
                      <a16:colId xmlns:a16="http://schemas.microsoft.com/office/drawing/2014/main" val="20002"/>
                    </a:ext>
                  </a:extLst>
                </a:gridCol>
                <a:gridCol w="2403611">
                  <a:extLst>
                    <a:ext uri="{9D8B030D-6E8A-4147-A177-3AD203B41FA5}">
                      <a16:colId xmlns:a16="http://schemas.microsoft.com/office/drawing/2014/main" val="20003"/>
                    </a:ext>
                  </a:extLst>
                </a:gridCol>
              </a:tblGrid>
              <a:tr h="890800">
                <a:tc>
                  <a:txBody>
                    <a:bodyPr/>
                    <a:lstStyle/>
                    <a:p>
                      <a:pPr marL="0" marR="0" lvl="0" indent="0" algn="ctr" rtl="0">
                        <a:lnSpc>
                          <a:spcPct val="115000"/>
                        </a:lnSpc>
                        <a:spcBef>
                          <a:spcPts val="0"/>
                        </a:spcBef>
                        <a:spcAft>
                          <a:spcPts val="0"/>
                        </a:spcAft>
                        <a:buClr>
                          <a:srgbClr val="000000"/>
                        </a:buClr>
                        <a:buSzPts val="1500"/>
                        <a:buFont typeface="Arial"/>
                        <a:buNone/>
                      </a:pPr>
                      <a:r>
                        <a:rPr lang="en-IN" sz="2000" b="1" u="none" strike="noStrike" cap="none">
                          <a:latin typeface="Times New Roman" panose="02020603050405020304" pitchFamily="18" charset="0"/>
                          <a:cs typeface="Times New Roman" panose="02020603050405020304" pitchFamily="18" charset="0"/>
                        </a:rPr>
                        <a:t>Sr no.</a:t>
                      </a:r>
                      <a:endParaRPr sz="2000" b="1" u="none" strike="noStrike" cap="none">
                        <a:latin typeface="Times New Roman" panose="02020603050405020304" pitchFamily="18" charset="0"/>
                        <a:cs typeface="Times New Roman" panose="02020603050405020304" pitchFamily="18" charset="0"/>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lumMod val="60000"/>
                        <a:lumOff val="40000"/>
                      </a:schemeClr>
                    </a:solidFill>
                  </a:tcPr>
                </a:tc>
                <a:tc>
                  <a:txBody>
                    <a:bodyPr/>
                    <a:lstStyle/>
                    <a:p>
                      <a:pPr marL="0" marR="0" lvl="0" indent="0" algn="ctr" rtl="0">
                        <a:lnSpc>
                          <a:spcPct val="115000"/>
                        </a:lnSpc>
                        <a:spcBef>
                          <a:spcPts val="0"/>
                        </a:spcBef>
                        <a:spcAft>
                          <a:spcPts val="0"/>
                        </a:spcAft>
                        <a:buClr>
                          <a:srgbClr val="000000"/>
                        </a:buClr>
                        <a:buSzPts val="1500"/>
                        <a:buFont typeface="Arial"/>
                        <a:buNone/>
                      </a:pPr>
                      <a:r>
                        <a:rPr lang="en-IN" sz="2000" b="1" u="none" strike="noStrike" cap="none">
                          <a:latin typeface="Times New Roman" panose="02020603050405020304" pitchFamily="18" charset="0"/>
                          <a:cs typeface="Times New Roman" panose="02020603050405020304" pitchFamily="18" charset="0"/>
                        </a:rPr>
                        <a:t>Title of Paper</a:t>
                      </a:r>
                      <a:endParaRPr sz="2000" b="1" u="none" strike="noStrike" cap="none">
                        <a:latin typeface="Times New Roman" panose="02020603050405020304" pitchFamily="18" charset="0"/>
                        <a:cs typeface="Times New Roman" panose="02020603050405020304" pitchFamily="18" charset="0"/>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lumMod val="60000"/>
                        <a:lumOff val="40000"/>
                      </a:schemeClr>
                    </a:solidFill>
                  </a:tcPr>
                </a:tc>
                <a:tc>
                  <a:txBody>
                    <a:bodyPr/>
                    <a:lstStyle/>
                    <a:p>
                      <a:pPr marL="0" marR="0" lvl="0" indent="0" algn="ctr" rtl="0">
                        <a:lnSpc>
                          <a:spcPct val="115000"/>
                        </a:lnSpc>
                        <a:spcBef>
                          <a:spcPts val="0"/>
                        </a:spcBef>
                        <a:spcAft>
                          <a:spcPts val="0"/>
                        </a:spcAft>
                        <a:buClr>
                          <a:srgbClr val="000000"/>
                        </a:buClr>
                        <a:buSzPts val="1500"/>
                        <a:buFont typeface="Arial"/>
                        <a:buNone/>
                      </a:pPr>
                      <a:r>
                        <a:rPr lang="en-IN" sz="2000" b="1" u="none" strike="noStrike" cap="none" dirty="0">
                          <a:latin typeface="Times New Roman" panose="02020603050405020304" pitchFamily="18" charset="0"/>
                          <a:cs typeface="Times New Roman" panose="02020603050405020304" pitchFamily="18" charset="0"/>
                        </a:rPr>
                        <a:t>Review</a:t>
                      </a:r>
                      <a:endParaRPr sz="2000" b="1" u="none" strike="noStrike" cap="none" dirty="0">
                        <a:latin typeface="Times New Roman" panose="02020603050405020304" pitchFamily="18" charset="0"/>
                        <a:cs typeface="Times New Roman" panose="02020603050405020304" pitchFamily="18" charset="0"/>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lumMod val="60000"/>
                        <a:lumOff val="40000"/>
                      </a:schemeClr>
                    </a:solidFill>
                  </a:tcPr>
                </a:tc>
                <a:tc>
                  <a:txBody>
                    <a:bodyPr/>
                    <a:lstStyle/>
                    <a:p>
                      <a:pPr marL="0" marR="0" lvl="0" indent="0" algn="ctr" rtl="0">
                        <a:lnSpc>
                          <a:spcPct val="115000"/>
                        </a:lnSpc>
                        <a:spcBef>
                          <a:spcPts val="0"/>
                        </a:spcBef>
                        <a:spcAft>
                          <a:spcPts val="0"/>
                        </a:spcAft>
                        <a:buNone/>
                      </a:pPr>
                      <a:r>
                        <a:rPr lang="en-IN" sz="2000" b="1" dirty="0">
                          <a:latin typeface="Times New Roman" panose="02020603050405020304" pitchFamily="18" charset="0"/>
                          <a:cs typeface="Times New Roman" panose="02020603050405020304" pitchFamily="18" charset="0"/>
                        </a:rPr>
                        <a:t>Limitations</a:t>
                      </a:r>
                      <a:endParaRPr sz="2000" b="1" u="none" strike="noStrike" cap="none" dirty="0">
                        <a:latin typeface="Times New Roman" panose="02020603050405020304" pitchFamily="18" charset="0"/>
                        <a:cs typeface="Times New Roman" panose="02020603050405020304" pitchFamily="18" charset="0"/>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lumMod val="60000"/>
                        <a:lumOff val="40000"/>
                      </a:schemeClr>
                    </a:solidFill>
                  </a:tcPr>
                </a:tc>
                <a:extLst>
                  <a:ext uri="{0D108BD9-81ED-4DB2-BD59-A6C34878D82A}">
                    <a16:rowId xmlns:a16="http://schemas.microsoft.com/office/drawing/2014/main" val="10000"/>
                  </a:ext>
                </a:extLst>
              </a:tr>
              <a:tr h="3644575">
                <a:tc>
                  <a:txBody>
                    <a:bodyPr/>
                    <a:lstStyle/>
                    <a:p>
                      <a:pPr marL="0" lvl="0" indent="0" algn="l" rtl="0">
                        <a:spcBef>
                          <a:spcPts val="0"/>
                        </a:spcBef>
                        <a:spcAft>
                          <a:spcPts val="0"/>
                        </a:spcAft>
                        <a:buNone/>
                      </a:pPr>
                      <a:r>
                        <a:rPr lang="en-IN" sz="1600" dirty="0"/>
                        <a:t>         </a:t>
                      </a:r>
                      <a:r>
                        <a:rPr lang="en-IN" sz="1800" dirty="0">
                          <a:latin typeface="Times New Roman" panose="02020603050405020304" pitchFamily="18" charset="0"/>
                          <a:cs typeface="Times New Roman" panose="02020603050405020304" pitchFamily="18" charset="0"/>
                        </a:rPr>
                        <a:t>[2]</a:t>
                      </a:r>
                      <a:endParaRPr sz="1600" dirty="0">
                        <a:latin typeface="Times New Roman" panose="02020603050405020304" pitchFamily="18" charset="0"/>
                        <a:cs typeface="Times New Roman" panose="02020603050405020304" pitchFamily="18" charset="0"/>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85090" marR="78740" lvl="0" indent="0" algn="l" rtl="0">
                        <a:lnSpc>
                          <a:spcPct val="100000"/>
                        </a:lnSpc>
                        <a:spcBef>
                          <a:spcPts val="0"/>
                        </a:spcBef>
                        <a:spcAft>
                          <a:spcPts val="0"/>
                        </a:spcAft>
                        <a:buNone/>
                      </a:pPr>
                      <a:r>
                        <a:rPr lang="en-US" sz="1800" dirty="0">
                          <a:latin typeface="Times New Roman"/>
                          <a:ea typeface="Times New Roman"/>
                          <a:cs typeface="Times New Roman"/>
                          <a:sym typeface="Times New Roman"/>
                        </a:rPr>
                        <a:t>IoT established forest fire warning system.</a:t>
                      </a:r>
                      <a:endParaRPr lang="en-US" sz="1800" u="none" strike="noStrike" cap="none" dirty="0">
                        <a:latin typeface="Times New Roman"/>
                        <a:ea typeface="Times New Roman"/>
                        <a:cs typeface="Times New Roman"/>
                        <a:sym typeface="Times New Roman"/>
                      </a:endParaRPr>
                    </a:p>
                    <a:p>
                      <a:pPr marL="0" lvl="0" indent="0" algn="l" rtl="0">
                        <a:spcBef>
                          <a:spcPts val="0"/>
                        </a:spcBef>
                        <a:spcAft>
                          <a:spcPts val="0"/>
                        </a:spcAft>
                        <a:buNone/>
                      </a:pPr>
                      <a:endParaRPr sz="1800" dirty="0">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98755" marR="80645" lvl="0" indent="0" algn="just" rtl="0">
                        <a:lnSpc>
                          <a:spcPct val="100000"/>
                        </a:lnSpc>
                        <a:spcBef>
                          <a:spcPts val="0"/>
                        </a:spcBef>
                        <a:spcAft>
                          <a:spcPts val="0"/>
                        </a:spcAft>
                        <a:buSzPts val="1500"/>
                        <a:buFont typeface="Arial"/>
                        <a:buNone/>
                      </a:pPr>
                      <a:r>
                        <a:rPr lang="en-US" sz="1800" u="none" strike="noStrike" cap="none" dirty="0">
                          <a:latin typeface="Times New Roman"/>
                          <a:ea typeface="Times New Roman"/>
                          <a:cs typeface="Times New Roman"/>
                          <a:sym typeface="Times New Roman"/>
                        </a:rPr>
                        <a:t>In this p</a:t>
                      </a:r>
                      <a:r>
                        <a:rPr lang="en-US" sz="1800" dirty="0">
                          <a:latin typeface="Times New Roman"/>
                          <a:ea typeface="Times New Roman"/>
                          <a:cs typeface="Times New Roman"/>
                          <a:sym typeface="Times New Roman"/>
                        </a:rPr>
                        <a:t>aper they have used </a:t>
                      </a:r>
                      <a:r>
                        <a:rPr lang="en-US" sz="1800" dirty="0" err="1">
                          <a:latin typeface="Times New Roman"/>
                          <a:ea typeface="Times New Roman"/>
                          <a:cs typeface="Times New Roman"/>
                          <a:sym typeface="Times New Roman"/>
                        </a:rPr>
                        <a:t>nodemcu</a:t>
                      </a:r>
                      <a:r>
                        <a:rPr lang="en-US" sz="1800" dirty="0">
                          <a:latin typeface="Times New Roman"/>
                          <a:ea typeface="Times New Roman"/>
                          <a:cs typeface="Times New Roman"/>
                          <a:sym typeface="Times New Roman"/>
                        </a:rPr>
                        <a:t> and the sensor used is lm35 sensor. When the sensor detects fire it will send notification via app and notifies the end user that forest fire is detected.</a:t>
                      </a:r>
                    </a:p>
                    <a:p>
                      <a:pPr marL="0" lvl="0" indent="0" algn="l" rtl="0">
                        <a:spcBef>
                          <a:spcPts val="0"/>
                        </a:spcBef>
                        <a:spcAft>
                          <a:spcPts val="0"/>
                        </a:spcAft>
                        <a:buNone/>
                      </a:pPr>
                      <a:endParaRPr sz="1800"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800" dirty="0">
                          <a:latin typeface="Times New Roman"/>
                          <a:ea typeface="Times New Roman"/>
                          <a:cs typeface="Times New Roman"/>
                          <a:sym typeface="Times New Roman"/>
                        </a:rPr>
                        <a:t>No early prediction of fire or smoke.  </a:t>
                      </a:r>
                      <a:endParaRPr sz="1800" dirty="0">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6" name="Google Shape;163;p2">
            <a:extLst>
              <a:ext uri="{FF2B5EF4-FFF2-40B4-BE49-F238E27FC236}">
                <a16:creationId xmlns:a16="http://schemas.microsoft.com/office/drawing/2014/main" id="{1F77A1DA-F457-46AF-8F7D-73502BD7DB36}"/>
              </a:ext>
            </a:extLst>
          </p:cNvPr>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0" y="274638"/>
            <a:ext cx="91440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4000" b="1" dirty="0">
                <a:latin typeface="Times New Roman" panose="02020603050405020304" pitchFamily="18" charset="0"/>
                <a:cs typeface="Times New Roman" panose="02020603050405020304" pitchFamily="18" charset="0"/>
              </a:rPr>
              <a:t>Literature Review</a:t>
            </a:r>
            <a:endParaRPr sz="4000" b="1" dirty="0">
              <a:latin typeface="Times New Roman" panose="02020603050405020304" pitchFamily="18" charset="0"/>
              <a:cs typeface="Times New Roman" panose="02020603050405020304" pitchFamily="18" charset="0"/>
            </a:endParaRPr>
          </a:p>
        </p:txBody>
      </p:sp>
      <p:graphicFrame>
        <p:nvGraphicFramePr>
          <p:cNvPr id="5" name="Google Shape;114;p16">
            <a:extLst>
              <a:ext uri="{FF2B5EF4-FFF2-40B4-BE49-F238E27FC236}">
                <a16:creationId xmlns:a16="http://schemas.microsoft.com/office/drawing/2014/main" id="{F6FF97DB-9DF5-4F9E-A7CC-882BCA98F1C8}"/>
              </a:ext>
            </a:extLst>
          </p:cNvPr>
          <p:cNvGraphicFramePr/>
          <p:nvPr>
            <p:extLst>
              <p:ext uri="{D42A27DB-BD31-4B8C-83A1-F6EECF244321}">
                <p14:modId xmlns:p14="http://schemas.microsoft.com/office/powerpoint/2010/main" val="1908295069"/>
              </p:ext>
            </p:extLst>
          </p:nvPr>
        </p:nvGraphicFramePr>
        <p:xfrm>
          <a:off x="1" y="1607800"/>
          <a:ext cx="9144000" cy="4535375"/>
        </p:xfrm>
        <a:graphic>
          <a:graphicData uri="http://schemas.openxmlformats.org/drawingml/2006/table">
            <a:tbl>
              <a:tblPr>
                <a:noFill/>
              </a:tblPr>
              <a:tblGrid>
                <a:gridCol w="559538">
                  <a:extLst>
                    <a:ext uri="{9D8B030D-6E8A-4147-A177-3AD203B41FA5}">
                      <a16:colId xmlns:a16="http://schemas.microsoft.com/office/drawing/2014/main" val="20000"/>
                    </a:ext>
                  </a:extLst>
                </a:gridCol>
                <a:gridCol w="2785946">
                  <a:extLst>
                    <a:ext uri="{9D8B030D-6E8A-4147-A177-3AD203B41FA5}">
                      <a16:colId xmlns:a16="http://schemas.microsoft.com/office/drawing/2014/main" val="20001"/>
                    </a:ext>
                  </a:extLst>
                </a:gridCol>
                <a:gridCol w="3394905">
                  <a:extLst>
                    <a:ext uri="{9D8B030D-6E8A-4147-A177-3AD203B41FA5}">
                      <a16:colId xmlns:a16="http://schemas.microsoft.com/office/drawing/2014/main" val="20002"/>
                    </a:ext>
                  </a:extLst>
                </a:gridCol>
                <a:gridCol w="2403611">
                  <a:extLst>
                    <a:ext uri="{9D8B030D-6E8A-4147-A177-3AD203B41FA5}">
                      <a16:colId xmlns:a16="http://schemas.microsoft.com/office/drawing/2014/main" val="20003"/>
                    </a:ext>
                  </a:extLst>
                </a:gridCol>
              </a:tblGrid>
              <a:tr h="890800">
                <a:tc>
                  <a:txBody>
                    <a:bodyPr/>
                    <a:lstStyle/>
                    <a:p>
                      <a:pPr marL="0" marR="0" lvl="0" indent="0" algn="ctr" rtl="0">
                        <a:lnSpc>
                          <a:spcPct val="115000"/>
                        </a:lnSpc>
                        <a:spcBef>
                          <a:spcPts val="0"/>
                        </a:spcBef>
                        <a:spcAft>
                          <a:spcPts val="0"/>
                        </a:spcAft>
                        <a:buClr>
                          <a:srgbClr val="000000"/>
                        </a:buClr>
                        <a:buSzPts val="1500"/>
                        <a:buFont typeface="Arial"/>
                        <a:buNone/>
                      </a:pPr>
                      <a:r>
                        <a:rPr lang="en-IN" sz="2000" b="1" u="none" strike="noStrike" cap="none">
                          <a:latin typeface="Times New Roman" panose="02020603050405020304" pitchFamily="18" charset="0"/>
                          <a:cs typeface="Times New Roman" panose="02020603050405020304" pitchFamily="18" charset="0"/>
                        </a:rPr>
                        <a:t>Sr no.</a:t>
                      </a:r>
                      <a:endParaRPr sz="2000" b="1" u="none" strike="noStrike" cap="none">
                        <a:latin typeface="Times New Roman" panose="02020603050405020304" pitchFamily="18" charset="0"/>
                        <a:cs typeface="Times New Roman" panose="02020603050405020304" pitchFamily="18" charset="0"/>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lumMod val="60000"/>
                        <a:lumOff val="40000"/>
                      </a:schemeClr>
                    </a:solidFill>
                  </a:tcPr>
                </a:tc>
                <a:tc>
                  <a:txBody>
                    <a:bodyPr/>
                    <a:lstStyle/>
                    <a:p>
                      <a:pPr marL="0" marR="0" lvl="0" indent="0" algn="ctr" rtl="0">
                        <a:lnSpc>
                          <a:spcPct val="115000"/>
                        </a:lnSpc>
                        <a:spcBef>
                          <a:spcPts val="0"/>
                        </a:spcBef>
                        <a:spcAft>
                          <a:spcPts val="0"/>
                        </a:spcAft>
                        <a:buClr>
                          <a:srgbClr val="000000"/>
                        </a:buClr>
                        <a:buSzPts val="1500"/>
                        <a:buFont typeface="Arial"/>
                        <a:buNone/>
                      </a:pPr>
                      <a:r>
                        <a:rPr lang="en-IN" sz="2000" b="1" u="none" strike="noStrike" cap="none">
                          <a:latin typeface="Times New Roman" panose="02020603050405020304" pitchFamily="18" charset="0"/>
                          <a:cs typeface="Times New Roman" panose="02020603050405020304" pitchFamily="18" charset="0"/>
                        </a:rPr>
                        <a:t>Title of Paper</a:t>
                      </a:r>
                      <a:endParaRPr sz="2000" b="1" u="none" strike="noStrike" cap="none">
                        <a:latin typeface="Times New Roman" panose="02020603050405020304" pitchFamily="18" charset="0"/>
                        <a:cs typeface="Times New Roman" panose="02020603050405020304" pitchFamily="18" charset="0"/>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lumMod val="60000"/>
                        <a:lumOff val="40000"/>
                      </a:schemeClr>
                    </a:solidFill>
                  </a:tcPr>
                </a:tc>
                <a:tc>
                  <a:txBody>
                    <a:bodyPr/>
                    <a:lstStyle/>
                    <a:p>
                      <a:pPr marL="0" marR="0" lvl="0" indent="0" algn="ctr" rtl="0">
                        <a:lnSpc>
                          <a:spcPct val="115000"/>
                        </a:lnSpc>
                        <a:spcBef>
                          <a:spcPts val="0"/>
                        </a:spcBef>
                        <a:spcAft>
                          <a:spcPts val="0"/>
                        </a:spcAft>
                        <a:buClr>
                          <a:srgbClr val="000000"/>
                        </a:buClr>
                        <a:buSzPts val="1500"/>
                        <a:buFont typeface="Arial"/>
                        <a:buNone/>
                      </a:pPr>
                      <a:r>
                        <a:rPr lang="en-IN" sz="2000" b="1" u="none" strike="noStrike" cap="none" dirty="0">
                          <a:latin typeface="Times New Roman" panose="02020603050405020304" pitchFamily="18" charset="0"/>
                          <a:cs typeface="Times New Roman" panose="02020603050405020304" pitchFamily="18" charset="0"/>
                        </a:rPr>
                        <a:t>Review</a:t>
                      </a:r>
                      <a:endParaRPr sz="2000" b="1" u="none" strike="noStrike" cap="none" dirty="0">
                        <a:latin typeface="Times New Roman" panose="02020603050405020304" pitchFamily="18" charset="0"/>
                        <a:cs typeface="Times New Roman" panose="02020603050405020304" pitchFamily="18" charset="0"/>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lumMod val="60000"/>
                        <a:lumOff val="40000"/>
                      </a:schemeClr>
                    </a:solidFill>
                  </a:tcPr>
                </a:tc>
                <a:tc>
                  <a:txBody>
                    <a:bodyPr/>
                    <a:lstStyle/>
                    <a:p>
                      <a:pPr marL="0" marR="0" lvl="0" indent="0" algn="ctr" rtl="0">
                        <a:lnSpc>
                          <a:spcPct val="115000"/>
                        </a:lnSpc>
                        <a:spcBef>
                          <a:spcPts val="0"/>
                        </a:spcBef>
                        <a:spcAft>
                          <a:spcPts val="0"/>
                        </a:spcAft>
                        <a:buNone/>
                      </a:pPr>
                      <a:r>
                        <a:rPr lang="en-IN" sz="2000" b="1" dirty="0">
                          <a:latin typeface="Times New Roman" panose="02020603050405020304" pitchFamily="18" charset="0"/>
                          <a:cs typeface="Times New Roman" panose="02020603050405020304" pitchFamily="18" charset="0"/>
                        </a:rPr>
                        <a:t>Limitations</a:t>
                      </a:r>
                      <a:endParaRPr sz="2000" b="1" u="none" strike="noStrike" cap="none" dirty="0">
                        <a:latin typeface="Times New Roman" panose="02020603050405020304" pitchFamily="18" charset="0"/>
                        <a:cs typeface="Times New Roman" panose="02020603050405020304" pitchFamily="18" charset="0"/>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lumMod val="60000"/>
                        <a:lumOff val="40000"/>
                      </a:schemeClr>
                    </a:solidFill>
                  </a:tcPr>
                </a:tc>
                <a:extLst>
                  <a:ext uri="{0D108BD9-81ED-4DB2-BD59-A6C34878D82A}">
                    <a16:rowId xmlns:a16="http://schemas.microsoft.com/office/drawing/2014/main" val="10000"/>
                  </a:ext>
                </a:extLst>
              </a:tr>
              <a:tr h="3644575">
                <a:tc>
                  <a:txBody>
                    <a:bodyPr/>
                    <a:lstStyle/>
                    <a:p>
                      <a:pPr marL="0" lvl="0" indent="0" algn="l" rtl="0">
                        <a:spcBef>
                          <a:spcPts val="0"/>
                        </a:spcBef>
                        <a:spcAft>
                          <a:spcPts val="0"/>
                        </a:spcAft>
                        <a:buNone/>
                      </a:pPr>
                      <a:r>
                        <a:rPr lang="en-IN" sz="1600" dirty="0"/>
                        <a:t>         </a:t>
                      </a:r>
                      <a:r>
                        <a:rPr lang="en-IN" sz="1800" dirty="0">
                          <a:latin typeface="Times New Roman" panose="02020603050405020304" pitchFamily="18" charset="0"/>
                          <a:cs typeface="Times New Roman" panose="02020603050405020304" pitchFamily="18" charset="0"/>
                        </a:rPr>
                        <a:t>[3]</a:t>
                      </a:r>
                      <a:endParaRPr sz="1800" dirty="0">
                        <a:latin typeface="Times New Roman" panose="02020603050405020304" pitchFamily="18" charset="0"/>
                        <a:cs typeface="Times New Roman" panose="02020603050405020304" pitchFamily="18" charset="0"/>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2400"/>
                        </a:spcBef>
                        <a:spcAft>
                          <a:spcPts val="0"/>
                        </a:spcAft>
                        <a:buClr>
                          <a:schemeClr val="dk1"/>
                        </a:buClr>
                        <a:buSzPts val="1100"/>
                        <a:buFont typeface="Arial"/>
                        <a:buNone/>
                      </a:pPr>
                      <a:r>
                        <a:rPr lang="en-IN" sz="1800" dirty="0">
                          <a:latin typeface="Times New Roman"/>
                          <a:ea typeface="Times New Roman"/>
                          <a:cs typeface="Times New Roman"/>
                          <a:sym typeface="Times New Roman"/>
                        </a:rPr>
                        <a:t>Forest Fire Monitoring System Based On ZIG-BEE Wireless Sensor Network.</a:t>
                      </a:r>
                      <a:endParaRPr sz="1800" dirty="0">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800" u="none" strike="noStrike" cap="none" dirty="0">
                          <a:solidFill>
                            <a:schemeClr val="dk1"/>
                          </a:solidFill>
                          <a:latin typeface="Times New Roman"/>
                          <a:ea typeface="Times New Roman"/>
                          <a:cs typeface="Times New Roman"/>
                          <a:sym typeface="Times New Roman"/>
                        </a:rPr>
                        <a:t>A node system is used where a node contains two sensor and Ethernet connecting to a ZigBee connection. As soon as fire and smoke are detected it is transmitted to the nearest node and a message is sent to the cloud. </a:t>
                      </a:r>
                    </a:p>
                    <a:p>
                      <a:pPr marL="0" lvl="0" indent="0" algn="l" rtl="0">
                        <a:spcBef>
                          <a:spcPts val="0"/>
                        </a:spcBef>
                        <a:spcAft>
                          <a:spcPts val="0"/>
                        </a:spcAft>
                        <a:buNone/>
                      </a:pPr>
                      <a:endParaRPr sz="1800"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u="none" strike="noStrike" cap="none" dirty="0">
                          <a:latin typeface="Times New Roman"/>
                          <a:ea typeface="Times New Roman"/>
                          <a:cs typeface="Times New Roman"/>
                          <a:sym typeface="Times New Roman"/>
                        </a:rPr>
                        <a:t>This system is expensive to implement and no early prediction of fire is implemented using prediction models.</a:t>
                      </a:r>
                      <a:endParaRPr lang="en-US" sz="1800" u="none" strike="noStrike" cap="none" dirty="0">
                        <a:solidFill>
                          <a:schemeClr val="dk1"/>
                        </a:solidFill>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6" name="Google Shape;163;p2">
            <a:extLst>
              <a:ext uri="{FF2B5EF4-FFF2-40B4-BE49-F238E27FC236}">
                <a16:creationId xmlns:a16="http://schemas.microsoft.com/office/drawing/2014/main" id="{D66DB0D8-70B4-4229-A811-C014DA074A68}"/>
              </a:ext>
            </a:extLst>
          </p:cNvPr>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0" y="274638"/>
            <a:ext cx="91440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4000" b="1" dirty="0">
                <a:latin typeface="Times New Roman" panose="02020603050405020304" pitchFamily="18" charset="0"/>
                <a:cs typeface="Times New Roman" panose="02020603050405020304" pitchFamily="18" charset="0"/>
              </a:rPr>
              <a:t>System Design</a:t>
            </a:r>
            <a:endParaRPr sz="40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FA5ADC0-83BC-4371-8EF3-6103C0BF041F}"/>
              </a:ext>
            </a:extLst>
          </p:cNvPr>
          <p:cNvPicPr>
            <a:picLocks noChangeAspect="1"/>
          </p:cNvPicPr>
          <p:nvPr/>
        </p:nvPicPr>
        <p:blipFill rotWithShape="1">
          <a:blip r:embed="rId3"/>
          <a:srcRect l="10407" t="10201" r="8915" b="6461"/>
          <a:stretch/>
        </p:blipFill>
        <p:spPr>
          <a:xfrm>
            <a:off x="1045522" y="1620837"/>
            <a:ext cx="7052955" cy="4622945"/>
          </a:xfrm>
          <a:prstGeom prst="rect">
            <a:avLst/>
          </a:prstGeom>
        </p:spPr>
      </p:pic>
      <p:pic>
        <p:nvPicPr>
          <p:cNvPr id="7" name="Google Shape;163;p2">
            <a:extLst>
              <a:ext uri="{FF2B5EF4-FFF2-40B4-BE49-F238E27FC236}">
                <a16:creationId xmlns:a16="http://schemas.microsoft.com/office/drawing/2014/main" id="{9AC60697-1A5B-498B-930E-BA3AF51BE5DA}"/>
              </a:ext>
            </a:extLst>
          </p:cNvPr>
          <p:cNvPicPr preferRelativeResize="0"/>
          <p:nvPr/>
        </p:nvPicPr>
        <p:blipFill rotWithShape="1">
          <a:blip r:embed="rId4">
            <a:alphaModFix/>
          </a:blip>
          <a:srcRect/>
          <a:stretch/>
        </p:blipFill>
        <p:spPr>
          <a:xfrm>
            <a:off x="8305800" y="6172200"/>
            <a:ext cx="533400" cy="5242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0" y="274638"/>
            <a:ext cx="91440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4000" b="1" dirty="0">
                <a:latin typeface="Times New Roman" panose="02020603050405020304" pitchFamily="18" charset="0"/>
                <a:cs typeface="Times New Roman" panose="02020603050405020304" pitchFamily="18" charset="0"/>
              </a:rPr>
              <a:t>Circuit Diagram</a:t>
            </a:r>
            <a:endParaRPr sz="40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1CE5166-039F-4520-86D8-70F56ABE965A}"/>
              </a:ext>
            </a:extLst>
          </p:cNvPr>
          <p:cNvPicPr>
            <a:picLocks noChangeAspect="1"/>
          </p:cNvPicPr>
          <p:nvPr/>
        </p:nvPicPr>
        <p:blipFill rotWithShape="1">
          <a:blip r:embed="rId3"/>
          <a:srcRect t="16248" b="4915"/>
          <a:stretch/>
        </p:blipFill>
        <p:spPr>
          <a:xfrm>
            <a:off x="126879" y="1847272"/>
            <a:ext cx="8875850" cy="4102424"/>
          </a:xfrm>
          <a:prstGeom prst="rect">
            <a:avLst/>
          </a:prstGeom>
        </p:spPr>
      </p:pic>
      <p:pic>
        <p:nvPicPr>
          <p:cNvPr id="7" name="Google Shape;163;p2">
            <a:extLst>
              <a:ext uri="{FF2B5EF4-FFF2-40B4-BE49-F238E27FC236}">
                <a16:creationId xmlns:a16="http://schemas.microsoft.com/office/drawing/2014/main" id="{774C1083-E4F5-411F-96F1-4C4F67A18EAF}"/>
              </a:ext>
            </a:extLst>
          </p:cNvPr>
          <p:cNvPicPr preferRelativeResize="0"/>
          <p:nvPr/>
        </p:nvPicPr>
        <p:blipFill rotWithShape="1">
          <a:blip r:embed="rId4">
            <a:alphaModFix/>
          </a:blip>
          <a:srcRect/>
          <a:stretch/>
        </p:blipFill>
        <p:spPr>
          <a:xfrm>
            <a:off x="8305800" y="6172200"/>
            <a:ext cx="533400" cy="524282"/>
          </a:xfrm>
          <a:prstGeom prst="rect">
            <a:avLst/>
          </a:prstGeom>
          <a:noFill/>
          <a:ln>
            <a:noFill/>
          </a:ln>
        </p:spPr>
      </p:pic>
      <p:cxnSp>
        <p:nvCxnSpPr>
          <p:cNvPr id="5" name="Straight Arrow Connector 4">
            <a:extLst>
              <a:ext uri="{FF2B5EF4-FFF2-40B4-BE49-F238E27FC236}">
                <a16:creationId xmlns:a16="http://schemas.microsoft.com/office/drawing/2014/main" id="{272D87E6-6D00-4F50-B1F1-619D7930B34B}"/>
              </a:ext>
            </a:extLst>
          </p:cNvPr>
          <p:cNvCxnSpPr/>
          <p:nvPr/>
        </p:nvCxnSpPr>
        <p:spPr>
          <a:xfrm flipH="1" flipV="1">
            <a:off x="3251200" y="2198255"/>
            <a:ext cx="785091" cy="249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F27FBDDE-37DF-45E6-BDF7-60D40AA3724E}"/>
              </a:ext>
            </a:extLst>
          </p:cNvPr>
          <p:cNvSpPr/>
          <p:nvPr/>
        </p:nvSpPr>
        <p:spPr>
          <a:xfrm>
            <a:off x="2346036" y="1911927"/>
            <a:ext cx="729673" cy="3971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MQ-2</a:t>
            </a:r>
            <a:endParaRPr lang="en-IN" dirty="0">
              <a:solidFill>
                <a:schemeClr val="tx1"/>
              </a:solidFill>
            </a:endParaRPr>
          </a:p>
        </p:txBody>
      </p:sp>
      <p:sp>
        <p:nvSpPr>
          <p:cNvPr id="11" name="Rectangle 10">
            <a:extLst>
              <a:ext uri="{FF2B5EF4-FFF2-40B4-BE49-F238E27FC236}">
                <a16:creationId xmlns:a16="http://schemas.microsoft.com/office/drawing/2014/main" id="{DDDC9EFE-BFB0-4C74-9477-34A7EA9B0E86}"/>
              </a:ext>
            </a:extLst>
          </p:cNvPr>
          <p:cNvSpPr/>
          <p:nvPr/>
        </p:nvSpPr>
        <p:spPr>
          <a:xfrm>
            <a:off x="5810618" y="1925781"/>
            <a:ext cx="1015055" cy="39716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DHT11</a:t>
            </a:r>
            <a:endParaRPr lang="en-IN" dirty="0">
              <a:solidFill>
                <a:schemeClr val="tx1"/>
              </a:solidFill>
            </a:endParaRPr>
          </a:p>
        </p:txBody>
      </p:sp>
      <p:cxnSp>
        <p:nvCxnSpPr>
          <p:cNvPr id="12" name="Straight Arrow Connector 11">
            <a:extLst>
              <a:ext uri="{FF2B5EF4-FFF2-40B4-BE49-F238E27FC236}">
                <a16:creationId xmlns:a16="http://schemas.microsoft.com/office/drawing/2014/main" id="{40BC20C9-A8B9-4314-93F2-6588D19D73B7}"/>
              </a:ext>
            </a:extLst>
          </p:cNvPr>
          <p:cNvCxnSpPr>
            <a:cxnSpLocks/>
          </p:cNvCxnSpPr>
          <p:nvPr/>
        </p:nvCxnSpPr>
        <p:spPr>
          <a:xfrm flipV="1">
            <a:off x="5166382" y="2198255"/>
            <a:ext cx="644236" cy="235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3ABC3B0-9FD0-400B-9896-A79EEB062304}"/>
              </a:ext>
            </a:extLst>
          </p:cNvPr>
          <p:cNvCxnSpPr>
            <a:cxnSpLocks/>
          </p:cNvCxnSpPr>
          <p:nvPr/>
        </p:nvCxnSpPr>
        <p:spPr>
          <a:xfrm flipH="1">
            <a:off x="1366982" y="4410365"/>
            <a:ext cx="674254" cy="761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DAB81F3-2C70-41EE-991B-1AF1C7EDCEFB}"/>
              </a:ext>
            </a:extLst>
          </p:cNvPr>
          <p:cNvSpPr/>
          <p:nvPr/>
        </p:nvSpPr>
        <p:spPr>
          <a:xfrm>
            <a:off x="598054" y="5172364"/>
            <a:ext cx="1537855" cy="52171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ESP 8266 (NodeMCU)</a:t>
            </a:r>
            <a:endParaRPr lang="en-IN"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TotalTime>
  <Words>732</Words>
  <Application>Microsoft Office PowerPoint</Application>
  <PresentationFormat>On-screen Show (4:3)</PresentationFormat>
  <Paragraphs>93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Forest Fire Detection &amp; Classification System</vt:lpstr>
      <vt:lpstr>Overview </vt:lpstr>
      <vt:lpstr>Need for the project</vt:lpstr>
      <vt:lpstr> Problem statement </vt:lpstr>
      <vt:lpstr>Literature Review</vt:lpstr>
      <vt:lpstr>Literature Review</vt:lpstr>
      <vt:lpstr>Literature Review</vt:lpstr>
      <vt:lpstr>System Design</vt:lpstr>
      <vt:lpstr>Circuit Diagram</vt:lpstr>
      <vt:lpstr>Data Analytics Algorithm</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Fire Detection &amp; Classification System</dc:title>
  <cp:lastModifiedBy>Nelkin Eldho</cp:lastModifiedBy>
  <cp:revision>5</cp:revision>
  <dcterms:modified xsi:type="dcterms:W3CDTF">2022-03-02T15:36:34Z</dcterms:modified>
</cp:coreProperties>
</file>