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p8CFP99zKDYTsqTvuXexuhO1d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9FE4F7-76A2-479D-B120-AB43DE02A564}">
  <a:tblStyle styleId="{849FE4F7-76A2-479D-B120-AB43DE02A56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4381A60-90D9-46F2-8FAB-1545BCB876E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d0100ef3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23d0100ef3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23d0100ef3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d0100ef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23d0100ef3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23d0100ef3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23d0100ef3_0_407"/>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23d0100ef3_0_407"/>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23d0100ef3_0_40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23d0100ef3_0_442"/>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23d0100ef3_0_442"/>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23d0100ef3_0_44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23d0100ef3_0_44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23d0100ef3_0_44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123d0100ef3_0_44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57" name="Google Shape;57;g123d0100ef3_0_44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123d0100ef3_0_44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23d0100ef3_0_44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23d0100ef3_0_411"/>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23d0100ef3_0_4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23d0100ef3_0_41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23d0100ef3_0_41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23d0100ef3_0_4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23d0100ef3_0_4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23d0100ef3_0_418"/>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23d0100ef3_0_418"/>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23d0100ef3_0_4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23d0100ef3_0_42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23d0100ef3_0_4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23d0100ef3_0_426"/>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23d0100ef3_0_426"/>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23d0100ef3_0_4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23d0100ef3_0_430"/>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23d0100ef3_0_4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23d0100ef3_0_433"/>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23d0100ef3_0_433"/>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23d0100ef3_0_433"/>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23d0100ef3_0_433"/>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23d0100ef3_0_4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23d0100ef3_0_439"/>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23d0100ef3_0_4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23d0100ef3_0_40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23d0100ef3_0_40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23d0100ef3_0_40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1500188" y="695325"/>
            <a:ext cx="7315200" cy="123110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IN" sz="3200" u="none" cap="none" strike="noStrike">
                <a:solidFill>
                  <a:schemeClr val="dk1"/>
                </a:solidFill>
                <a:latin typeface="Times New Roman"/>
                <a:ea typeface="Times New Roman"/>
                <a:cs typeface="Times New Roman"/>
                <a:sym typeface="Times New Roman"/>
              </a:rPr>
              <a:t>St. Francis Institute of Technology</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Times New Roman"/>
              <a:buNone/>
            </a:pPr>
            <a:r>
              <a:rPr b="0" i="0" lang="en-IN" sz="2400" u="none" cap="none" strike="noStrike">
                <a:solidFill>
                  <a:schemeClr val="dk1"/>
                </a:solidFill>
                <a:latin typeface="Times New Roman"/>
                <a:ea typeface="Times New Roman"/>
                <a:cs typeface="Times New Roman"/>
                <a:sym typeface="Times New Roman"/>
              </a:rPr>
              <a:t>Information Technology</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IN" sz="1800" u="none" cap="none" strike="noStrike">
                <a:solidFill>
                  <a:schemeClr val="dk1"/>
                </a:solidFill>
                <a:latin typeface="Times New Roman"/>
                <a:ea typeface="Times New Roman"/>
                <a:cs typeface="Times New Roman"/>
                <a:sym typeface="Times New Roman"/>
              </a:rPr>
              <a:t>IoE Mini Project  (ITL802)</a:t>
            </a:r>
            <a:endParaRPr b="0" i="0" sz="1800" u="none" cap="none" strike="noStrike">
              <a:solidFill>
                <a:schemeClr val="dk1"/>
              </a:solidFill>
              <a:latin typeface="Times New Roman"/>
              <a:ea typeface="Times New Roman"/>
              <a:cs typeface="Times New Roman"/>
              <a:sym typeface="Times New Roman"/>
            </a:endParaRPr>
          </a:p>
        </p:txBody>
      </p:sp>
      <p:pic>
        <p:nvPicPr>
          <p:cNvPr id="65" name="Google Shape;65;p1"/>
          <p:cNvPicPr preferRelativeResize="0"/>
          <p:nvPr/>
        </p:nvPicPr>
        <p:blipFill rotWithShape="1">
          <a:blip r:embed="rId3">
            <a:alphaModFix/>
          </a:blip>
          <a:srcRect b="0" l="0" r="0" t="0"/>
          <a:stretch/>
        </p:blipFill>
        <p:spPr>
          <a:xfrm>
            <a:off x="457200" y="640954"/>
            <a:ext cx="1387935" cy="1231106"/>
          </a:xfrm>
          <a:prstGeom prst="rect">
            <a:avLst/>
          </a:prstGeom>
          <a:noFill/>
          <a:ln>
            <a:noFill/>
          </a:ln>
        </p:spPr>
      </p:pic>
      <p:graphicFrame>
        <p:nvGraphicFramePr>
          <p:cNvPr id="66" name="Google Shape;66;p1"/>
          <p:cNvGraphicFramePr/>
          <p:nvPr/>
        </p:nvGraphicFramePr>
        <p:xfrm>
          <a:off x="2954041" y="3560064"/>
          <a:ext cx="3000000" cy="3000000"/>
        </p:xfrm>
        <a:graphic>
          <a:graphicData uri="http://schemas.openxmlformats.org/drawingml/2006/table">
            <a:tbl>
              <a:tblPr>
                <a:noFill/>
                <a:tableStyleId>{849FE4F7-76A2-479D-B120-AB43DE02A564}</a:tableStyleId>
              </a:tblPr>
              <a:tblGrid>
                <a:gridCol w="2670175"/>
                <a:gridCol w="565750"/>
              </a:tblGrid>
              <a:tr h="469400">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Prithvi Shetty</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13</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9400">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Shitaanshu Singh</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14</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9400">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Nishit Thakkar</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15</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9400">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Nelkin Eldho</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800" u="none" cap="none" strike="noStrike">
                          <a:latin typeface="Times New Roman"/>
                          <a:ea typeface="Times New Roman"/>
                          <a:cs typeface="Times New Roman"/>
                          <a:sym typeface="Times New Roman"/>
                        </a:rPr>
                        <a:t>16</a:t>
                      </a:r>
                      <a:endParaRPr b="0" i="0" sz="18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7" name="Google Shape;67;p1"/>
          <p:cNvSpPr txBox="1"/>
          <p:nvPr/>
        </p:nvSpPr>
        <p:spPr>
          <a:xfrm>
            <a:off x="0" y="5201246"/>
            <a:ext cx="9144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Mentor:- Dr. Prachi Raut</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txBox="1"/>
          <p:nvPr>
            <p:ph type="ctrTitle"/>
          </p:nvPr>
        </p:nvSpPr>
        <p:spPr>
          <a:xfrm>
            <a:off x="0" y="2057400"/>
            <a:ext cx="9144000" cy="1231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96153"/>
              <a:buFont typeface="Calibri"/>
              <a:buNone/>
            </a:pPr>
            <a:r>
              <a:rPr b="1" lang="en-IN">
                <a:latin typeface="Times New Roman"/>
                <a:ea typeface="Times New Roman"/>
                <a:cs typeface="Times New Roman"/>
                <a:sym typeface="Times New Roman"/>
              </a:rPr>
              <a:t>Forest Fire Detection &amp; Prediction System</a:t>
            </a:r>
            <a:endParaRPr>
              <a:latin typeface="Times New Roman"/>
              <a:ea typeface="Times New Roman"/>
              <a:cs typeface="Times New Roman"/>
              <a:sym typeface="Times New Roman"/>
            </a:endParaRPr>
          </a:p>
        </p:txBody>
      </p:sp>
      <p:pic>
        <p:nvPicPr>
          <p:cNvPr id="69" name="Google Shape;69;p1"/>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Requirements</a:t>
            </a:r>
            <a:endParaRPr b="1" sz="4000">
              <a:latin typeface="Times New Roman"/>
              <a:ea typeface="Times New Roman"/>
              <a:cs typeface="Times New Roman"/>
              <a:sym typeface="Times New Roman"/>
            </a:endParaRPr>
          </a:p>
        </p:txBody>
      </p:sp>
      <p:sp>
        <p:nvSpPr>
          <p:cNvPr id="143" name="Google Shape;143;p26"/>
          <p:cNvSpPr/>
          <p:nvPr/>
        </p:nvSpPr>
        <p:spPr>
          <a:xfrm>
            <a:off x="-273996" y="1977835"/>
            <a:ext cx="10408596" cy="49707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44" name="Google Shape;144;p26"/>
          <p:cNvGraphicFramePr/>
          <p:nvPr/>
        </p:nvGraphicFramePr>
        <p:xfrm>
          <a:off x="0" y="1512711"/>
          <a:ext cx="3000000" cy="3000000"/>
        </p:xfrm>
        <a:graphic>
          <a:graphicData uri="http://schemas.openxmlformats.org/drawingml/2006/table">
            <a:tbl>
              <a:tblPr>
                <a:noFill/>
                <a:tableStyleId>{F4381A60-90D9-46F2-8FAB-1545BCB876EF}</a:tableStyleId>
              </a:tblPr>
              <a:tblGrid>
                <a:gridCol w="855050"/>
                <a:gridCol w="3410150"/>
                <a:gridCol w="1529025"/>
                <a:gridCol w="1418375"/>
                <a:gridCol w="1931400"/>
              </a:tblGrid>
              <a:tr h="424025">
                <a:tc>
                  <a:txBody>
                    <a:bodyPr/>
                    <a:lstStyle/>
                    <a:p>
                      <a:pPr indent="0" lvl="0" marL="0" marR="0" rtl="0" algn="l">
                        <a:lnSpc>
                          <a:spcPct val="100000"/>
                        </a:lnSpc>
                        <a:spcBef>
                          <a:spcPts val="0"/>
                        </a:spcBef>
                        <a:spcAft>
                          <a:spcPts val="0"/>
                        </a:spcAft>
                        <a:buNone/>
                      </a:pPr>
                      <a:r>
                        <a:rPr b="1" i="0" lang="en-IN" sz="1600" u="none" cap="none" strike="noStrike">
                          <a:solidFill>
                            <a:srgbClr val="FFFFFF"/>
                          </a:solidFill>
                          <a:latin typeface="Times New Roman"/>
                          <a:ea typeface="Times New Roman"/>
                          <a:cs typeface="Times New Roman"/>
                          <a:sym typeface="Times New Roman"/>
                        </a:rPr>
                        <a:t>Sr No.</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FFFFFF"/>
                          </a:solidFill>
                          <a:latin typeface="Times New Roman"/>
                          <a:ea typeface="Times New Roman"/>
                          <a:cs typeface="Times New Roman"/>
                          <a:sym typeface="Times New Roman"/>
                        </a:rPr>
                        <a:t>NAME</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FFFFFF"/>
                          </a:solidFill>
                          <a:latin typeface="Times New Roman"/>
                          <a:ea typeface="Times New Roman"/>
                          <a:cs typeface="Times New Roman"/>
                          <a:sym typeface="Times New Roman"/>
                        </a:rPr>
                        <a:t>QUANTITY</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FFFFFF"/>
                          </a:solidFill>
                          <a:latin typeface="Times New Roman"/>
                          <a:ea typeface="Times New Roman"/>
                          <a:cs typeface="Times New Roman"/>
                          <a:sym typeface="Times New Roman"/>
                        </a:rPr>
                        <a:t>PRICE(Rs)</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FFFFFF"/>
                          </a:solidFill>
                          <a:latin typeface="Times New Roman"/>
                          <a:ea typeface="Times New Roman"/>
                          <a:cs typeface="Times New Roman"/>
                          <a:sym typeface="Times New Roman"/>
                        </a:rPr>
                        <a:t>TOTAL</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424025">
                <a:tc gridSpan="5">
                  <a:txBody>
                    <a:bodyPr/>
                    <a:lstStyle/>
                    <a:p>
                      <a:pPr indent="0" lvl="0" marL="0" marR="0" rtl="0" algn="ctr">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HARDWARE COMPONENTS </a:t>
                      </a:r>
                      <a:endParaRPr b="1"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hMerge="1"/>
                <a:tc hMerge="1"/>
                <a:tc hMerge="1"/>
                <a:tc hMerge="1"/>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just">
                        <a:lnSpc>
                          <a:spcPct val="100000"/>
                        </a:lnSpc>
                        <a:spcBef>
                          <a:spcPts val="0"/>
                        </a:spcBef>
                        <a:spcAft>
                          <a:spcPts val="0"/>
                        </a:spcAft>
                        <a:buNone/>
                      </a:pPr>
                      <a:r>
                        <a:rPr lang="en-IN" sz="1600" cap="none" strike="noStrike">
                          <a:solidFill>
                            <a:srgbClr val="000000"/>
                          </a:solidFill>
                          <a:latin typeface="Times New Roman"/>
                          <a:ea typeface="Times New Roman"/>
                          <a:cs typeface="Times New Roman"/>
                          <a:sym typeface="Times New Roman"/>
                        </a:rPr>
                        <a:t>NodeMCU esp8266</a:t>
                      </a:r>
                      <a:endParaRPr sz="1600"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350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350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just">
                        <a:lnSpc>
                          <a:spcPct val="100000"/>
                        </a:lnSpc>
                        <a:spcBef>
                          <a:spcPts val="0"/>
                        </a:spcBef>
                        <a:spcAft>
                          <a:spcPts val="0"/>
                        </a:spcAft>
                        <a:buNone/>
                      </a:pPr>
                      <a:r>
                        <a:rPr lang="en-IN" sz="1600" cap="none" strike="noStrike">
                          <a:solidFill>
                            <a:srgbClr val="000000"/>
                          </a:solidFill>
                          <a:latin typeface="Times New Roman"/>
                          <a:ea typeface="Times New Roman"/>
                          <a:cs typeface="Times New Roman"/>
                          <a:sym typeface="Times New Roman"/>
                        </a:rPr>
                        <a:t>DHT11</a:t>
                      </a:r>
                      <a:endParaRPr sz="1600"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350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350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just">
                        <a:lnSpc>
                          <a:spcPct val="100000"/>
                        </a:lnSpc>
                        <a:spcBef>
                          <a:spcPts val="0"/>
                        </a:spcBef>
                        <a:spcAft>
                          <a:spcPts val="0"/>
                        </a:spcAft>
                        <a:buNone/>
                      </a:pPr>
                      <a:r>
                        <a:rPr lang="en-IN" sz="1600" cap="none" strike="noStrike">
                          <a:solidFill>
                            <a:srgbClr val="000000"/>
                          </a:solidFill>
                          <a:latin typeface="Times New Roman"/>
                          <a:ea typeface="Times New Roman"/>
                          <a:cs typeface="Times New Roman"/>
                          <a:sym typeface="Times New Roman"/>
                        </a:rPr>
                        <a:t>Wires</a:t>
                      </a:r>
                      <a:endParaRPr sz="1600"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12</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36</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4</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just">
                        <a:lnSpc>
                          <a:spcPct val="100000"/>
                        </a:lnSpc>
                        <a:spcBef>
                          <a:spcPts val="0"/>
                        </a:spcBef>
                        <a:spcAft>
                          <a:spcPts val="0"/>
                        </a:spcAft>
                        <a:buNone/>
                      </a:pPr>
                      <a:r>
                        <a:rPr lang="en-IN" sz="1600" cap="none" strike="noStrike">
                          <a:solidFill>
                            <a:srgbClr val="000000"/>
                          </a:solidFill>
                          <a:latin typeface="Times New Roman"/>
                          <a:ea typeface="Times New Roman"/>
                          <a:cs typeface="Times New Roman"/>
                          <a:sym typeface="Times New Roman"/>
                        </a:rPr>
                        <a:t>Breadboard</a:t>
                      </a:r>
                      <a:endParaRPr sz="1600"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100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r>
              <a:tr h="424025">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5</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just">
                        <a:lnSpc>
                          <a:spcPct val="100000"/>
                        </a:lnSpc>
                        <a:spcBef>
                          <a:spcPts val="0"/>
                        </a:spcBef>
                        <a:spcAft>
                          <a:spcPts val="0"/>
                        </a:spcAft>
                        <a:buNone/>
                      </a:pPr>
                      <a:r>
                        <a:rPr lang="en-IN" sz="1600" cap="none" strike="noStrike">
                          <a:latin typeface="Times New Roman"/>
                          <a:ea typeface="Times New Roman"/>
                          <a:cs typeface="Times New Roman"/>
                          <a:sym typeface="Times New Roman"/>
                        </a:rPr>
                        <a:t>MQ2 Smoke sensor</a:t>
                      </a:r>
                      <a:endParaRPr sz="1600"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120</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120</a:t>
                      </a:r>
                      <a:endParaRPr i="0" sz="1600" u="none" cap="none" strike="noStrike">
                        <a:solidFill>
                          <a:srgbClr val="000000"/>
                        </a:solidFill>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r>
              <a:tr h="424025">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TOTAL</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956</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r>
              <a:tr h="424025">
                <a:tc gridSpan="5">
                  <a:txBody>
                    <a:bodyPr/>
                    <a:lstStyle/>
                    <a:p>
                      <a:pPr indent="0" lvl="0" marL="0" marR="0" rtl="0" algn="ctr">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   </a:t>
                      </a:r>
                      <a:r>
                        <a:rPr b="1" i="0" lang="en-IN" sz="1600" u="none" cap="none" strike="noStrike">
                          <a:solidFill>
                            <a:srgbClr val="000000"/>
                          </a:solidFill>
                          <a:latin typeface="Times New Roman"/>
                          <a:ea typeface="Times New Roman"/>
                          <a:cs typeface="Times New Roman"/>
                          <a:sym typeface="Times New Roman"/>
                        </a:rPr>
                        <a:t>SOFTWARE </a:t>
                      </a:r>
                      <a:endParaRPr b="1"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hMerge="1"/>
                <a:tc hMerge="1"/>
                <a:tc hMerge="1"/>
                <a:tc hMerge="1"/>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WINDOWS 10 </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r>
              <a:tr h="424025">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ARDUINO IDE </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i="0" lang="en-IN" sz="1600" u="none" cap="none" strike="noStrike">
                          <a:solidFill>
                            <a:srgbClr val="000000"/>
                          </a:solidFill>
                          <a:latin typeface="Times New Roman"/>
                          <a:ea typeface="Times New Roman"/>
                          <a:cs typeface="Times New Roman"/>
                          <a:sym typeface="Times New Roman"/>
                        </a:rPr>
                        <a:t>FREE</a:t>
                      </a:r>
                      <a:endParaRPr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CFD7E7"/>
                    </a:solidFill>
                  </a:tcPr>
                </a:tc>
              </a:tr>
              <a:tr h="424025">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lang="en-IN" sz="16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TOTAL</a:t>
                      </a:r>
                      <a:endParaRPr b="1"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c>
                  <a:txBody>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956</a:t>
                      </a:r>
                      <a:endParaRPr b="1" sz="1600" u="none" cap="none" strike="noStrike">
                        <a:latin typeface="Times New Roman"/>
                        <a:ea typeface="Times New Roman"/>
                        <a:cs typeface="Times New Roman"/>
                        <a:sym typeface="Times New Roman"/>
                      </a:endParaRPr>
                    </a:p>
                  </a:txBody>
                  <a:tcPr marT="38025" marB="38025" marR="76075" marL="7607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E8ECF4"/>
                    </a:solidFill>
                  </a:tcPr>
                </a:tc>
              </a:tr>
            </a:tbl>
          </a:graphicData>
        </a:graphic>
      </p:graphicFrame>
      <p:sp>
        <p:nvSpPr>
          <p:cNvPr id="145" name="Google Shape;145;p26"/>
          <p:cNvSpPr/>
          <p:nvPr/>
        </p:nvSpPr>
        <p:spPr>
          <a:xfrm>
            <a:off x="1114425" y="182562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Data Analytics Algorithm</a:t>
            </a:r>
            <a:endParaRPr b="1" sz="4000">
              <a:latin typeface="Times New Roman"/>
              <a:ea typeface="Times New Roman"/>
              <a:cs typeface="Times New Roman"/>
              <a:sym typeface="Times New Roman"/>
            </a:endParaRPr>
          </a:p>
        </p:txBody>
      </p:sp>
      <p:sp>
        <p:nvSpPr>
          <p:cNvPr id="152" name="Google Shape;152;p10"/>
          <p:cNvSpPr txBox="1"/>
          <p:nvPr>
            <p:ph idx="1" type="body"/>
          </p:nvPr>
        </p:nvSpPr>
        <p:spPr>
          <a:xfrm>
            <a:off x="-1" y="1600200"/>
            <a:ext cx="9143999" cy="460552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Clr>
                <a:srgbClr val="212529"/>
              </a:buClr>
              <a:buSzPts val="1800"/>
              <a:buNone/>
            </a:pPr>
            <a:r>
              <a:rPr b="1" lang="en-IN" sz="1800">
                <a:solidFill>
                  <a:srgbClr val="212529"/>
                </a:solidFill>
                <a:latin typeface="Times New Roman"/>
                <a:ea typeface="Times New Roman"/>
                <a:cs typeface="Times New Roman"/>
                <a:sym typeface="Times New Roman"/>
              </a:rPr>
              <a:t> </a:t>
            </a:r>
            <a:r>
              <a:rPr b="1" i="0" lang="en-IN" sz="2000" u="none" strike="noStrike">
                <a:solidFill>
                  <a:srgbClr val="212529"/>
                </a:solidFill>
                <a:latin typeface="Times New Roman"/>
                <a:ea typeface="Times New Roman"/>
                <a:cs typeface="Times New Roman"/>
                <a:sym typeface="Times New Roman"/>
              </a:rPr>
              <a:t>Decision Tree Algorithm: </a:t>
            </a:r>
            <a:endParaRPr b="0" sz="2000"/>
          </a:p>
          <a:p>
            <a:pPr indent="-171450" lvl="0" marL="171450" rtl="0" algn="just">
              <a:lnSpc>
                <a:spcPct val="90000"/>
              </a:lnSpc>
              <a:spcBef>
                <a:spcPts val="0"/>
              </a:spcBef>
              <a:spcAft>
                <a:spcPts val="0"/>
              </a:spcAft>
              <a:buClr>
                <a:schemeClr val="dk1"/>
              </a:buClr>
              <a:buSzPts val="1800"/>
              <a:buFont typeface="Arial"/>
              <a:buChar char="•"/>
            </a:pPr>
            <a:r>
              <a:rPr b="0" i="0" lang="en-IN" sz="2000" u="none" strike="noStrike">
                <a:latin typeface="Times New Roman"/>
                <a:ea typeface="Times New Roman"/>
                <a:cs typeface="Times New Roman"/>
                <a:sym typeface="Times New Roman"/>
              </a:rPr>
              <a:t>Decision Tree algorithm belongs to the family of supervised learning algorithms. Unlike other supervised learning algorithms, the decision tree algorithm can be used for solving </a:t>
            </a:r>
            <a:r>
              <a:rPr b="1" i="0" lang="en-IN" sz="2000" u="none" strike="noStrike">
                <a:latin typeface="Times New Roman"/>
                <a:ea typeface="Times New Roman"/>
                <a:cs typeface="Times New Roman"/>
                <a:sym typeface="Times New Roman"/>
              </a:rPr>
              <a:t>regression and classification</a:t>
            </a:r>
            <a:r>
              <a:rPr b="0" i="0" lang="en-IN" sz="2000" u="none" strike="noStrike">
                <a:latin typeface="Times New Roman"/>
                <a:ea typeface="Times New Roman"/>
                <a:cs typeface="Times New Roman"/>
                <a:sym typeface="Times New Roman"/>
              </a:rPr>
              <a:t> problems too.</a:t>
            </a:r>
            <a:endParaRPr sz="2000"/>
          </a:p>
          <a:p>
            <a:pPr indent="-171450" lvl="0" marL="171450" rtl="0" algn="just">
              <a:lnSpc>
                <a:spcPct val="90000"/>
              </a:lnSpc>
              <a:spcBef>
                <a:spcPts val="0"/>
              </a:spcBef>
              <a:spcAft>
                <a:spcPts val="0"/>
              </a:spcAft>
              <a:buClr>
                <a:schemeClr val="dk1"/>
              </a:buClr>
              <a:buSzPts val="1800"/>
              <a:buFont typeface="Arial"/>
              <a:buChar char="•"/>
            </a:pPr>
            <a:r>
              <a:rPr b="0" i="0" lang="en-IN" sz="2000" u="none" strike="noStrike">
                <a:latin typeface="Times New Roman"/>
                <a:ea typeface="Times New Roman"/>
                <a:cs typeface="Times New Roman"/>
                <a:sym typeface="Times New Roman"/>
              </a:rPr>
              <a:t>The goal of using a Decision Tree is to create a training model that can use to predict the class or value of the target variable by learning simple decision rules inferred from prior data(training data).</a:t>
            </a:r>
            <a:endParaRPr sz="2000"/>
          </a:p>
          <a:p>
            <a:pPr indent="-171450" lvl="0" marL="171450" rtl="0" algn="just">
              <a:lnSpc>
                <a:spcPct val="90000"/>
              </a:lnSpc>
              <a:spcBef>
                <a:spcPts val="0"/>
              </a:spcBef>
              <a:spcAft>
                <a:spcPts val="0"/>
              </a:spcAft>
              <a:buClr>
                <a:schemeClr val="dk1"/>
              </a:buClr>
              <a:buSzPts val="1800"/>
              <a:buFont typeface="Arial"/>
              <a:buChar char="•"/>
            </a:pPr>
            <a:r>
              <a:rPr b="0" i="0" lang="en-IN" sz="2000" u="none" strike="noStrike">
                <a:latin typeface="Times New Roman"/>
                <a:ea typeface="Times New Roman"/>
                <a:cs typeface="Times New Roman"/>
                <a:sym typeface="Times New Roman"/>
              </a:rPr>
              <a:t>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b="0" sz="2000">
              <a:latin typeface="Times New Roman"/>
              <a:ea typeface="Times New Roman"/>
              <a:cs typeface="Times New Roman"/>
              <a:sym typeface="Times New Roman"/>
            </a:endParaRPr>
          </a:p>
          <a:p>
            <a:pPr indent="-171450" lvl="0" marL="171450" rtl="0" algn="just">
              <a:lnSpc>
                <a:spcPct val="150000"/>
              </a:lnSpc>
              <a:spcBef>
                <a:spcPts val="0"/>
              </a:spcBef>
              <a:spcAft>
                <a:spcPts val="0"/>
              </a:spcAft>
              <a:buClr>
                <a:schemeClr val="dk1"/>
              </a:buClr>
              <a:buSzPts val="1800"/>
              <a:buFont typeface="Arial"/>
              <a:buChar char="•"/>
            </a:pPr>
            <a:r>
              <a:rPr b="1" i="0" lang="en-IN" sz="2000" u="none" strike="noStrike">
                <a:latin typeface="Times New Roman"/>
                <a:ea typeface="Times New Roman"/>
                <a:cs typeface="Times New Roman"/>
                <a:sym typeface="Times New Roman"/>
              </a:rPr>
              <a:t>Input-</a:t>
            </a:r>
            <a:r>
              <a:rPr b="0" i="0" lang="en-IN" sz="2000" u="none" strike="noStrike">
                <a:latin typeface="Times New Roman"/>
                <a:ea typeface="Times New Roman"/>
                <a:cs typeface="Times New Roman"/>
                <a:sym typeface="Times New Roman"/>
              </a:rPr>
              <a:t> Temperature and Humidity</a:t>
            </a:r>
            <a:endParaRPr sz="2000"/>
          </a:p>
          <a:p>
            <a:pPr indent="-171450" lvl="0" marL="171450" rtl="0" algn="just">
              <a:lnSpc>
                <a:spcPct val="150000"/>
              </a:lnSpc>
              <a:spcBef>
                <a:spcPts val="0"/>
              </a:spcBef>
              <a:spcAft>
                <a:spcPts val="0"/>
              </a:spcAft>
              <a:buClr>
                <a:schemeClr val="dk1"/>
              </a:buClr>
              <a:buSzPts val="1800"/>
              <a:buFont typeface="Arial"/>
              <a:buChar char="•"/>
            </a:pPr>
            <a:r>
              <a:rPr b="1" i="0" lang="en-IN" sz="2000" u="none" strike="noStrike">
                <a:latin typeface="Times New Roman"/>
                <a:ea typeface="Times New Roman"/>
                <a:cs typeface="Times New Roman"/>
                <a:sym typeface="Times New Roman"/>
              </a:rPr>
              <a:t>Output- </a:t>
            </a:r>
            <a:r>
              <a:rPr b="0" i="0" lang="en-IN" sz="2000" u="none" strike="noStrike">
                <a:latin typeface="Times New Roman"/>
                <a:ea typeface="Times New Roman"/>
                <a:cs typeface="Times New Roman"/>
                <a:sym typeface="Times New Roman"/>
              </a:rPr>
              <a:t>Occurrence of Fire</a:t>
            </a:r>
            <a:endParaRPr sz="2000"/>
          </a:p>
          <a:p>
            <a:pPr indent="-171450" lvl="0" marL="171450" rtl="0" algn="just">
              <a:lnSpc>
                <a:spcPct val="150000"/>
              </a:lnSpc>
              <a:spcBef>
                <a:spcPts val="0"/>
              </a:spcBef>
              <a:spcAft>
                <a:spcPts val="0"/>
              </a:spcAft>
              <a:buClr>
                <a:schemeClr val="dk1"/>
              </a:buClr>
              <a:buSzPts val="1800"/>
              <a:buFont typeface="Arial"/>
              <a:buChar char="•"/>
            </a:pPr>
            <a:r>
              <a:rPr b="1" i="0" lang="en-IN" sz="2000" u="none" strike="noStrike">
                <a:latin typeface="Times New Roman"/>
                <a:ea typeface="Times New Roman"/>
                <a:cs typeface="Times New Roman"/>
                <a:sym typeface="Times New Roman"/>
              </a:rPr>
              <a:t>Data size-</a:t>
            </a:r>
            <a:r>
              <a:rPr b="0" i="0" lang="en-IN" sz="2000" u="none" strike="noStrike">
                <a:latin typeface="Times New Roman"/>
                <a:ea typeface="Times New Roman"/>
                <a:cs typeface="Times New Roman"/>
                <a:sym typeface="Times New Roman"/>
              </a:rPr>
              <a:t> 100-200 observations</a:t>
            </a:r>
            <a:endParaRPr sz="2000">
              <a:latin typeface="Times New Roman"/>
              <a:ea typeface="Times New Roman"/>
              <a:cs typeface="Times New Roman"/>
              <a:sym typeface="Times New Roman"/>
            </a:endParaRPr>
          </a:p>
        </p:txBody>
      </p:sp>
      <p:pic>
        <p:nvPicPr>
          <p:cNvPr id="153" name="Google Shape;153;p1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23d0100ef3_0_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Results</a:t>
            </a:r>
            <a:endParaRPr b="1" sz="4000">
              <a:latin typeface="Times New Roman"/>
              <a:ea typeface="Times New Roman"/>
              <a:cs typeface="Times New Roman"/>
              <a:sym typeface="Times New Roman"/>
            </a:endParaRPr>
          </a:p>
        </p:txBody>
      </p:sp>
      <p:pic>
        <p:nvPicPr>
          <p:cNvPr id="160" name="Google Shape;160;g123d0100ef3_0_4"/>
          <p:cNvPicPr preferRelativeResize="0"/>
          <p:nvPr/>
        </p:nvPicPr>
        <p:blipFill rotWithShape="1">
          <a:blip r:embed="rId3">
            <a:alphaModFix/>
          </a:blip>
          <a:srcRect b="0" l="0" r="0" t="0"/>
          <a:stretch/>
        </p:blipFill>
        <p:spPr>
          <a:xfrm>
            <a:off x="8572500" y="6333718"/>
            <a:ext cx="533400" cy="524282"/>
          </a:xfrm>
          <a:prstGeom prst="rect">
            <a:avLst/>
          </a:prstGeom>
          <a:noFill/>
          <a:ln>
            <a:noFill/>
          </a:ln>
        </p:spPr>
      </p:pic>
      <p:pic>
        <p:nvPicPr>
          <p:cNvPr id="161" name="Google Shape;161;g123d0100ef3_0_4"/>
          <p:cNvPicPr preferRelativeResize="0"/>
          <p:nvPr/>
        </p:nvPicPr>
        <p:blipFill>
          <a:blip r:embed="rId4">
            <a:alphaModFix/>
          </a:blip>
          <a:stretch>
            <a:fillRect/>
          </a:stretch>
        </p:blipFill>
        <p:spPr>
          <a:xfrm>
            <a:off x="152400" y="1570038"/>
            <a:ext cx="8839201" cy="4005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23d0100ef3_0_13"/>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Results</a:t>
            </a:r>
            <a:endParaRPr b="1" sz="4000">
              <a:latin typeface="Times New Roman"/>
              <a:ea typeface="Times New Roman"/>
              <a:cs typeface="Times New Roman"/>
              <a:sym typeface="Times New Roman"/>
            </a:endParaRPr>
          </a:p>
        </p:txBody>
      </p:sp>
      <p:pic>
        <p:nvPicPr>
          <p:cNvPr id="168" name="Google Shape;168;g123d0100ef3_0_13"/>
          <p:cNvPicPr preferRelativeResize="0"/>
          <p:nvPr/>
        </p:nvPicPr>
        <p:blipFill rotWithShape="1">
          <a:blip r:embed="rId3">
            <a:alphaModFix/>
          </a:blip>
          <a:srcRect b="0" l="0" r="0" t="0"/>
          <a:stretch/>
        </p:blipFill>
        <p:spPr>
          <a:xfrm>
            <a:off x="8572500" y="6333718"/>
            <a:ext cx="533400" cy="524282"/>
          </a:xfrm>
          <a:prstGeom prst="rect">
            <a:avLst/>
          </a:prstGeom>
          <a:noFill/>
          <a:ln>
            <a:noFill/>
          </a:ln>
        </p:spPr>
      </p:pic>
      <p:pic>
        <p:nvPicPr>
          <p:cNvPr id="169" name="Google Shape;169;g123d0100ef3_0_13"/>
          <p:cNvPicPr preferRelativeResize="0"/>
          <p:nvPr/>
        </p:nvPicPr>
        <p:blipFill>
          <a:blip r:embed="rId4">
            <a:alphaModFix/>
          </a:blip>
          <a:stretch>
            <a:fillRect/>
          </a:stretch>
        </p:blipFill>
        <p:spPr>
          <a:xfrm>
            <a:off x="95250" y="1495025"/>
            <a:ext cx="895350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Results</a:t>
            </a:r>
            <a:endParaRPr b="1" sz="4000">
              <a:latin typeface="Times New Roman"/>
              <a:ea typeface="Times New Roman"/>
              <a:cs typeface="Times New Roman"/>
              <a:sym typeface="Times New Roman"/>
            </a:endParaRPr>
          </a:p>
        </p:txBody>
      </p:sp>
      <p:pic>
        <p:nvPicPr>
          <p:cNvPr id="176" name="Google Shape;176;p11"/>
          <p:cNvPicPr preferRelativeResize="0"/>
          <p:nvPr/>
        </p:nvPicPr>
        <p:blipFill rotWithShape="1">
          <a:blip r:embed="rId3">
            <a:alphaModFix/>
          </a:blip>
          <a:srcRect b="0" l="0" r="0" t="0"/>
          <a:stretch/>
        </p:blipFill>
        <p:spPr>
          <a:xfrm>
            <a:off x="8572500" y="6333718"/>
            <a:ext cx="533400" cy="524282"/>
          </a:xfrm>
          <a:prstGeom prst="rect">
            <a:avLst/>
          </a:prstGeom>
          <a:noFill/>
          <a:ln>
            <a:noFill/>
          </a:ln>
        </p:spPr>
      </p:pic>
      <p:pic>
        <p:nvPicPr>
          <p:cNvPr id="177" name="Google Shape;177;p11"/>
          <p:cNvPicPr preferRelativeResize="0"/>
          <p:nvPr/>
        </p:nvPicPr>
        <p:blipFill rotWithShape="1">
          <a:blip r:embed="rId4">
            <a:alphaModFix/>
          </a:blip>
          <a:srcRect b="0" l="0" r="0" t="0"/>
          <a:stretch/>
        </p:blipFill>
        <p:spPr>
          <a:xfrm>
            <a:off x="571500" y="1319288"/>
            <a:ext cx="8001000" cy="500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 y="274638"/>
            <a:ext cx="9143999"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184" name="Google Shape;184;p12"/>
          <p:cNvSpPr txBox="1"/>
          <p:nvPr>
            <p:ph idx="1" type="body"/>
          </p:nvPr>
        </p:nvSpPr>
        <p:spPr>
          <a:xfrm>
            <a:off x="0" y="1600200"/>
            <a:ext cx="9144000" cy="45261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50000"/>
              </a:lnSpc>
              <a:spcBef>
                <a:spcPts val="36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The system will be helpful in predicting fire using data collected from fire and smoke sensors.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The early prediction &amp; detection will lead to early precautionary measures to prevent the occurrence of fire and save the flora and fauna of wildlife.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The prediction model used in this system achieved </a:t>
            </a:r>
            <a:r>
              <a:rPr b="1" lang="en-IN" sz="2000">
                <a:latin typeface="Times New Roman"/>
                <a:ea typeface="Times New Roman"/>
                <a:cs typeface="Times New Roman"/>
                <a:sym typeface="Times New Roman"/>
              </a:rPr>
              <a:t>90%</a:t>
            </a:r>
            <a:r>
              <a:rPr lang="en-IN" sz="2000">
                <a:latin typeface="Times New Roman"/>
                <a:ea typeface="Times New Roman"/>
                <a:cs typeface="Times New Roman"/>
                <a:sym typeface="Times New Roman"/>
              </a:rPr>
              <a:t> accuracy.</a:t>
            </a:r>
            <a:endParaRPr sz="2000">
              <a:latin typeface="Times New Roman"/>
              <a:ea typeface="Times New Roman"/>
              <a:cs typeface="Times New Roman"/>
              <a:sym typeface="Times New Roman"/>
            </a:endParaRPr>
          </a:p>
          <a:p>
            <a:pPr indent="0" lvl="0" marL="0" rtl="0" algn="l">
              <a:lnSpc>
                <a:spcPct val="90000"/>
              </a:lnSpc>
              <a:spcBef>
                <a:spcPts val="36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85" name="Google Shape;185;p1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1" y="274638"/>
            <a:ext cx="9143999"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References</a:t>
            </a:r>
            <a:endParaRPr b="1" sz="4000">
              <a:latin typeface="Times New Roman"/>
              <a:ea typeface="Times New Roman"/>
              <a:cs typeface="Times New Roman"/>
              <a:sym typeface="Times New Roman"/>
            </a:endParaRPr>
          </a:p>
        </p:txBody>
      </p:sp>
      <p:sp>
        <p:nvSpPr>
          <p:cNvPr id="192" name="Google Shape;192;p13"/>
          <p:cNvSpPr txBox="1"/>
          <p:nvPr>
            <p:ph idx="1" type="body"/>
          </p:nvPr>
        </p:nvSpPr>
        <p:spPr>
          <a:xfrm>
            <a:off x="0" y="1600200"/>
            <a:ext cx="9144000" cy="4526100"/>
          </a:xfrm>
          <a:prstGeom prst="rect">
            <a:avLst/>
          </a:prstGeom>
          <a:noFill/>
          <a:ln>
            <a:noFill/>
          </a:ln>
        </p:spPr>
        <p:txBody>
          <a:bodyPr anchorCtr="0" anchor="t" bIns="45700" lIns="91425" spcFirstLastPara="1" rIns="91425" wrap="square" tIns="45700">
            <a:noAutofit/>
          </a:bodyPr>
          <a:lstStyle/>
          <a:p>
            <a:pPr indent="0" lvl="0" marL="171450" marR="631825" rtl="0" algn="just">
              <a:spcBef>
                <a:spcPts val="0"/>
              </a:spcBef>
              <a:spcAft>
                <a:spcPts val="0"/>
              </a:spcAft>
              <a:buClr>
                <a:schemeClr val="dk1"/>
              </a:buClr>
              <a:buSzPts val="1800"/>
              <a:buNone/>
            </a:pPr>
            <a:r>
              <a:rPr lang="en-IN" sz="1800">
                <a:latin typeface="Times New Roman"/>
                <a:ea typeface="Times New Roman"/>
                <a:cs typeface="Times New Roman"/>
                <a:sym typeface="Times New Roman"/>
              </a:rPr>
              <a:t>[1] https://en.wikipedia.org/wiki/Wildfire</a:t>
            </a:r>
            <a:endParaRPr sz="1800">
              <a:latin typeface="Times New Roman"/>
              <a:ea typeface="Times New Roman"/>
              <a:cs typeface="Times New Roman"/>
              <a:sym typeface="Times New Roman"/>
            </a:endParaRPr>
          </a:p>
          <a:p>
            <a:pPr indent="0" lvl="0" marL="171450" marR="631825" rtl="0" algn="just">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171450" marR="631825" rtl="0" algn="just">
              <a:lnSpc>
                <a:spcPct val="90000"/>
              </a:lnSpc>
              <a:spcBef>
                <a:spcPts val="0"/>
              </a:spcBef>
              <a:spcAft>
                <a:spcPts val="0"/>
              </a:spcAft>
              <a:buClr>
                <a:schemeClr val="dk1"/>
              </a:buClr>
              <a:buSzPts val="1800"/>
              <a:buNone/>
            </a:pPr>
            <a:r>
              <a:rPr lang="en-IN" sz="1800">
                <a:latin typeface="Times New Roman"/>
                <a:ea typeface="Times New Roman"/>
                <a:cs typeface="Times New Roman"/>
                <a:sym typeface="Times New Roman"/>
              </a:rPr>
              <a:t>[2] N. Saranya, S.Sahana, B.Suganthi, R.K. Vijaynigilesh,T.vivin, “Iot based  forest fire prediction and detection”, April 2020-International Journal of Innovative technology and exploring engineering.</a:t>
            </a:r>
            <a:endParaRPr/>
          </a:p>
          <a:p>
            <a:pPr indent="0" lvl="0" marL="0" rtl="0" algn="just">
              <a:lnSpc>
                <a:spcPct val="9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171450" marR="631825" rtl="0" algn="just">
              <a:lnSpc>
                <a:spcPct val="90000"/>
              </a:lnSpc>
              <a:spcBef>
                <a:spcPts val="0"/>
              </a:spcBef>
              <a:spcAft>
                <a:spcPts val="0"/>
              </a:spcAft>
              <a:buClr>
                <a:schemeClr val="dk1"/>
              </a:buClr>
              <a:buSzPts val="1800"/>
              <a:buNone/>
            </a:pPr>
            <a:r>
              <a:rPr lang="en-IN" sz="1800">
                <a:latin typeface="Times New Roman"/>
                <a:ea typeface="Times New Roman"/>
                <a:cs typeface="Times New Roman"/>
                <a:sym typeface="Times New Roman"/>
              </a:rPr>
              <a:t>[3] Ragipati Karthik, M. Trinath Basu, J. Mahitha, V. Lokesh Reddy, “IoT established forest fire warning system”, March 2018 - International Journal of Engineering &amp; Technology</a:t>
            </a:r>
            <a:endParaRPr/>
          </a:p>
          <a:p>
            <a:pPr indent="0" lvl="0" marL="171450" marR="631825" rtl="0" algn="just">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171450" marR="631825" rtl="0" algn="just">
              <a:lnSpc>
                <a:spcPct val="90000"/>
              </a:lnSpc>
              <a:spcBef>
                <a:spcPts val="0"/>
              </a:spcBef>
              <a:spcAft>
                <a:spcPts val="0"/>
              </a:spcAft>
              <a:buClr>
                <a:schemeClr val="dk1"/>
              </a:buClr>
              <a:buSzPts val="1800"/>
              <a:buNone/>
            </a:pPr>
            <a:r>
              <a:rPr lang="en-IN" sz="1800">
                <a:latin typeface="Times New Roman"/>
                <a:ea typeface="Times New Roman"/>
                <a:cs typeface="Times New Roman"/>
                <a:sym typeface="Times New Roman"/>
              </a:rPr>
              <a:t>[4] P.S. Jadhav , V.U. Deshmukh, “Forest Fire Monitoring System Based On Zig-bee  Wireless Sensor Network”,International Journal of Emerging Technology and Advanced  Engineering,(Volume 2, Issue 12, December 2012)</a:t>
            </a:r>
            <a:endParaRPr/>
          </a:p>
          <a:p>
            <a:pPr indent="0" lvl="0" marL="0" rtl="0" algn="l">
              <a:lnSpc>
                <a:spcPct val="9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9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9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id="193" name="Google Shape;193;p1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sz="4000">
                <a:latin typeface="Times New Roman"/>
                <a:ea typeface="Times New Roman"/>
                <a:cs typeface="Times New Roman"/>
                <a:sym typeface="Times New Roman"/>
              </a:rPr>
              <a:t>Overview </a:t>
            </a:r>
            <a:endParaRPr sz="4000">
              <a:latin typeface="Times New Roman"/>
              <a:ea typeface="Times New Roman"/>
              <a:cs typeface="Times New Roman"/>
              <a:sym typeface="Times New Roman"/>
            </a:endParaRPr>
          </a:p>
        </p:txBody>
      </p:sp>
      <p:sp>
        <p:nvSpPr>
          <p:cNvPr id="75" name="Google Shape;75;p2"/>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Introduction</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Literature Review</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Problem Statement</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System Design and Requirement</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Data Analytics Algorithm</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Results</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Conclusion and Future Scope</a:t>
            </a:r>
            <a:endParaRPr/>
          </a:p>
          <a:p>
            <a:pPr indent="-342900" lvl="0" marL="457200" rtl="0" algn="l">
              <a:lnSpc>
                <a:spcPct val="90000"/>
              </a:lnSpc>
              <a:spcBef>
                <a:spcPts val="480"/>
              </a:spcBef>
              <a:spcAft>
                <a:spcPts val="0"/>
              </a:spcAft>
              <a:buSzPts val="1800"/>
              <a:buFont typeface="Arial"/>
              <a:buChar char="•"/>
            </a:pPr>
            <a:r>
              <a:rPr i="0" lang="en-IN" sz="2400" u="none" strike="noStrike">
                <a:solidFill>
                  <a:srgbClr val="000000"/>
                </a:solidFill>
                <a:latin typeface="Times New Roman"/>
                <a:ea typeface="Times New Roman"/>
                <a:cs typeface="Times New Roman"/>
                <a:sym typeface="Times New Roman"/>
              </a:rPr>
              <a:t>References</a:t>
            </a:r>
            <a:endParaRPr/>
          </a:p>
          <a:p>
            <a:pPr indent="0" lvl="0" marL="0" rtl="0" algn="l">
              <a:lnSpc>
                <a:spcPct val="90000"/>
              </a:lnSpc>
              <a:spcBef>
                <a:spcPts val="640"/>
              </a:spcBef>
              <a:spcAft>
                <a:spcPts val="0"/>
              </a:spcAft>
              <a:buClr>
                <a:schemeClr val="dk1"/>
              </a:buClr>
              <a:buSzPts val="3200"/>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76" name="Google Shape;76;p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IN" sz="4000">
                <a:latin typeface="Times New Roman"/>
                <a:ea typeface="Times New Roman"/>
                <a:cs typeface="Times New Roman"/>
                <a:sym typeface="Times New Roman"/>
              </a:rPr>
              <a:t>Introduction </a:t>
            </a:r>
            <a:endParaRPr b="1" sz="4000">
              <a:latin typeface="Times New Roman"/>
              <a:ea typeface="Times New Roman"/>
              <a:cs typeface="Times New Roman"/>
              <a:sym typeface="Times New Roman"/>
            </a:endParaRPr>
          </a:p>
        </p:txBody>
      </p:sp>
      <p:sp>
        <p:nvSpPr>
          <p:cNvPr id="82" name="Google Shape;82;p3"/>
          <p:cNvSpPr txBox="1"/>
          <p:nvPr>
            <p:ph idx="1" type="body"/>
          </p:nvPr>
        </p:nvSpPr>
        <p:spPr>
          <a:xfrm>
            <a:off x="0" y="1600200"/>
            <a:ext cx="9144000" cy="4325112"/>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0"/>
              </a:spcBef>
              <a:spcAft>
                <a:spcPts val="0"/>
              </a:spcAft>
              <a:buSzPts val="1800"/>
              <a:buChar char="•"/>
            </a:pPr>
            <a:r>
              <a:rPr lang="en-IN" sz="2400">
                <a:solidFill>
                  <a:schemeClr val="dk1"/>
                </a:solidFill>
                <a:latin typeface="Times New Roman"/>
                <a:ea typeface="Times New Roman"/>
                <a:cs typeface="Times New Roman"/>
                <a:sym typeface="Times New Roman"/>
              </a:rPr>
              <a:t>Millions of hectares of forest are destroyed by fire every year. Areas destroyed by these fires are large and produce more carbon monoxide than the overall automobile traffic [1]. </a:t>
            </a:r>
            <a:endParaRPr sz="24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lang="en-IN" sz="2400">
                <a:solidFill>
                  <a:schemeClr val="dk1"/>
                </a:solidFill>
                <a:latin typeface="Times New Roman"/>
                <a:ea typeface="Times New Roman"/>
                <a:cs typeface="Times New Roman"/>
                <a:sym typeface="Times New Roman"/>
              </a:rPr>
              <a:t>Monitoring of the potential risk areas and an early detection of fire can significantly shorten the reaction time and also reduce the potential damage as well as the cost of fire fighting.</a:t>
            </a:r>
            <a:endParaRPr sz="2400">
              <a:solidFill>
                <a:schemeClr val="dk1"/>
              </a:solidFill>
              <a:latin typeface="Times New Roman"/>
              <a:ea typeface="Times New Roman"/>
              <a:cs typeface="Times New Roman"/>
              <a:sym typeface="Times New Roman"/>
            </a:endParaRPr>
          </a:p>
        </p:txBody>
      </p:sp>
      <p:pic>
        <p:nvPicPr>
          <p:cNvPr id="83" name="Google Shape;83;p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1" y="274638"/>
            <a:ext cx="9143999"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Literature Review</a:t>
            </a:r>
            <a:endParaRPr b="1" sz="4000">
              <a:latin typeface="Times New Roman"/>
              <a:ea typeface="Times New Roman"/>
              <a:cs typeface="Times New Roman"/>
              <a:sym typeface="Times New Roman"/>
            </a:endParaRPr>
          </a:p>
        </p:txBody>
      </p:sp>
      <p:graphicFrame>
        <p:nvGraphicFramePr>
          <p:cNvPr id="90" name="Google Shape;90;p5"/>
          <p:cNvGraphicFramePr/>
          <p:nvPr/>
        </p:nvGraphicFramePr>
        <p:xfrm>
          <a:off x="1" y="1607800"/>
          <a:ext cx="3000000" cy="3000000"/>
        </p:xfrm>
        <a:graphic>
          <a:graphicData uri="http://schemas.openxmlformats.org/drawingml/2006/table">
            <a:tbl>
              <a:tblPr>
                <a:noFill/>
                <a:tableStyleId>{849FE4F7-76A2-479D-B120-AB43DE02A564}</a:tableStyleId>
              </a:tblPr>
              <a:tblGrid>
                <a:gridCol w="559550"/>
                <a:gridCol w="2785950"/>
                <a:gridCol w="3394900"/>
                <a:gridCol w="2403600"/>
              </a:tblGrid>
              <a:tr h="890800">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Ref no.</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Title of Paper</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Review</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Limitations</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r>
              <a:tr h="3644575">
                <a:tc>
                  <a:txBody>
                    <a:bodyPr/>
                    <a:lstStyle/>
                    <a:p>
                      <a:pPr indent="0" lvl="0" marL="0" marR="0" rtl="0" algn="l">
                        <a:lnSpc>
                          <a:spcPct val="10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         [</a:t>
                      </a:r>
                      <a:r>
                        <a:rPr lang="en-IN" sz="1800">
                          <a:latin typeface="Times New Roman"/>
                          <a:ea typeface="Times New Roman"/>
                          <a:cs typeface="Times New Roman"/>
                          <a:sym typeface="Times New Roman"/>
                        </a:rPr>
                        <a:t>2</a:t>
                      </a:r>
                      <a:r>
                        <a:rPr lang="en-IN"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dk1"/>
                        </a:buClr>
                        <a:buSzPts val="1100"/>
                        <a:buFont typeface="Arial"/>
                        <a:buNone/>
                      </a:pPr>
                      <a:r>
                        <a:rPr b="0" lang="en-IN" sz="1800" u="none" cap="none" strike="noStrike">
                          <a:latin typeface="Times New Roman"/>
                          <a:ea typeface="Times New Roman"/>
                          <a:cs typeface="Times New Roman"/>
                          <a:sym typeface="Times New Roman"/>
                        </a:rPr>
                        <a:t>IoT based forest  fire prediction and detection.</a:t>
                      </a:r>
                      <a:endParaRPr sz="1400" u="none" cap="none" strike="noStrike"/>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8755" marR="98425" rtl="0" algn="just">
                        <a:lnSpc>
                          <a:spcPct val="100000"/>
                        </a:lnSpc>
                        <a:spcBef>
                          <a:spcPts val="0"/>
                        </a:spcBef>
                        <a:spcAft>
                          <a:spcPts val="0"/>
                        </a:spcAft>
                        <a:buClr>
                          <a:schemeClr val="dk1"/>
                        </a:buClr>
                        <a:buSzPts val="1500"/>
                        <a:buFont typeface="Arial"/>
                        <a:buNone/>
                      </a:pPr>
                      <a:r>
                        <a:rPr lang="en-IN" sz="1800" u="none" cap="none" strike="noStrike">
                          <a:latin typeface="Times New Roman"/>
                          <a:ea typeface="Times New Roman"/>
                          <a:cs typeface="Times New Roman"/>
                          <a:sym typeface="Times New Roman"/>
                        </a:rPr>
                        <a:t>In this paper they have used tmp sensor to collect temperature. </a:t>
                      </a:r>
                      <a:endParaRPr sz="1400" u="none" cap="none" strike="noStrike"/>
                    </a:p>
                    <a:p>
                      <a:pPr indent="0" lvl="0" marL="198755" marR="98425" rtl="0" algn="just">
                        <a:lnSpc>
                          <a:spcPct val="100000"/>
                        </a:lnSpc>
                        <a:spcBef>
                          <a:spcPts val="0"/>
                        </a:spcBef>
                        <a:spcAft>
                          <a:spcPts val="0"/>
                        </a:spcAft>
                        <a:buClr>
                          <a:schemeClr val="dk1"/>
                        </a:buClr>
                        <a:buSzPts val="1500"/>
                        <a:buFont typeface="Arial"/>
                        <a:buNone/>
                      </a:pPr>
                      <a:r>
                        <a:rPr lang="en-IN" sz="1800" u="none" cap="none" strike="noStrike">
                          <a:latin typeface="Times New Roman"/>
                          <a:ea typeface="Times New Roman"/>
                          <a:cs typeface="Times New Roman"/>
                          <a:sym typeface="Times New Roman"/>
                        </a:rPr>
                        <a:t>Collected data is analyzed by KNN algorithm and is compared with real time forest fire occurrence data.</a:t>
                      </a:r>
                      <a:endParaRPr sz="1400" u="none" cap="none" strike="noStrike"/>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Tmp36 temperature sensor has the least accuracy rate compared to its alternatives.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1" name="Google Shape;91;p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1" y="274638"/>
            <a:ext cx="9137549"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Literature Review</a:t>
            </a:r>
            <a:endParaRPr b="1" sz="4000">
              <a:latin typeface="Times New Roman"/>
              <a:ea typeface="Times New Roman"/>
              <a:cs typeface="Times New Roman"/>
              <a:sym typeface="Times New Roman"/>
            </a:endParaRPr>
          </a:p>
        </p:txBody>
      </p:sp>
      <p:graphicFrame>
        <p:nvGraphicFramePr>
          <p:cNvPr id="98" name="Google Shape;98;p6"/>
          <p:cNvGraphicFramePr/>
          <p:nvPr/>
        </p:nvGraphicFramePr>
        <p:xfrm>
          <a:off x="1" y="1607800"/>
          <a:ext cx="3000000" cy="3000000"/>
        </p:xfrm>
        <a:graphic>
          <a:graphicData uri="http://schemas.openxmlformats.org/drawingml/2006/table">
            <a:tbl>
              <a:tblPr>
                <a:noFill/>
                <a:tableStyleId>{849FE4F7-76A2-479D-B120-AB43DE02A564}</a:tableStyleId>
              </a:tblPr>
              <a:tblGrid>
                <a:gridCol w="559550"/>
                <a:gridCol w="2785950"/>
                <a:gridCol w="3394900"/>
                <a:gridCol w="2403600"/>
              </a:tblGrid>
              <a:tr h="890800">
                <a:tc>
                  <a:txBody>
                    <a:bodyPr/>
                    <a:lstStyle/>
                    <a:p>
                      <a:pPr indent="0" lvl="0" marL="0" marR="0" rtl="0" algn="ctr">
                        <a:lnSpc>
                          <a:spcPct val="115000"/>
                        </a:lnSpc>
                        <a:spcBef>
                          <a:spcPts val="0"/>
                        </a:spcBef>
                        <a:spcAft>
                          <a:spcPts val="0"/>
                        </a:spcAft>
                        <a:buClr>
                          <a:srgbClr val="000000"/>
                        </a:buClr>
                        <a:buSzPts val="1500"/>
                        <a:buFont typeface="Arial"/>
                        <a:buNone/>
                      </a:pPr>
                      <a:r>
                        <a:rPr b="1" lang="en-IN" sz="2000">
                          <a:solidFill>
                            <a:schemeClr val="dk1"/>
                          </a:solidFill>
                          <a:latin typeface="Times New Roman"/>
                          <a:ea typeface="Times New Roman"/>
                          <a:cs typeface="Times New Roman"/>
                          <a:sym typeface="Times New Roman"/>
                        </a:rPr>
                        <a:t>Ref </a:t>
                      </a:r>
                      <a:r>
                        <a:rPr b="1" lang="en-IN" sz="2000" u="none" cap="none" strike="noStrike">
                          <a:latin typeface="Times New Roman"/>
                          <a:ea typeface="Times New Roman"/>
                          <a:cs typeface="Times New Roman"/>
                          <a:sym typeface="Times New Roman"/>
                        </a:rPr>
                        <a:t>no.</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Title of Paper</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Review</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Limitations</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r>
              <a:tr h="3644575">
                <a:tc>
                  <a:txBody>
                    <a:bodyPr/>
                    <a:lstStyle/>
                    <a:p>
                      <a:pPr indent="0" lvl="0" marL="0" marR="0" rtl="0" algn="l">
                        <a:lnSpc>
                          <a:spcPct val="100000"/>
                        </a:lnSpc>
                        <a:spcBef>
                          <a:spcPts val="0"/>
                        </a:spcBef>
                        <a:spcAft>
                          <a:spcPts val="0"/>
                        </a:spcAft>
                        <a:buClr>
                          <a:schemeClr val="dk1"/>
                        </a:buClr>
                        <a:buSzPts val="1600"/>
                        <a:buFont typeface="Calibri"/>
                        <a:buNone/>
                      </a:pPr>
                      <a:r>
                        <a:rPr lang="en-IN" sz="1600" u="none" cap="none" strike="noStrike"/>
                        <a:t>         </a:t>
                      </a:r>
                      <a:r>
                        <a:rPr lang="en-IN" sz="1800" u="none" cap="none" strike="noStrike">
                          <a:latin typeface="Times New Roman"/>
                          <a:ea typeface="Times New Roman"/>
                          <a:cs typeface="Times New Roman"/>
                          <a:sym typeface="Times New Roman"/>
                        </a:rPr>
                        <a:t>[</a:t>
                      </a:r>
                      <a:r>
                        <a:rPr lang="en-IN" sz="1800">
                          <a:latin typeface="Times New Roman"/>
                          <a:ea typeface="Times New Roman"/>
                          <a:cs typeface="Times New Roman"/>
                          <a:sym typeface="Times New Roman"/>
                        </a:rPr>
                        <a:t>3</a:t>
                      </a:r>
                      <a:r>
                        <a:rPr lang="en-IN" sz="1800" u="none" cap="none" strike="noStrike">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78740" rtl="0" algn="just">
                        <a:lnSpc>
                          <a:spcPct val="10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IoT </a:t>
                      </a:r>
                      <a:r>
                        <a:rPr lang="en-IN" sz="1800">
                          <a:latin typeface="Times New Roman"/>
                          <a:ea typeface="Times New Roman"/>
                          <a:cs typeface="Times New Roman"/>
                          <a:sym typeface="Times New Roman"/>
                        </a:rPr>
                        <a:t>based</a:t>
                      </a:r>
                      <a:r>
                        <a:rPr lang="en-IN" sz="1800" u="none" cap="none" strike="noStrike">
                          <a:latin typeface="Times New Roman"/>
                          <a:ea typeface="Times New Roman"/>
                          <a:cs typeface="Times New Roman"/>
                          <a:sym typeface="Times New Roman"/>
                        </a:rPr>
                        <a:t> forest fire warning system.</a:t>
                      </a:r>
                      <a:endParaRPr sz="18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8755" marR="80645" rtl="0" algn="just">
                        <a:lnSpc>
                          <a:spcPct val="100000"/>
                        </a:lnSpc>
                        <a:spcBef>
                          <a:spcPts val="0"/>
                        </a:spcBef>
                        <a:spcAft>
                          <a:spcPts val="0"/>
                        </a:spcAft>
                        <a:buClr>
                          <a:schemeClr val="dk1"/>
                        </a:buClr>
                        <a:buSzPts val="1500"/>
                        <a:buFont typeface="Arial"/>
                        <a:buNone/>
                      </a:pPr>
                      <a:r>
                        <a:rPr lang="en-IN" sz="1800" u="none" cap="none" strike="noStrike">
                          <a:latin typeface="Times New Roman"/>
                          <a:ea typeface="Times New Roman"/>
                          <a:cs typeface="Times New Roman"/>
                          <a:sym typeface="Times New Roman"/>
                        </a:rPr>
                        <a:t>In this paper they have used nodemcu and the sensor used is lm35 sensor. When the sensor detects fire it will send notification via app and notifies the end user that forest fire is detected.</a:t>
                      </a:r>
                      <a:endParaRPr sz="1400" u="none" cap="none" strike="noStrike"/>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No early prediction of fire or smoke.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9" name="Google Shape;99;p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Literature Review</a:t>
            </a:r>
            <a:endParaRPr b="1" sz="4000">
              <a:latin typeface="Times New Roman"/>
              <a:ea typeface="Times New Roman"/>
              <a:cs typeface="Times New Roman"/>
              <a:sym typeface="Times New Roman"/>
            </a:endParaRPr>
          </a:p>
        </p:txBody>
      </p:sp>
      <p:graphicFrame>
        <p:nvGraphicFramePr>
          <p:cNvPr id="106" name="Google Shape;106;p7"/>
          <p:cNvGraphicFramePr/>
          <p:nvPr/>
        </p:nvGraphicFramePr>
        <p:xfrm>
          <a:off x="1" y="1607800"/>
          <a:ext cx="3000000" cy="3000000"/>
        </p:xfrm>
        <a:graphic>
          <a:graphicData uri="http://schemas.openxmlformats.org/drawingml/2006/table">
            <a:tbl>
              <a:tblPr>
                <a:noFill/>
                <a:tableStyleId>{849FE4F7-76A2-479D-B120-AB43DE02A564}</a:tableStyleId>
              </a:tblPr>
              <a:tblGrid>
                <a:gridCol w="559550"/>
                <a:gridCol w="2785950"/>
                <a:gridCol w="3394900"/>
                <a:gridCol w="2403600"/>
              </a:tblGrid>
              <a:tr h="890800">
                <a:tc>
                  <a:txBody>
                    <a:bodyPr/>
                    <a:lstStyle/>
                    <a:p>
                      <a:pPr indent="0" lvl="0" marL="0" marR="0" rtl="0" algn="ctr">
                        <a:lnSpc>
                          <a:spcPct val="115000"/>
                        </a:lnSpc>
                        <a:spcBef>
                          <a:spcPts val="0"/>
                        </a:spcBef>
                        <a:spcAft>
                          <a:spcPts val="0"/>
                        </a:spcAft>
                        <a:buClr>
                          <a:srgbClr val="000000"/>
                        </a:buClr>
                        <a:buSzPts val="1500"/>
                        <a:buFont typeface="Arial"/>
                        <a:buNone/>
                      </a:pPr>
                      <a:r>
                        <a:rPr b="1" lang="en-IN" sz="2000">
                          <a:solidFill>
                            <a:schemeClr val="dk1"/>
                          </a:solidFill>
                          <a:latin typeface="Times New Roman"/>
                          <a:ea typeface="Times New Roman"/>
                          <a:cs typeface="Times New Roman"/>
                          <a:sym typeface="Times New Roman"/>
                        </a:rPr>
                        <a:t>Ref </a:t>
                      </a:r>
                      <a:r>
                        <a:rPr b="1" lang="en-IN" sz="2000" u="none" cap="none" strike="noStrike">
                          <a:latin typeface="Times New Roman"/>
                          <a:ea typeface="Times New Roman"/>
                          <a:cs typeface="Times New Roman"/>
                          <a:sym typeface="Times New Roman"/>
                        </a:rPr>
                        <a:t>no.</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Title of Paper</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IN" sz="2000" u="none" cap="none" strike="noStrike">
                          <a:latin typeface="Times New Roman"/>
                          <a:ea typeface="Times New Roman"/>
                          <a:cs typeface="Times New Roman"/>
                          <a:sym typeface="Times New Roman"/>
                        </a:rPr>
                        <a:t>Review</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c>
                  <a:txBody>
                    <a:bodyPr/>
                    <a:lstStyle/>
                    <a:p>
                      <a:pPr indent="0" lvl="0" marL="0" marR="0" rtl="0" algn="ctr">
                        <a:lnSpc>
                          <a:spcPct val="115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Limitations</a:t>
                      </a:r>
                      <a:endParaRPr b="1" sz="2000" u="none" cap="none" strike="noStrike">
                        <a:latin typeface="Times New Roman"/>
                        <a:ea typeface="Times New Roman"/>
                        <a:cs typeface="Times New Roman"/>
                        <a:sym typeface="Times New Roman"/>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A9DB"/>
                    </a:solidFill>
                  </a:tcPr>
                </a:tc>
              </a:tr>
              <a:tr h="3644575">
                <a:tc>
                  <a:txBody>
                    <a:bodyPr/>
                    <a:lstStyle/>
                    <a:p>
                      <a:pPr indent="0" lvl="0" marL="0" marR="0" rtl="0" algn="l">
                        <a:lnSpc>
                          <a:spcPct val="100000"/>
                        </a:lnSpc>
                        <a:spcBef>
                          <a:spcPts val="0"/>
                        </a:spcBef>
                        <a:spcAft>
                          <a:spcPts val="0"/>
                        </a:spcAft>
                        <a:buClr>
                          <a:schemeClr val="dk1"/>
                        </a:buClr>
                        <a:buSzPts val="1600"/>
                        <a:buFont typeface="Calibri"/>
                        <a:buNone/>
                      </a:pPr>
                      <a:r>
                        <a:rPr lang="en-IN" sz="1600" u="none" cap="none" strike="noStrike"/>
                        <a:t>         </a:t>
                      </a:r>
                      <a:r>
                        <a:rPr lang="en-IN" sz="1800" u="none" cap="none" strike="noStrike">
                          <a:latin typeface="Times New Roman"/>
                          <a:ea typeface="Times New Roman"/>
                          <a:cs typeface="Times New Roman"/>
                          <a:sym typeface="Times New Roman"/>
                        </a:rPr>
                        <a:t>[</a:t>
                      </a:r>
                      <a:r>
                        <a:rPr lang="en-IN" sz="1800">
                          <a:latin typeface="Times New Roman"/>
                          <a:ea typeface="Times New Roman"/>
                          <a:cs typeface="Times New Roman"/>
                          <a:sym typeface="Times New Roman"/>
                        </a:rPr>
                        <a:t>4</a:t>
                      </a:r>
                      <a:r>
                        <a:rPr lang="en-IN"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dk1"/>
                        </a:buClr>
                        <a:buSzPts val="1100"/>
                        <a:buFont typeface="Arial"/>
                        <a:buNone/>
                      </a:pPr>
                      <a:r>
                        <a:rPr lang="en-IN" sz="1800" u="none" cap="none" strike="noStrike">
                          <a:latin typeface="Times New Roman"/>
                          <a:ea typeface="Times New Roman"/>
                          <a:cs typeface="Times New Roman"/>
                          <a:sym typeface="Times New Roman"/>
                        </a:rPr>
                        <a:t>Forest Fire Monitoring System Based On </a:t>
                      </a:r>
                      <a:r>
                        <a:rPr lang="en-IN" sz="1800">
                          <a:latin typeface="Times New Roman"/>
                          <a:ea typeface="Times New Roman"/>
                          <a:cs typeface="Times New Roman"/>
                          <a:sym typeface="Times New Roman"/>
                        </a:rPr>
                        <a:t>ZIGBEE</a:t>
                      </a:r>
                      <a:r>
                        <a:rPr lang="en-IN" sz="1800" u="none" cap="none" strike="noStrike">
                          <a:latin typeface="Times New Roman"/>
                          <a:ea typeface="Times New Roman"/>
                          <a:cs typeface="Times New Roman"/>
                          <a:sym typeface="Times New Roman"/>
                        </a:rPr>
                        <a:t> Wireless Sensor Network.</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600"/>
                        <a:buFont typeface="Times New Roman"/>
                        <a:buNone/>
                      </a:pPr>
                      <a:r>
                        <a:rPr lang="en-IN" sz="1800" u="none" cap="none" strike="noStrike">
                          <a:solidFill>
                            <a:schemeClr val="dk1"/>
                          </a:solidFill>
                          <a:latin typeface="Times New Roman"/>
                          <a:ea typeface="Times New Roman"/>
                          <a:cs typeface="Times New Roman"/>
                          <a:sym typeface="Times New Roman"/>
                        </a:rPr>
                        <a:t>A node system is used where a node contains two sensor and Ethernet connecting to a ZigBee connection. As soon as fire and smoke are detected it is transmitted to the nearest node and a message is sent to the cloud. </a:t>
                      </a:r>
                      <a:endParaRPr sz="1400" u="none" cap="none" strike="noStrike"/>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This system is expensive to implement and no early prediction of fire is implemented using prediction models.</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07" name="Google Shape;107;p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7857"/>
              <a:buFont typeface="Calibri"/>
              <a:buNone/>
            </a:pPr>
            <a:br>
              <a:rPr lang="en-IN"/>
            </a:br>
            <a:r>
              <a:rPr b="1" lang="en-IN" sz="4400">
                <a:latin typeface="Times New Roman"/>
                <a:ea typeface="Times New Roman"/>
                <a:cs typeface="Times New Roman"/>
                <a:sym typeface="Times New Roman"/>
              </a:rPr>
              <a:t>Problem statement</a:t>
            </a:r>
            <a:br>
              <a:rPr lang="en-IN"/>
            </a:br>
            <a:endParaRPr b="1"/>
          </a:p>
        </p:txBody>
      </p:sp>
      <p:sp>
        <p:nvSpPr>
          <p:cNvPr id="114" name="Google Shape;114;p4"/>
          <p:cNvSpPr txBox="1"/>
          <p:nvPr>
            <p:ph idx="1" type="body"/>
          </p:nvPr>
        </p:nvSpPr>
        <p:spPr>
          <a:xfrm>
            <a:off x="-1" y="1417638"/>
            <a:ext cx="9143999" cy="470852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3200"/>
              <a:buNone/>
            </a:pPr>
            <a:r>
              <a:rPr lang="en-IN" sz="2400">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To develop a forest fire detection and prediction system which would help in early detection according to the type of fire thus reducing the damage.</a:t>
            </a:r>
            <a:endParaRPr sz="2400">
              <a:solidFill>
                <a:schemeClr val="dk1"/>
              </a:solidFill>
              <a:latin typeface="Times New Roman"/>
              <a:ea typeface="Times New Roman"/>
              <a:cs typeface="Times New Roman"/>
              <a:sym typeface="Times New Roman"/>
            </a:endParaRPr>
          </a:p>
        </p:txBody>
      </p:sp>
      <p:pic>
        <p:nvPicPr>
          <p:cNvPr id="115" name="Google Shape;115;p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44"/>
              <a:buFont typeface="Times New Roman"/>
              <a:buNone/>
            </a:pPr>
            <a:r>
              <a:rPr b="1" lang="en-IN" sz="4000">
                <a:latin typeface="Times New Roman"/>
                <a:ea typeface="Times New Roman"/>
                <a:cs typeface="Times New Roman"/>
                <a:sym typeface="Times New Roman"/>
              </a:rPr>
              <a:t>System Design </a:t>
            </a:r>
            <a:endParaRPr b="1" sz="4000">
              <a:latin typeface="Times New Roman"/>
              <a:ea typeface="Times New Roman"/>
              <a:cs typeface="Times New Roman"/>
              <a:sym typeface="Times New Roman"/>
            </a:endParaRPr>
          </a:p>
        </p:txBody>
      </p:sp>
      <p:pic>
        <p:nvPicPr>
          <p:cNvPr id="122" name="Google Shape;122;p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123" name="Google Shape;123;p8"/>
          <p:cNvPicPr preferRelativeResize="0"/>
          <p:nvPr/>
        </p:nvPicPr>
        <p:blipFill>
          <a:blip r:embed="rId4">
            <a:alphaModFix/>
          </a:blip>
          <a:stretch>
            <a:fillRect/>
          </a:stretch>
        </p:blipFill>
        <p:spPr>
          <a:xfrm>
            <a:off x="968650" y="1417650"/>
            <a:ext cx="7206700" cy="49731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Circuit Diagram</a:t>
            </a:r>
            <a:endParaRPr b="1" sz="4000">
              <a:latin typeface="Times New Roman"/>
              <a:ea typeface="Times New Roman"/>
              <a:cs typeface="Times New Roman"/>
              <a:sym typeface="Times New Roman"/>
            </a:endParaRPr>
          </a:p>
        </p:txBody>
      </p:sp>
      <p:pic>
        <p:nvPicPr>
          <p:cNvPr id="130" name="Google Shape;130;p9"/>
          <p:cNvPicPr preferRelativeResize="0"/>
          <p:nvPr/>
        </p:nvPicPr>
        <p:blipFill rotWithShape="1">
          <a:blip r:embed="rId3">
            <a:alphaModFix/>
          </a:blip>
          <a:srcRect b="4914" l="0" r="0" t="16247"/>
          <a:stretch/>
        </p:blipFill>
        <p:spPr>
          <a:xfrm>
            <a:off x="126879" y="1847272"/>
            <a:ext cx="8875850" cy="4102424"/>
          </a:xfrm>
          <a:prstGeom prst="rect">
            <a:avLst/>
          </a:prstGeom>
          <a:noFill/>
          <a:ln>
            <a:noFill/>
          </a:ln>
        </p:spPr>
      </p:pic>
      <p:pic>
        <p:nvPicPr>
          <p:cNvPr id="131" name="Google Shape;131;p9"/>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cxnSp>
        <p:nvCxnSpPr>
          <p:cNvPr id="132" name="Google Shape;132;p9"/>
          <p:cNvCxnSpPr/>
          <p:nvPr/>
        </p:nvCxnSpPr>
        <p:spPr>
          <a:xfrm rot="10800000">
            <a:off x="3251200" y="2198255"/>
            <a:ext cx="785091" cy="249381"/>
          </a:xfrm>
          <a:prstGeom prst="straightConnector1">
            <a:avLst/>
          </a:prstGeom>
          <a:noFill/>
          <a:ln cap="flat" cmpd="sng" w="9525">
            <a:solidFill>
              <a:schemeClr val="accent1"/>
            </a:solidFill>
            <a:prstDash val="solid"/>
            <a:miter lim="800000"/>
            <a:headEnd len="sm" w="sm" type="none"/>
            <a:tailEnd len="med" w="med" type="triangle"/>
          </a:ln>
        </p:spPr>
      </p:cxnSp>
      <p:sp>
        <p:nvSpPr>
          <p:cNvPr id="133" name="Google Shape;133;p9"/>
          <p:cNvSpPr/>
          <p:nvPr/>
        </p:nvSpPr>
        <p:spPr>
          <a:xfrm>
            <a:off x="2346036" y="1911927"/>
            <a:ext cx="729673" cy="397164"/>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MQ-2</a:t>
            </a:r>
            <a:endParaRPr b="0" i="0" sz="1800" u="none" cap="none" strike="noStrike">
              <a:solidFill>
                <a:schemeClr val="dk1"/>
              </a:solidFill>
              <a:latin typeface="Calibri"/>
              <a:ea typeface="Calibri"/>
              <a:cs typeface="Calibri"/>
              <a:sym typeface="Calibri"/>
            </a:endParaRPr>
          </a:p>
        </p:txBody>
      </p:sp>
      <p:sp>
        <p:nvSpPr>
          <p:cNvPr id="134" name="Google Shape;134;p9"/>
          <p:cNvSpPr/>
          <p:nvPr/>
        </p:nvSpPr>
        <p:spPr>
          <a:xfrm>
            <a:off x="5810618" y="1925781"/>
            <a:ext cx="1015055" cy="397164"/>
          </a:xfrm>
          <a:prstGeom prst="rect">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DHT11</a:t>
            </a:r>
            <a:endParaRPr b="0" i="0" sz="1800" u="none" cap="none" strike="noStrike">
              <a:solidFill>
                <a:schemeClr val="dk1"/>
              </a:solidFill>
              <a:latin typeface="Calibri"/>
              <a:ea typeface="Calibri"/>
              <a:cs typeface="Calibri"/>
              <a:sym typeface="Calibri"/>
            </a:endParaRPr>
          </a:p>
        </p:txBody>
      </p:sp>
      <p:cxnSp>
        <p:nvCxnSpPr>
          <p:cNvPr id="135" name="Google Shape;135;p9"/>
          <p:cNvCxnSpPr/>
          <p:nvPr/>
        </p:nvCxnSpPr>
        <p:spPr>
          <a:xfrm flipH="1" rot="10800000">
            <a:off x="5166382" y="2198255"/>
            <a:ext cx="644236" cy="235526"/>
          </a:xfrm>
          <a:prstGeom prst="straightConnector1">
            <a:avLst/>
          </a:prstGeom>
          <a:noFill/>
          <a:ln cap="flat" cmpd="sng" w="9525">
            <a:solidFill>
              <a:schemeClr val="accent1"/>
            </a:solidFill>
            <a:prstDash val="solid"/>
            <a:miter lim="800000"/>
            <a:headEnd len="sm" w="sm" type="none"/>
            <a:tailEnd len="med" w="med" type="triangle"/>
          </a:ln>
        </p:spPr>
      </p:cxnSp>
      <p:cxnSp>
        <p:nvCxnSpPr>
          <p:cNvPr id="136" name="Google Shape;136;p9"/>
          <p:cNvCxnSpPr/>
          <p:nvPr/>
        </p:nvCxnSpPr>
        <p:spPr>
          <a:xfrm flipH="1">
            <a:off x="1366982" y="4410365"/>
            <a:ext cx="674254" cy="761999"/>
          </a:xfrm>
          <a:prstGeom prst="straightConnector1">
            <a:avLst/>
          </a:prstGeom>
          <a:noFill/>
          <a:ln cap="flat" cmpd="sng" w="9525">
            <a:solidFill>
              <a:schemeClr val="accent1"/>
            </a:solidFill>
            <a:prstDash val="solid"/>
            <a:miter lim="800000"/>
            <a:headEnd len="sm" w="sm" type="none"/>
            <a:tailEnd len="med" w="med" type="triangle"/>
          </a:ln>
        </p:spPr>
      </p:cxnSp>
      <p:sp>
        <p:nvSpPr>
          <p:cNvPr id="137" name="Google Shape;137;p9"/>
          <p:cNvSpPr/>
          <p:nvPr/>
        </p:nvSpPr>
        <p:spPr>
          <a:xfrm>
            <a:off x="598054" y="5172364"/>
            <a:ext cx="1537855" cy="521711"/>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ESP 8266 (NodeMCU)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