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Lst>
  <p:sldSz cx="9144000" cy="6858000" type="screen4x3"/>
  <p:notesSz cx="6858000" cy="9144000"/>
  <p:embeddedFontLst>
    <p:embeddedFont>
      <p:font typeface="Libre Baskerville" panose="020B0604020202020204"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mC1H92lqveKa1piScEpNoDmVN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947F99-01AD-41D1-A3A9-956682E142AD}">
  <a:tblStyle styleId="{E1947F99-01AD-41D1-A3A9-956682E142A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18</a:t>
            </a:fld>
            <a:endParaRPr/>
          </a:p>
        </p:txBody>
      </p:sp>
    </p:spTree>
    <p:extLst>
      <p:ext uri="{BB962C8B-B14F-4D97-AF65-F5344CB8AC3E}">
        <p14:creationId xmlns:p14="http://schemas.microsoft.com/office/powerpoint/2010/main" val="3089166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1"/>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1"/>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1" name="Google Shape;21;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24" name="Google Shape;24;p21"/>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1"/>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1"/>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1"/>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2" name="Google Shape;92;p3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31"/>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1"/>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8" name="Google Shape;98;p3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33" name="Google Shape;33;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4"/>
        <p:cNvGrpSpPr/>
        <p:nvPr/>
      </p:nvGrpSpPr>
      <p:grpSpPr>
        <a:xfrm>
          <a:off x="0" y="0"/>
          <a:ext cx="0" cy="0"/>
          <a:chOff x="0" y="0"/>
          <a:chExt cx="0" cy="0"/>
        </a:xfrm>
      </p:grpSpPr>
      <p:sp>
        <p:nvSpPr>
          <p:cNvPr id="35" name="Google Shape;35;p23"/>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23"/>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23"/>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Aria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9" name="Google Shape;39;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23"/>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23"/>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23"/>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50" name="Google Shape;50;p24"/>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1" name="Google Shape;51;p24"/>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5"/>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5"/>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Arial"/>
                <a:ea typeface="Arial"/>
                <a:cs typeface="Arial"/>
                <a:sym typeface="Arial"/>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5" name="Google Shape;55;p25"/>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Arial"/>
                <a:ea typeface="Arial"/>
                <a:cs typeface="Arial"/>
                <a:sym typeface="Arial"/>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6" name="Google Shape;56;p2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59" name="Google Shape;59;p25"/>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0" name="Google Shape;60;p25"/>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28"/>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28"/>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Arial"/>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Libre Baskerville"/>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5" name="Google Shape;75;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78" name="Google Shape;78;p28"/>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Aria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Libre Baskerville"/>
              <a:buNone/>
              <a:defRPr sz="1600"/>
            </a:lvl1pPr>
            <a:lvl2pPr marL="914400" lvl="1" indent="-293369"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19"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Libre Baskerville"/>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2" name="Google Shape;82;p2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
        <p:nvSpPr>
          <p:cNvPr id="85" name="Google Shape;85;p2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29"/>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2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29"/>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0"/>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2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subTitle" idx="1"/>
          </p:nvPr>
        </p:nvSpPr>
        <p:spPr>
          <a:xfrm>
            <a:off x="838200" y="3200400"/>
            <a:ext cx="7772400" cy="31242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121428"/>
              <a:buNone/>
            </a:pPr>
            <a:r>
              <a:rPr lang="en-GB" sz="2900" dirty="0">
                <a:latin typeface="Times New Roman"/>
                <a:ea typeface="Times New Roman"/>
                <a:cs typeface="Times New Roman"/>
                <a:sym typeface="Times New Roman"/>
              </a:rPr>
              <a:t>Prithvi Shetty         21</a:t>
            </a:r>
            <a:endParaRPr sz="2900" dirty="0">
              <a:latin typeface="Times New Roman"/>
              <a:ea typeface="Times New Roman"/>
              <a:cs typeface="Times New Roman"/>
              <a:sym typeface="Times New Roman"/>
            </a:endParaRPr>
          </a:p>
          <a:p>
            <a:pPr marL="0" lvl="0" indent="0" algn="ctr" rtl="0">
              <a:lnSpc>
                <a:spcPct val="100000"/>
              </a:lnSpc>
              <a:spcBef>
                <a:spcPts val="0"/>
              </a:spcBef>
              <a:spcAft>
                <a:spcPts val="0"/>
              </a:spcAft>
              <a:buSzPct val="121428"/>
              <a:buNone/>
            </a:pPr>
            <a:r>
              <a:rPr lang="en-GB" sz="2900" dirty="0" err="1">
                <a:latin typeface="Times New Roman"/>
                <a:ea typeface="Times New Roman"/>
                <a:cs typeface="Times New Roman"/>
                <a:sym typeface="Times New Roman"/>
              </a:rPr>
              <a:t>Shitaanshu</a:t>
            </a:r>
            <a:r>
              <a:rPr lang="en-GB" sz="2900" dirty="0">
                <a:latin typeface="Times New Roman"/>
                <a:ea typeface="Times New Roman"/>
                <a:cs typeface="Times New Roman"/>
                <a:sym typeface="Times New Roman"/>
              </a:rPr>
              <a:t> Singh   22 </a:t>
            </a:r>
            <a:endParaRPr sz="2900" dirty="0">
              <a:latin typeface="Times New Roman"/>
              <a:ea typeface="Times New Roman"/>
              <a:cs typeface="Times New Roman"/>
              <a:sym typeface="Times New Roman"/>
            </a:endParaRPr>
          </a:p>
          <a:p>
            <a:pPr marL="0" lvl="0" indent="0" algn="ctr" rtl="0">
              <a:lnSpc>
                <a:spcPct val="100000"/>
              </a:lnSpc>
              <a:spcBef>
                <a:spcPts val="0"/>
              </a:spcBef>
              <a:spcAft>
                <a:spcPts val="0"/>
              </a:spcAft>
              <a:buSzPct val="121428"/>
              <a:buNone/>
            </a:pPr>
            <a:r>
              <a:rPr lang="en-GB" sz="2900" dirty="0" err="1">
                <a:latin typeface="Times New Roman"/>
                <a:ea typeface="Times New Roman"/>
                <a:cs typeface="Times New Roman"/>
                <a:sym typeface="Times New Roman"/>
              </a:rPr>
              <a:t>Nishit</a:t>
            </a:r>
            <a:r>
              <a:rPr lang="en-GB" sz="2900" dirty="0">
                <a:latin typeface="Times New Roman"/>
                <a:ea typeface="Times New Roman"/>
                <a:cs typeface="Times New Roman"/>
                <a:sym typeface="Times New Roman"/>
              </a:rPr>
              <a:t> Thakkar       23</a:t>
            </a:r>
            <a:endParaRPr sz="2900" dirty="0">
              <a:latin typeface="Times New Roman"/>
              <a:ea typeface="Times New Roman"/>
              <a:cs typeface="Times New Roman"/>
              <a:sym typeface="Times New Roman"/>
            </a:endParaRPr>
          </a:p>
          <a:p>
            <a:pPr marL="0" lvl="0" indent="0" algn="ctr" rtl="0">
              <a:lnSpc>
                <a:spcPct val="100000"/>
              </a:lnSpc>
              <a:spcBef>
                <a:spcPts val="0"/>
              </a:spcBef>
              <a:spcAft>
                <a:spcPts val="0"/>
              </a:spcAft>
              <a:buSzPct val="121428"/>
              <a:buNone/>
            </a:pPr>
            <a:r>
              <a:rPr lang="en-GB" sz="2900" dirty="0">
                <a:latin typeface="Times New Roman"/>
                <a:ea typeface="Times New Roman"/>
                <a:cs typeface="Times New Roman"/>
                <a:sym typeface="Times New Roman"/>
              </a:rPr>
              <a:t>Nelkin Eldho         24</a:t>
            </a:r>
            <a:endParaRPr dirty="0"/>
          </a:p>
          <a:p>
            <a:pPr marL="0" lvl="0" indent="0" algn="ctr" rtl="0">
              <a:lnSpc>
                <a:spcPct val="100000"/>
              </a:lnSpc>
              <a:spcBef>
                <a:spcPts val="0"/>
              </a:spcBef>
              <a:spcAft>
                <a:spcPts val="0"/>
              </a:spcAft>
              <a:buSzPct val="121428"/>
              <a:buNone/>
            </a:pPr>
            <a:endParaRPr dirty="0">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r>
              <a:rPr lang="en-GB" dirty="0">
                <a:latin typeface="Times New Roman"/>
                <a:ea typeface="Times New Roman"/>
                <a:cs typeface="Times New Roman"/>
                <a:sym typeface="Times New Roman"/>
              </a:rPr>
              <a:t>Date of the presentation:18/10/21</a:t>
            </a:r>
            <a:endParaRPr dirty="0">
              <a:latin typeface="Times New Roman"/>
              <a:ea typeface="Times New Roman"/>
              <a:cs typeface="Times New Roman"/>
              <a:sym typeface="Times New Roman"/>
            </a:endParaRPr>
          </a:p>
          <a:p>
            <a:pPr marL="457200" lvl="0" indent="-368935" algn="ctr" rtl="0">
              <a:lnSpc>
                <a:spcPct val="100000"/>
              </a:lnSpc>
              <a:spcBef>
                <a:spcPts val="580"/>
              </a:spcBef>
              <a:spcAft>
                <a:spcPts val="0"/>
              </a:spcAft>
              <a:buSzPct val="121428"/>
              <a:buNone/>
            </a:pPr>
            <a:r>
              <a:rPr lang="en-GB" dirty="0">
                <a:latin typeface="Times New Roman"/>
                <a:ea typeface="Times New Roman"/>
                <a:cs typeface="Times New Roman"/>
                <a:sym typeface="Times New Roman"/>
              </a:rPr>
              <a:t>Under the guidance of: Ms. </a:t>
            </a:r>
            <a:r>
              <a:rPr lang="en-GB" b="0" i="0" dirty="0">
                <a:solidFill>
                  <a:srgbClr val="366092"/>
                </a:solidFill>
                <a:latin typeface="Times New Roman"/>
                <a:ea typeface="Times New Roman"/>
                <a:cs typeface="Times New Roman"/>
                <a:sym typeface="Times New Roman"/>
              </a:rPr>
              <a:t>ALVINA ALPHONSO</a:t>
            </a:r>
            <a:endParaRPr dirty="0">
              <a:solidFill>
                <a:srgbClr val="366092"/>
              </a:solidFill>
              <a:latin typeface="Times New Roman"/>
              <a:ea typeface="Times New Roman"/>
              <a:cs typeface="Times New Roman"/>
              <a:sym typeface="Times New Roman"/>
            </a:endParaRPr>
          </a:p>
          <a:p>
            <a:pPr marL="0" lvl="0" indent="0" algn="ctr" rtl="0">
              <a:lnSpc>
                <a:spcPct val="100000"/>
              </a:lnSpc>
              <a:spcBef>
                <a:spcPts val="580"/>
              </a:spcBef>
              <a:spcAft>
                <a:spcPts val="0"/>
              </a:spcAft>
              <a:buSzPct val="121428"/>
              <a:buNone/>
            </a:pPr>
            <a:endParaRPr i="1" dirty="0"/>
          </a:p>
          <a:p>
            <a:pPr marL="0" lvl="0" indent="0" algn="ctr" rtl="0">
              <a:lnSpc>
                <a:spcPct val="100000"/>
              </a:lnSpc>
              <a:spcBef>
                <a:spcPts val="580"/>
              </a:spcBef>
              <a:spcAft>
                <a:spcPts val="0"/>
              </a:spcAft>
              <a:buSzPct val="121428"/>
              <a:buNone/>
            </a:pPr>
            <a:r>
              <a:rPr lang="en-GB" dirty="0"/>
              <a:t> </a:t>
            </a:r>
            <a:endParaRPr dirty="0"/>
          </a:p>
          <a:p>
            <a:pPr marL="0" lvl="0" indent="0" algn="ctr" rtl="0">
              <a:lnSpc>
                <a:spcPct val="100000"/>
              </a:lnSpc>
              <a:spcBef>
                <a:spcPts val="580"/>
              </a:spcBef>
              <a:spcAft>
                <a:spcPts val="0"/>
              </a:spcAft>
              <a:buSzPct val="121428"/>
              <a:buNone/>
            </a:pPr>
            <a:r>
              <a:rPr lang="en-GB" dirty="0"/>
              <a:t>St. Francis Institute of Technology</a:t>
            </a:r>
            <a:endParaRPr dirty="0"/>
          </a:p>
          <a:p>
            <a:pPr marL="0" lvl="0" indent="0" algn="ctr" rtl="0">
              <a:lnSpc>
                <a:spcPct val="100000"/>
              </a:lnSpc>
              <a:spcBef>
                <a:spcPts val="580"/>
              </a:spcBef>
              <a:spcAft>
                <a:spcPts val="0"/>
              </a:spcAft>
              <a:buSzPct val="121428"/>
              <a:buNone/>
            </a:pPr>
            <a:r>
              <a:rPr lang="en-GB" i="1" dirty="0"/>
              <a:t>Department of Information Technology</a:t>
            </a:r>
            <a:endParaRPr dirty="0"/>
          </a:p>
          <a:p>
            <a:pPr marL="0" lvl="0" indent="0" algn="ctr" rtl="0">
              <a:lnSpc>
                <a:spcPct val="100000"/>
              </a:lnSpc>
              <a:spcBef>
                <a:spcPts val="580"/>
              </a:spcBef>
              <a:spcAft>
                <a:spcPts val="0"/>
              </a:spcAft>
              <a:buSzPct val="121428"/>
              <a:buNone/>
            </a:pPr>
            <a:endParaRPr dirty="0"/>
          </a:p>
        </p:txBody>
      </p:sp>
      <p:sp>
        <p:nvSpPr>
          <p:cNvPr id="107" name="Google Shape;107;p1"/>
          <p:cNvSpPr txBox="1">
            <a:spLocks noGrp="1"/>
          </p:cNvSpPr>
          <p:nvPr>
            <p:ph type="ctrTitle"/>
          </p:nvPr>
        </p:nvSpPr>
        <p:spPr>
          <a:xfrm>
            <a:off x="0" y="1600200"/>
            <a:ext cx="9144000" cy="1165225"/>
          </a:xfrm>
          <a:prstGeom prst="rect">
            <a:avLst/>
          </a:prstGeom>
          <a:noFill/>
          <a:ln>
            <a:noFill/>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4000"/>
              <a:buFont typeface="Arial"/>
              <a:buNone/>
            </a:pPr>
            <a:r>
              <a:rPr lang="en-GB" dirty="0" err="1"/>
              <a:t>HealthX</a:t>
            </a:r>
            <a:r>
              <a:rPr lang="en-GB" dirty="0"/>
              <a:t>- Healthcare App</a:t>
            </a:r>
            <a:endParaRPr dirty="0"/>
          </a:p>
        </p:txBody>
      </p:sp>
      <p:pic>
        <p:nvPicPr>
          <p:cNvPr id="108" name="Google Shape;108;p1"/>
          <p:cNvPicPr preferRelativeResize="0"/>
          <p:nvPr/>
        </p:nvPicPr>
        <p:blipFill rotWithShape="1">
          <a:blip r:embed="rId3">
            <a:alphaModFix/>
          </a:blip>
          <a:srcRect/>
          <a:stretch/>
        </p:blipFill>
        <p:spPr>
          <a:xfrm>
            <a:off x="8349456" y="6072187"/>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1" y="274638"/>
            <a:ext cx="9143999" cy="824489"/>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Project Objectives</a:t>
            </a:r>
            <a:endParaRPr/>
          </a:p>
        </p:txBody>
      </p:sp>
      <p:sp>
        <p:nvSpPr>
          <p:cNvPr id="190" name="Google Shape;190;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10</a:t>
            </a:fld>
            <a:endParaRPr/>
          </a:p>
        </p:txBody>
      </p:sp>
      <p:sp>
        <p:nvSpPr>
          <p:cNvPr id="191" name="Google Shape;191;p10"/>
          <p:cNvSpPr txBox="1">
            <a:spLocks noGrp="1"/>
          </p:cNvSpPr>
          <p:nvPr>
            <p:ph type="body" idx="1"/>
          </p:nvPr>
        </p:nvSpPr>
        <p:spPr>
          <a:xfrm>
            <a:off x="0" y="1348509"/>
            <a:ext cx="9144000" cy="467129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Remind user to take  his/her medicine on time.</a:t>
            </a:r>
            <a:endParaRPr dirty="0"/>
          </a:p>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Help user keep track of what medicine he/she takes.</a:t>
            </a:r>
            <a:endParaRPr dirty="0"/>
          </a:p>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Get the location of nearby Hospitals and medical stores.</a:t>
            </a:r>
            <a:endParaRPr dirty="0"/>
          </a:p>
          <a:p>
            <a:pPr marL="342900" lvl="0" indent="-342900" algn="l" rtl="0">
              <a:lnSpc>
                <a:spcPct val="100000"/>
              </a:lnSpc>
              <a:spcBef>
                <a:spcPts val="1200"/>
              </a:spcBef>
              <a:spcAft>
                <a:spcPts val="0"/>
              </a:spcAft>
              <a:buSzPts val="3889"/>
              <a:buFont typeface="Courier New"/>
              <a:buChar char="o"/>
            </a:pPr>
            <a:r>
              <a:rPr lang="en-GB" sz="2400" dirty="0">
                <a:latin typeface="Times New Roman"/>
                <a:ea typeface="Times New Roman"/>
                <a:cs typeface="Times New Roman"/>
                <a:sym typeface="Times New Roman"/>
              </a:rPr>
              <a:t>Provide user with some emergency first aid tips.</a:t>
            </a:r>
          </a:p>
          <a:p>
            <a:pPr marL="342900" lvl="0" indent="-342900" algn="l" rtl="0">
              <a:lnSpc>
                <a:spcPct val="100000"/>
              </a:lnSpc>
              <a:spcBef>
                <a:spcPts val="1200"/>
              </a:spcBef>
              <a:spcAft>
                <a:spcPts val="0"/>
              </a:spcAft>
              <a:buSzPts val="3889"/>
              <a:buFont typeface="Courier New"/>
              <a:buChar char="o"/>
            </a:pPr>
            <a:r>
              <a:rPr lang="en-GB" sz="2400" dirty="0">
                <a:latin typeface="Times New Roman"/>
                <a:cs typeface="Times New Roman"/>
                <a:sym typeface="Times New Roman"/>
              </a:rPr>
              <a:t>Displays some important health tips.</a:t>
            </a:r>
            <a:endParaRPr dirty="0"/>
          </a:p>
        </p:txBody>
      </p:sp>
      <p:pic>
        <p:nvPicPr>
          <p:cNvPr id="192" name="Google Shape;192;p10"/>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E3A8D680-87D4-473A-B03B-94BC39EE7645}"/>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0" y="274638"/>
            <a:ext cx="9144000" cy="778307"/>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Proposed Solution </a:t>
            </a:r>
            <a:endParaRPr/>
          </a:p>
        </p:txBody>
      </p:sp>
      <p:sp>
        <p:nvSpPr>
          <p:cNvPr id="200" name="Google Shape;200;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11</a:t>
            </a:fld>
            <a:endParaRPr/>
          </a:p>
        </p:txBody>
      </p:sp>
      <p:sp>
        <p:nvSpPr>
          <p:cNvPr id="201" name="Google Shape;201;p11"/>
          <p:cNvSpPr txBox="1">
            <a:spLocks noGrp="1"/>
          </p:cNvSpPr>
          <p:nvPr>
            <p:ph type="body" idx="1"/>
          </p:nvPr>
        </p:nvSpPr>
        <p:spPr>
          <a:xfrm>
            <a:off x="-1" y="1447800"/>
            <a:ext cx="9060873" cy="4572000"/>
          </a:xfrm>
          <a:prstGeom prst="rect">
            <a:avLst/>
          </a:prstGeom>
          <a:noFill/>
          <a:ln>
            <a:noFill/>
          </a:ln>
        </p:spPr>
        <p:txBody>
          <a:bodyPr spcFirstLastPara="1" wrap="square" lIns="91425" tIns="45700" rIns="91425" bIns="45700" anchor="t" anchorCtr="0">
            <a:normAutofit fontScale="92500"/>
          </a:bodyPr>
          <a:lstStyle/>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User will enter the details of medication according to his/her prescription into the application.</a:t>
            </a:r>
            <a:endParaRPr dirty="0"/>
          </a:p>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Application will notify or alert the user according to the time and date of medication.</a:t>
            </a:r>
            <a:endParaRPr dirty="0"/>
          </a:p>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user can also locate the medical stores to stock up their medicines.</a:t>
            </a:r>
            <a:endParaRPr dirty="0"/>
          </a:p>
          <a:p>
            <a:pPr marL="597535" indent="-481964" algn="just">
              <a:lnSpc>
                <a:spcPct val="150000"/>
              </a:lnSpc>
              <a:spcBef>
                <a:spcPts val="0"/>
              </a:spcBef>
              <a:buSzPts val="2600"/>
              <a:buFont typeface="Courier New"/>
              <a:buChar char="o"/>
            </a:pPr>
            <a:r>
              <a:rPr lang="en-US" sz="2400" dirty="0">
                <a:solidFill>
                  <a:srgbClr val="282828"/>
                </a:solidFill>
                <a:highlight>
                  <a:srgbClr val="FFFFFF"/>
                </a:highlight>
                <a:latin typeface="Times New Roman"/>
                <a:cs typeface="Times New Roman"/>
                <a:sym typeface="Times New Roman"/>
              </a:rPr>
              <a:t>The Application would provide health tips and first aid tips.</a:t>
            </a:r>
            <a:endParaRPr lang="en-GB" sz="2400" dirty="0">
              <a:latin typeface="Times New Roman"/>
              <a:ea typeface="Times New Roman"/>
              <a:cs typeface="Times New Roman"/>
              <a:sym typeface="Times New Roman"/>
            </a:endParaRPr>
          </a:p>
          <a:p>
            <a:pPr marL="597535" lvl="0" indent="-481964" algn="just" rtl="0">
              <a:lnSpc>
                <a:spcPct val="150000"/>
              </a:lnSpc>
              <a:spcBef>
                <a:spcPts val="0"/>
              </a:spcBef>
              <a:spcAft>
                <a:spcPts val="0"/>
              </a:spcAft>
              <a:buSzPts val="2600"/>
              <a:buFont typeface="Courier New"/>
              <a:buChar char="o"/>
            </a:pPr>
            <a:r>
              <a:rPr lang="en-GB" sz="2400" dirty="0">
                <a:latin typeface="Times New Roman"/>
                <a:ea typeface="Times New Roman"/>
                <a:cs typeface="Times New Roman"/>
                <a:sym typeface="Times New Roman"/>
              </a:rPr>
              <a:t>The proposed app would be developed on android because android has a larger market share.</a:t>
            </a:r>
            <a:endParaRPr sz="2400" dirty="0">
              <a:latin typeface="Times New Roman"/>
              <a:ea typeface="Times New Roman"/>
              <a:cs typeface="Times New Roman"/>
              <a:sym typeface="Times New Roman"/>
            </a:endParaRPr>
          </a:p>
        </p:txBody>
      </p:sp>
      <p:pic>
        <p:nvPicPr>
          <p:cNvPr id="202" name="Google Shape;202;p11"/>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50C6B5C3-E912-4D2F-A1E7-B9F119268800}"/>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73891" y="274638"/>
            <a:ext cx="9070109" cy="7598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Scope of the Project</a:t>
            </a:r>
            <a:endParaRPr/>
          </a:p>
        </p:txBody>
      </p:sp>
      <p:sp>
        <p:nvSpPr>
          <p:cNvPr id="210" name="Google Shape;210;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12</a:t>
            </a:fld>
            <a:endParaRPr/>
          </a:p>
        </p:txBody>
      </p:sp>
      <p:sp>
        <p:nvSpPr>
          <p:cNvPr id="211" name="Google Shape;211;p12"/>
          <p:cNvSpPr txBox="1">
            <a:spLocks noGrp="1"/>
          </p:cNvSpPr>
          <p:nvPr>
            <p:ph type="body" idx="1"/>
          </p:nvPr>
        </p:nvSpPr>
        <p:spPr>
          <a:xfrm>
            <a:off x="73891" y="1293091"/>
            <a:ext cx="8996217" cy="469654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1200"/>
              </a:spcBef>
              <a:spcAft>
                <a:spcPts val="0"/>
              </a:spcAft>
              <a:buSzPts val="1530"/>
              <a:buFont typeface="Courier New"/>
              <a:buChar char="o"/>
            </a:pPr>
            <a:r>
              <a:rPr lang="en-GB" sz="2400" dirty="0">
                <a:latin typeface="Times New Roman"/>
                <a:ea typeface="Times New Roman"/>
                <a:cs typeface="Times New Roman"/>
                <a:sym typeface="Times New Roman"/>
              </a:rPr>
              <a:t>The application has been designed in such a way that it would be easy to use by majority of the users.</a:t>
            </a:r>
            <a:endParaRPr dirty="0"/>
          </a:p>
          <a:p>
            <a:pPr marL="342900" lvl="0" indent="-342900" algn="l" rtl="0">
              <a:lnSpc>
                <a:spcPct val="100000"/>
              </a:lnSpc>
              <a:spcBef>
                <a:spcPts val="1200"/>
              </a:spcBef>
              <a:spcAft>
                <a:spcPts val="0"/>
              </a:spcAft>
              <a:buSzPts val="1530"/>
              <a:buFont typeface="Courier New"/>
              <a:buChar char="o"/>
            </a:pPr>
            <a:r>
              <a:rPr lang="en-GB" sz="2400" dirty="0">
                <a:latin typeface="Times New Roman"/>
                <a:ea typeface="Times New Roman"/>
                <a:cs typeface="Times New Roman"/>
                <a:sym typeface="Times New Roman"/>
              </a:rPr>
              <a:t>The users will be able to enter personal and prescribed medicines in the application. </a:t>
            </a:r>
            <a:endParaRPr sz="2400" dirty="0">
              <a:latin typeface="Times New Roman"/>
              <a:ea typeface="Times New Roman"/>
              <a:cs typeface="Times New Roman"/>
              <a:sym typeface="Times New Roman"/>
            </a:endParaRPr>
          </a:p>
          <a:p>
            <a:pPr marL="342900" lvl="0" indent="-342900" algn="l" rtl="0">
              <a:lnSpc>
                <a:spcPct val="100000"/>
              </a:lnSpc>
              <a:spcBef>
                <a:spcPts val="1200"/>
              </a:spcBef>
              <a:spcAft>
                <a:spcPts val="0"/>
              </a:spcAft>
              <a:buSzPts val="1530"/>
              <a:buFont typeface="Courier New"/>
              <a:buChar char="o"/>
            </a:pPr>
            <a:r>
              <a:rPr lang="en-GB" sz="2400" dirty="0">
                <a:latin typeface="Times New Roman"/>
                <a:ea typeface="Times New Roman"/>
                <a:cs typeface="Times New Roman"/>
                <a:sym typeface="Times New Roman"/>
              </a:rPr>
              <a:t>The users will be reminded of their medications at correct time.</a:t>
            </a:r>
          </a:p>
          <a:p>
            <a:pPr marL="342900" indent="-342900">
              <a:spcBef>
                <a:spcPts val="1200"/>
              </a:spcBef>
              <a:buFont typeface="Courier New"/>
              <a:buChar char="o"/>
            </a:pPr>
            <a:r>
              <a:rPr lang="en-US" sz="2400" dirty="0">
                <a:solidFill>
                  <a:srgbClr val="282828"/>
                </a:solidFill>
                <a:highlight>
                  <a:srgbClr val="FFFFFF"/>
                </a:highlight>
                <a:latin typeface="Times New Roman"/>
                <a:cs typeface="Times New Roman"/>
                <a:sym typeface="Times New Roman"/>
              </a:rPr>
              <a:t>The user would be provided with health and first aid tips.</a:t>
            </a:r>
            <a:endParaRPr lang="en-US" sz="2400" dirty="0"/>
          </a:p>
          <a:p>
            <a:pPr marL="342900" lvl="0" indent="-342900" algn="l" rtl="0">
              <a:lnSpc>
                <a:spcPct val="100000"/>
              </a:lnSpc>
              <a:spcBef>
                <a:spcPts val="1200"/>
              </a:spcBef>
              <a:spcAft>
                <a:spcPts val="0"/>
              </a:spcAft>
              <a:buSzPts val="1530"/>
              <a:buFont typeface="Courier New"/>
              <a:buChar char="o"/>
            </a:pPr>
            <a:endParaRPr sz="2400" dirty="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015"/>
              <a:buFont typeface="Arial"/>
              <a:buNone/>
            </a:pPr>
            <a:endParaRPr sz="2400" dirty="0">
              <a:latin typeface="Times New Roman"/>
              <a:ea typeface="Times New Roman"/>
              <a:cs typeface="Times New Roman"/>
              <a:sym typeface="Times New Roman"/>
            </a:endParaRPr>
          </a:p>
        </p:txBody>
      </p:sp>
      <p:pic>
        <p:nvPicPr>
          <p:cNvPr id="212" name="Google Shape;212;p12"/>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BD2C2615-E181-44BF-8F71-2D861672DB31}"/>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0" y="274638"/>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latin typeface="Arial"/>
                <a:ea typeface="Arial"/>
                <a:cs typeface="Arial"/>
                <a:sym typeface="Arial"/>
              </a:rPr>
              <a:t>System Description</a:t>
            </a:r>
            <a:endParaRPr>
              <a:latin typeface="Arial"/>
              <a:ea typeface="Arial"/>
              <a:cs typeface="Arial"/>
              <a:sym typeface="Arial"/>
            </a:endParaRPr>
          </a:p>
        </p:txBody>
      </p:sp>
      <p:sp>
        <p:nvSpPr>
          <p:cNvPr id="220" name="Google Shape;220;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13</a:t>
            </a:fld>
            <a:endParaRPr/>
          </a:p>
        </p:txBody>
      </p:sp>
      <p:pic>
        <p:nvPicPr>
          <p:cNvPr id="221" name="Google Shape;221;p13"/>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4" name="Picture 3">
            <a:extLst>
              <a:ext uri="{FF2B5EF4-FFF2-40B4-BE49-F238E27FC236}">
                <a16:creationId xmlns:a16="http://schemas.microsoft.com/office/drawing/2014/main" id="{2D718467-A17A-47F3-881C-2BACED69C88A}"/>
              </a:ext>
            </a:extLst>
          </p:cNvPr>
          <p:cNvPicPr>
            <a:picLocks noChangeAspect="1"/>
          </p:cNvPicPr>
          <p:nvPr/>
        </p:nvPicPr>
        <p:blipFill>
          <a:blip r:embed="rId4"/>
          <a:stretch>
            <a:fillRect/>
          </a:stretch>
        </p:blipFill>
        <p:spPr>
          <a:xfrm>
            <a:off x="1214293" y="1126692"/>
            <a:ext cx="7248525" cy="4962525"/>
          </a:xfrm>
          <a:prstGeom prst="rect">
            <a:avLst/>
          </a:prstGeom>
        </p:spPr>
      </p:pic>
      <p:sp>
        <p:nvSpPr>
          <p:cNvPr id="7" name="Google Shape;128;p3">
            <a:extLst>
              <a:ext uri="{FF2B5EF4-FFF2-40B4-BE49-F238E27FC236}">
                <a16:creationId xmlns:a16="http://schemas.microsoft.com/office/drawing/2014/main" id="{793234C1-0542-489B-A66E-41D860DEDF72}"/>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0" y="274638"/>
            <a:ext cx="9144000" cy="787544"/>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Arial"/>
              <a:buNone/>
            </a:pPr>
            <a:r>
              <a:rPr lang="en-GB"/>
              <a:t>Hardware &amp; Software Requirements</a:t>
            </a:r>
            <a:endParaRPr/>
          </a:p>
        </p:txBody>
      </p:sp>
      <p:sp>
        <p:nvSpPr>
          <p:cNvPr id="230" name="Google Shape;230;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14</a:t>
            </a:fld>
            <a:endParaRPr/>
          </a:p>
        </p:txBody>
      </p:sp>
      <p:sp>
        <p:nvSpPr>
          <p:cNvPr id="231" name="Google Shape;231;p16"/>
          <p:cNvSpPr txBox="1">
            <a:spLocks noGrp="1"/>
          </p:cNvSpPr>
          <p:nvPr>
            <p:ph type="body" idx="1"/>
          </p:nvPr>
        </p:nvSpPr>
        <p:spPr>
          <a:xfrm>
            <a:off x="146304" y="1447800"/>
            <a:ext cx="8997694" cy="4572000"/>
          </a:xfrm>
          <a:prstGeom prst="rect">
            <a:avLst/>
          </a:prstGeom>
          <a:noFill/>
          <a:ln>
            <a:noFill/>
          </a:ln>
        </p:spPr>
        <p:txBody>
          <a:bodyPr spcFirstLastPara="1" wrap="square" lIns="91425" tIns="45700" rIns="91425" bIns="45700" anchor="t" anchorCtr="0">
            <a:normAutofit/>
          </a:bodyPr>
          <a:lstStyle/>
          <a:p>
            <a:pPr marL="140335" lvl="0" indent="0" algn="l" rtl="0">
              <a:lnSpc>
                <a:spcPct val="100000"/>
              </a:lnSpc>
              <a:spcBef>
                <a:spcPts val="0"/>
              </a:spcBef>
              <a:spcAft>
                <a:spcPts val="0"/>
              </a:spcAft>
              <a:buSzPts val="2210"/>
              <a:buNone/>
            </a:pPr>
            <a:r>
              <a:rPr lang="en-GB" sz="2800" b="1" dirty="0">
                <a:latin typeface="Times New Roman"/>
                <a:ea typeface="Times New Roman"/>
                <a:cs typeface="Times New Roman"/>
                <a:sym typeface="Times New Roman"/>
              </a:rPr>
              <a:t>Software requirements – </a:t>
            </a:r>
            <a:endParaRPr sz="2800" b="1"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AutoNum type="arabicPeriod"/>
            </a:pPr>
            <a:r>
              <a:rPr lang="en-GB" sz="2400" dirty="0">
                <a:latin typeface="Times New Roman"/>
                <a:ea typeface="Times New Roman"/>
                <a:cs typeface="Times New Roman"/>
                <a:sym typeface="Times New Roman"/>
              </a:rPr>
              <a:t>Android Studio Version 4.2.2</a:t>
            </a:r>
            <a:endParaRPr sz="2400"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AutoNum type="arabicPeriod"/>
            </a:pPr>
            <a:r>
              <a:rPr lang="en-GB" sz="2400" dirty="0">
                <a:latin typeface="Times New Roman"/>
                <a:ea typeface="Times New Roman"/>
                <a:cs typeface="Times New Roman"/>
                <a:sym typeface="Times New Roman"/>
              </a:rPr>
              <a:t>Operating System Window 7,8,10.</a:t>
            </a:r>
            <a:endParaRPr dirty="0"/>
          </a:p>
          <a:p>
            <a:pPr marL="140335" lvl="0" indent="0" algn="l" rtl="0">
              <a:lnSpc>
                <a:spcPct val="100000"/>
              </a:lnSpc>
              <a:spcBef>
                <a:spcPts val="0"/>
              </a:spcBef>
              <a:spcAft>
                <a:spcPts val="0"/>
              </a:spcAft>
              <a:buSzPts val="2210"/>
              <a:buNone/>
            </a:pPr>
            <a:endParaRPr sz="2400" dirty="0">
              <a:latin typeface="Times New Roman"/>
              <a:ea typeface="Times New Roman"/>
              <a:cs typeface="Times New Roman"/>
              <a:sym typeface="Times New Roman"/>
            </a:endParaRPr>
          </a:p>
          <a:p>
            <a:pPr marL="140335" lvl="0" indent="0" algn="l" rtl="0">
              <a:lnSpc>
                <a:spcPct val="100000"/>
              </a:lnSpc>
              <a:spcBef>
                <a:spcPts val="0"/>
              </a:spcBef>
              <a:spcAft>
                <a:spcPts val="0"/>
              </a:spcAft>
              <a:buSzPts val="2210"/>
              <a:buNone/>
            </a:pPr>
            <a:r>
              <a:rPr lang="en-GB" sz="2800" b="1" dirty="0">
                <a:latin typeface="Times New Roman"/>
                <a:ea typeface="Times New Roman"/>
                <a:cs typeface="Times New Roman"/>
                <a:sym typeface="Times New Roman"/>
              </a:rPr>
              <a:t>Hardware requirements –</a:t>
            </a:r>
            <a:endParaRPr sz="2800" b="1"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Font typeface="Arial"/>
              <a:buAutoNum type="arabicPeriod"/>
            </a:pPr>
            <a:r>
              <a:rPr lang="en-GB" sz="2400" dirty="0">
                <a:latin typeface="Times New Roman"/>
                <a:ea typeface="Times New Roman"/>
                <a:cs typeface="Times New Roman"/>
                <a:sym typeface="Times New Roman"/>
              </a:rPr>
              <a:t>Minimum 8 GB RAM.</a:t>
            </a:r>
            <a:endParaRPr sz="2400"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Font typeface="Arial"/>
              <a:buAutoNum type="arabicPeriod"/>
            </a:pPr>
            <a:r>
              <a:rPr lang="en-GB" sz="2400" dirty="0">
                <a:latin typeface="Times New Roman"/>
                <a:ea typeface="Times New Roman"/>
                <a:cs typeface="Times New Roman"/>
                <a:sym typeface="Times New Roman"/>
              </a:rPr>
              <a:t>Intel processor minimum Intel i5 or </a:t>
            </a:r>
            <a:r>
              <a:rPr lang="en-GB" sz="2400" dirty="0" err="1">
                <a:latin typeface="Times New Roman"/>
                <a:ea typeface="Times New Roman"/>
                <a:cs typeface="Times New Roman"/>
                <a:sym typeface="Times New Roman"/>
              </a:rPr>
              <a:t>Amd</a:t>
            </a:r>
            <a:r>
              <a:rPr lang="en-GB" sz="2400" dirty="0">
                <a:latin typeface="Times New Roman"/>
                <a:ea typeface="Times New Roman"/>
                <a:cs typeface="Times New Roman"/>
                <a:sym typeface="Times New Roman"/>
              </a:rPr>
              <a:t> </a:t>
            </a:r>
            <a:r>
              <a:rPr lang="en-GB" sz="2400" dirty="0" err="1">
                <a:latin typeface="Times New Roman"/>
                <a:ea typeface="Times New Roman"/>
                <a:cs typeface="Times New Roman"/>
                <a:sym typeface="Times New Roman"/>
              </a:rPr>
              <a:t>Ryzen</a:t>
            </a:r>
            <a:r>
              <a:rPr lang="en-GB" sz="2400" dirty="0">
                <a:latin typeface="Times New Roman"/>
                <a:ea typeface="Times New Roman"/>
                <a:cs typeface="Times New Roman"/>
                <a:sym typeface="Times New Roman"/>
              </a:rPr>
              <a:t> 3.  </a:t>
            </a:r>
            <a:endParaRPr sz="2400" dirty="0">
              <a:latin typeface="Times New Roman"/>
              <a:ea typeface="Times New Roman"/>
              <a:cs typeface="Times New Roman"/>
              <a:sym typeface="Times New Roman"/>
            </a:endParaRPr>
          </a:p>
          <a:p>
            <a:pPr marL="654685" lvl="0" indent="-514350" algn="l" rtl="0">
              <a:lnSpc>
                <a:spcPct val="100000"/>
              </a:lnSpc>
              <a:spcBef>
                <a:spcPts val="0"/>
              </a:spcBef>
              <a:spcAft>
                <a:spcPts val="0"/>
              </a:spcAft>
              <a:buSzPts val="2210"/>
              <a:buFont typeface="Arial"/>
              <a:buAutoNum type="arabicPeriod"/>
            </a:pPr>
            <a:r>
              <a:rPr lang="en-GB" sz="2400" dirty="0">
                <a:latin typeface="Times New Roman"/>
                <a:ea typeface="Times New Roman"/>
                <a:cs typeface="Times New Roman"/>
                <a:sym typeface="Times New Roman"/>
              </a:rPr>
              <a:t>Internet connection Minimum 50 Kbps.</a:t>
            </a:r>
            <a:endParaRPr sz="2400" dirty="0">
              <a:latin typeface="Times New Roman"/>
              <a:ea typeface="Times New Roman"/>
              <a:cs typeface="Times New Roman"/>
              <a:sym typeface="Times New Roman"/>
            </a:endParaRPr>
          </a:p>
        </p:txBody>
      </p:sp>
      <p:pic>
        <p:nvPicPr>
          <p:cNvPr id="232" name="Google Shape;232;p16"/>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B2DE3E49-2440-4597-B44C-B864B129D792}"/>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4"/>
          <p:cNvSpPr txBox="1">
            <a:spLocks noGrp="1"/>
          </p:cNvSpPr>
          <p:nvPr>
            <p:ph type="title"/>
          </p:nvPr>
        </p:nvSpPr>
        <p:spPr>
          <a:xfrm>
            <a:off x="0" y="274638"/>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latin typeface="Arial"/>
                <a:ea typeface="Arial"/>
                <a:cs typeface="Arial"/>
                <a:sym typeface="Arial"/>
              </a:rPr>
              <a:t>User Interface Design (GUI snapshots)</a:t>
            </a:r>
            <a:endParaRPr>
              <a:latin typeface="Arial"/>
              <a:ea typeface="Arial"/>
              <a:cs typeface="Arial"/>
              <a:sym typeface="Arial"/>
            </a:endParaRPr>
          </a:p>
        </p:txBody>
      </p:sp>
      <p:sp>
        <p:nvSpPr>
          <p:cNvPr id="240" name="Google Shape;240;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15</a:t>
            </a:fld>
            <a:endParaRPr/>
          </a:p>
        </p:txBody>
      </p:sp>
      <p:pic>
        <p:nvPicPr>
          <p:cNvPr id="241" name="Google Shape;241;p14"/>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3" name="Picture 2">
            <a:extLst>
              <a:ext uri="{FF2B5EF4-FFF2-40B4-BE49-F238E27FC236}">
                <a16:creationId xmlns:a16="http://schemas.microsoft.com/office/drawing/2014/main" id="{310D497A-2D0D-4ED0-BBB0-84DBD9204BF5}"/>
              </a:ext>
            </a:extLst>
          </p:cNvPr>
          <p:cNvPicPr>
            <a:picLocks noChangeAspect="1"/>
          </p:cNvPicPr>
          <p:nvPr/>
        </p:nvPicPr>
        <p:blipFill rotWithShape="1">
          <a:blip r:embed="rId4"/>
          <a:srcRect b="14853"/>
          <a:stretch/>
        </p:blipFill>
        <p:spPr>
          <a:xfrm>
            <a:off x="3205883" y="1027545"/>
            <a:ext cx="2900369" cy="4939145"/>
          </a:xfrm>
          <a:prstGeom prst="rect">
            <a:avLst/>
          </a:prstGeom>
        </p:spPr>
      </p:pic>
      <p:sp>
        <p:nvSpPr>
          <p:cNvPr id="7" name="Google Shape;128;p3">
            <a:extLst>
              <a:ext uri="{FF2B5EF4-FFF2-40B4-BE49-F238E27FC236}">
                <a16:creationId xmlns:a16="http://schemas.microsoft.com/office/drawing/2014/main" id="{42BB6274-A8EA-40EC-8999-D61F85ACD049}"/>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0" y="70861"/>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latin typeface="Arial"/>
                <a:ea typeface="Arial"/>
                <a:cs typeface="Arial"/>
                <a:sym typeface="Arial"/>
              </a:rPr>
              <a:t>Implementation Screenshots</a:t>
            </a:r>
            <a:endParaRPr dirty="0">
              <a:latin typeface="Arial"/>
              <a:ea typeface="Arial"/>
              <a:cs typeface="Arial"/>
              <a:sym typeface="Arial"/>
            </a:endParaRPr>
          </a:p>
        </p:txBody>
      </p:sp>
      <p:sp>
        <p:nvSpPr>
          <p:cNvPr id="250" name="Google Shape;250;p3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16</a:t>
            </a:fld>
            <a:endParaRPr/>
          </a:p>
        </p:txBody>
      </p:sp>
      <p:pic>
        <p:nvPicPr>
          <p:cNvPr id="251" name="Google Shape;251;p32"/>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53" name="Google Shape;253;p32"/>
          <p:cNvPicPr preferRelativeResize="0"/>
          <p:nvPr/>
        </p:nvPicPr>
        <p:blipFill rotWithShape="1">
          <a:blip r:embed="rId4">
            <a:alphaModFix/>
          </a:blip>
          <a:srcRect t="1112" r="3333" b="4433"/>
          <a:stretch/>
        </p:blipFill>
        <p:spPr>
          <a:xfrm>
            <a:off x="146304" y="1159741"/>
            <a:ext cx="8839200" cy="4858327"/>
          </a:xfrm>
          <a:prstGeom prst="rect">
            <a:avLst/>
          </a:prstGeom>
          <a:noFill/>
          <a:ln>
            <a:noFill/>
          </a:ln>
        </p:spPr>
      </p:pic>
      <p:sp>
        <p:nvSpPr>
          <p:cNvPr id="7" name="Google Shape;128;p3">
            <a:extLst>
              <a:ext uri="{FF2B5EF4-FFF2-40B4-BE49-F238E27FC236}">
                <a16:creationId xmlns:a16="http://schemas.microsoft.com/office/drawing/2014/main" id="{821B21CA-E136-4CD5-A06C-19F5388056D4}"/>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0" y="62202"/>
            <a:ext cx="9144000" cy="769071"/>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latin typeface="Arial"/>
                <a:ea typeface="Arial"/>
                <a:cs typeface="Arial"/>
                <a:sym typeface="Arial"/>
              </a:rPr>
              <a:t>Implementation Screenshots</a:t>
            </a:r>
            <a:endParaRPr dirty="0">
              <a:latin typeface="Arial"/>
              <a:ea typeface="Arial"/>
              <a:cs typeface="Arial"/>
              <a:sym typeface="Arial"/>
            </a:endParaRPr>
          </a:p>
        </p:txBody>
      </p:sp>
      <p:sp>
        <p:nvSpPr>
          <p:cNvPr id="260" name="Google Shape;260;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17</a:t>
            </a:fld>
            <a:endParaRPr/>
          </a:p>
        </p:txBody>
      </p:sp>
      <p:pic>
        <p:nvPicPr>
          <p:cNvPr id="261" name="Google Shape;261;p15"/>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21" name="Picture 20">
            <a:extLst>
              <a:ext uri="{FF2B5EF4-FFF2-40B4-BE49-F238E27FC236}">
                <a16:creationId xmlns:a16="http://schemas.microsoft.com/office/drawing/2014/main" id="{816D45E4-09A3-420F-9C6E-4C0E0887BCCD}"/>
              </a:ext>
            </a:extLst>
          </p:cNvPr>
          <p:cNvPicPr>
            <a:picLocks noChangeAspect="1"/>
          </p:cNvPicPr>
          <p:nvPr/>
        </p:nvPicPr>
        <p:blipFill rotWithShape="1">
          <a:blip r:embed="rId4"/>
          <a:srcRect b="5852"/>
          <a:stretch/>
        </p:blipFill>
        <p:spPr>
          <a:xfrm>
            <a:off x="457200" y="1054677"/>
            <a:ext cx="2732232" cy="5144654"/>
          </a:xfrm>
          <a:prstGeom prst="rect">
            <a:avLst/>
          </a:prstGeom>
        </p:spPr>
      </p:pic>
      <p:pic>
        <p:nvPicPr>
          <p:cNvPr id="15" name="Picture 14">
            <a:extLst>
              <a:ext uri="{FF2B5EF4-FFF2-40B4-BE49-F238E27FC236}">
                <a16:creationId xmlns:a16="http://schemas.microsoft.com/office/drawing/2014/main" id="{912450E6-4142-4903-B54D-C8D8326B73B6}"/>
              </a:ext>
            </a:extLst>
          </p:cNvPr>
          <p:cNvPicPr>
            <a:picLocks noChangeAspect="1"/>
          </p:cNvPicPr>
          <p:nvPr/>
        </p:nvPicPr>
        <p:blipFill>
          <a:blip r:embed="rId5"/>
          <a:stretch>
            <a:fillRect/>
          </a:stretch>
        </p:blipFill>
        <p:spPr>
          <a:xfrm>
            <a:off x="3341831" y="1062470"/>
            <a:ext cx="2628899" cy="5129068"/>
          </a:xfrm>
          <a:prstGeom prst="rect">
            <a:avLst/>
          </a:prstGeom>
        </p:spPr>
      </p:pic>
      <p:pic>
        <p:nvPicPr>
          <p:cNvPr id="17" name="Picture 16">
            <a:extLst>
              <a:ext uri="{FF2B5EF4-FFF2-40B4-BE49-F238E27FC236}">
                <a16:creationId xmlns:a16="http://schemas.microsoft.com/office/drawing/2014/main" id="{DA1167B4-88D1-4D24-8ABC-0FED2FE32097}"/>
              </a:ext>
            </a:extLst>
          </p:cNvPr>
          <p:cNvPicPr>
            <a:picLocks noChangeAspect="1"/>
          </p:cNvPicPr>
          <p:nvPr/>
        </p:nvPicPr>
        <p:blipFill>
          <a:blip r:embed="rId6"/>
          <a:stretch>
            <a:fillRect/>
          </a:stretch>
        </p:blipFill>
        <p:spPr>
          <a:xfrm>
            <a:off x="6129226" y="1062470"/>
            <a:ext cx="2732232" cy="5144654"/>
          </a:xfrm>
          <a:prstGeom prst="rect">
            <a:avLst/>
          </a:prstGeom>
        </p:spPr>
      </p:pic>
      <p:sp>
        <p:nvSpPr>
          <p:cNvPr id="9" name="Google Shape;128;p3">
            <a:extLst>
              <a:ext uri="{FF2B5EF4-FFF2-40B4-BE49-F238E27FC236}">
                <a16:creationId xmlns:a16="http://schemas.microsoft.com/office/drawing/2014/main" id="{90805FBF-03BD-4BA5-9F6C-ECD7F13AAF07}"/>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0" y="0"/>
            <a:ext cx="9144000" cy="86374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latin typeface="Arial"/>
                <a:ea typeface="Arial"/>
                <a:cs typeface="Arial"/>
                <a:sym typeface="Arial"/>
              </a:rPr>
              <a:t>Implementation Screenshots</a:t>
            </a:r>
            <a:endParaRPr dirty="0">
              <a:latin typeface="Arial"/>
              <a:ea typeface="Arial"/>
              <a:cs typeface="Arial"/>
              <a:sym typeface="Arial"/>
            </a:endParaRPr>
          </a:p>
        </p:txBody>
      </p:sp>
      <p:sp>
        <p:nvSpPr>
          <p:cNvPr id="260" name="Google Shape;260;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18</a:t>
            </a:fld>
            <a:endParaRPr/>
          </a:p>
        </p:txBody>
      </p:sp>
      <p:pic>
        <p:nvPicPr>
          <p:cNvPr id="261" name="Google Shape;261;p15"/>
          <p:cNvPicPr preferRelativeResize="0"/>
          <p:nvPr/>
        </p:nvPicPr>
        <p:blipFill rotWithShape="1">
          <a:blip r:embed="rId3">
            <a:alphaModFix/>
          </a:blip>
          <a:srcRect/>
          <a:stretch/>
        </p:blipFill>
        <p:spPr>
          <a:xfrm>
            <a:off x="8305800" y="6172200"/>
            <a:ext cx="533400" cy="524282"/>
          </a:xfrm>
          <a:prstGeom prst="rect">
            <a:avLst/>
          </a:prstGeom>
          <a:noFill/>
          <a:ln>
            <a:noFill/>
          </a:ln>
        </p:spPr>
      </p:pic>
      <p:pic>
        <p:nvPicPr>
          <p:cNvPr id="3" name="Picture 2">
            <a:extLst>
              <a:ext uri="{FF2B5EF4-FFF2-40B4-BE49-F238E27FC236}">
                <a16:creationId xmlns:a16="http://schemas.microsoft.com/office/drawing/2014/main" id="{3C00D82F-9196-4E79-9AF9-EE46D264D93E}"/>
              </a:ext>
            </a:extLst>
          </p:cNvPr>
          <p:cNvPicPr>
            <a:picLocks noChangeAspect="1"/>
          </p:cNvPicPr>
          <p:nvPr/>
        </p:nvPicPr>
        <p:blipFill rotWithShape="1">
          <a:blip r:embed="rId4"/>
          <a:srcRect b="4211"/>
          <a:stretch/>
        </p:blipFill>
        <p:spPr>
          <a:xfrm>
            <a:off x="1388919" y="863744"/>
            <a:ext cx="2803075" cy="5346556"/>
          </a:xfrm>
          <a:prstGeom prst="rect">
            <a:avLst/>
          </a:prstGeom>
        </p:spPr>
      </p:pic>
      <p:pic>
        <p:nvPicPr>
          <p:cNvPr id="5" name="Picture 4">
            <a:extLst>
              <a:ext uri="{FF2B5EF4-FFF2-40B4-BE49-F238E27FC236}">
                <a16:creationId xmlns:a16="http://schemas.microsoft.com/office/drawing/2014/main" id="{E27712D8-CE01-4F55-B51F-FFC403125D0A}"/>
              </a:ext>
            </a:extLst>
          </p:cNvPr>
          <p:cNvPicPr>
            <a:picLocks noChangeAspect="1"/>
          </p:cNvPicPr>
          <p:nvPr/>
        </p:nvPicPr>
        <p:blipFill rotWithShape="1">
          <a:blip r:embed="rId5"/>
          <a:srcRect b="11441"/>
          <a:stretch/>
        </p:blipFill>
        <p:spPr>
          <a:xfrm>
            <a:off x="5232473" y="863744"/>
            <a:ext cx="2997128" cy="5308456"/>
          </a:xfrm>
          <a:prstGeom prst="rect">
            <a:avLst/>
          </a:prstGeom>
        </p:spPr>
      </p:pic>
      <p:sp>
        <p:nvSpPr>
          <p:cNvPr id="8" name="Google Shape;128;p3">
            <a:extLst>
              <a:ext uri="{FF2B5EF4-FFF2-40B4-BE49-F238E27FC236}">
                <a16:creationId xmlns:a16="http://schemas.microsoft.com/office/drawing/2014/main" id="{908DC07E-DF5E-4079-B7DE-5AA3217A36D5}"/>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extLst>
      <p:ext uri="{BB962C8B-B14F-4D97-AF65-F5344CB8AC3E}">
        <p14:creationId xmlns:p14="http://schemas.microsoft.com/office/powerpoint/2010/main" val="359209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1" y="59893"/>
            <a:ext cx="9144001" cy="778307"/>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dirty="0"/>
              <a:t>Conclusion </a:t>
            </a:r>
            <a:endParaRPr dirty="0"/>
          </a:p>
        </p:txBody>
      </p:sp>
      <p:sp>
        <p:nvSpPr>
          <p:cNvPr id="272" name="Google Shape;272;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19</a:t>
            </a:fld>
            <a:endParaRPr/>
          </a:p>
        </p:txBody>
      </p:sp>
      <p:sp>
        <p:nvSpPr>
          <p:cNvPr id="273" name="Google Shape;273;p17"/>
          <p:cNvSpPr txBox="1">
            <a:spLocks noGrp="1"/>
          </p:cNvSpPr>
          <p:nvPr>
            <p:ph type="body" idx="1"/>
          </p:nvPr>
        </p:nvSpPr>
        <p:spPr>
          <a:xfrm>
            <a:off x="73891" y="1447800"/>
            <a:ext cx="9005453" cy="4572000"/>
          </a:xfrm>
          <a:prstGeom prst="rect">
            <a:avLst/>
          </a:prstGeom>
          <a:noFill/>
          <a:ln>
            <a:noFill/>
          </a:ln>
        </p:spPr>
        <p:txBody>
          <a:bodyPr spcFirstLastPara="1" wrap="square" lIns="91425" tIns="45700" rIns="91425" bIns="45700" anchor="t" anchorCtr="0">
            <a:normAutofit/>
          </a:bodyPr>
          <a:lstStyle/>
          <a:p>
            <a:pPr marL="140335" lvl="0" indent="0" algn="l" rtl="0">
              <a:lnSpc>
                <a:spcPct val="100000"/>
              </a:lnSpc>
              <a:spcBef>
                <a:spcPts val="0"/>
              </a:spcBef>
              <a:spcAft>
                <a:spcPts val="0"/>
              </a:spcAft>
              <a:buSzPts val="2210"/>
              <a:buNone/>
            </a:pPr>
            <a:r>
              <a:rPr lang="en-GB" sz="2400" dirty="0">
                <a:latin typeface="Times New Roman"/>
                <a:ea typeface="Times New Roman"/>
                <a:cs typeface="Times New Roman"/>
                <a:sym typeface="Times New Roman"/>
              </a:rPr>
              <a:t> We have proposed </a:t>
            </a:r>
            <a:r>
              <a:rPr lang="en-GB" sz="2400" dirty="0" err="1">
                <a:latin typeface="Times New Roman"/>
                <a:ea typeface="Times New Roman"/>
                <a:cs typeface="Times New Roman"/>
                <a:sym typeface="Times New Roman"/>
              </a:rPr>
              <a:t>HealthX</a:t>
            </a:r>
            <a:r>
              <a:rPr lang="en-GB" sz="2400" dirty="0">
                <a:latin typeface="Times New Roman"/>
                <a:ea typeface="Times New Roman"/>
                <a:cs typeface="Times New Roman"/>
                <a:sym typeface="Times New Roman"/>
              </a:rPr>
              <a:t>- Healthcare app. The main advantages of this application is that it notifies the individual to take his/her medication and provides health and emergency first aid tips. It also provides location of nearby Hospitals and medical stores. This app would be useful to individuals who forget to take their medicines on time.</a:t>
            </a:r>
            <a:endParaRPr sz="2400" dirty="0">
              <a:latin typeface="Times New Roman"/>
              <a:ea typeface="Times New Roman"/>
              <a:cs typeface="Times New Roman"/>
              <a:sym typeface="Times New Roman"/>
            </a:endParaRPr>
          </a:p>
          <a:p>
            <a:pPr marL="140335" lvl="0" indent="0" algn="l" rtl="0">
              <a:lnSpc>
                <a:spcPct val="100000"/>
              </a:lnSpc>
              <a:spcBef>
                <a:spcPts val="0"/>
              </a:spcBef>
              <a:spcAft>
                <a:spcPts val="0"/>
              </a:spcAft>
              <a:buSzPts val="2210"/>
              <a:buNone/>
            </a:pPr>
            <a:endParaRPr dirty="0"/>
          </a:p>
        </p:txBody>
      </p:sp>
      <p:pic>
        <p:nvPicPr>
          <p:cNvPr id="274" name="Google Shape;274;p17"/>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9CEFBA15-78C4-47DE-B540-72C56B538E6A}"/>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Contents</a:t>
            </a:r>
            <a:endParaRPr/>
          </a:p>
        </p:txBody>
      </p:sp>
      <p:sp>
        <p:nvSpPr>
          <p:cNvPr id="116" name="Google Shape;116;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2</a:t>
            </a:fld>
            <a:endParaRPr/>
          </a:p>
        </p:txBody>
      </p:sp>
      <p:sp>
        <p:nvSpPr>
          <p:cNvPr id="117" name="Google Shape;117;p2"/>
          <p:cNvSpPr txBox="1">
            <a:spLocks noGrp="1"/>
          </p:cNvSpPr>
          <p:nvPr>
            <p:ph type="body" idx="1"/>
          </p:nvPr>
        </p:nvSpPr>
        <p:spPr>
          <a:xfrm>
            <a:off x="146304" y="1293092"/>
            <a:ext cx="8997696" cy="4581235"/>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lnSpc>
                <a:spcPct val="100000"/>
              </a:lnSpc>
              <a:spcBef>
                <a:spcPts val="0"/>
              </a:spcBef>
              <a:spcAft>
                <a:spcPts val="0"/>
              </a:spcAft>
              <a:buSzPct val="99549"/>
              <a:buFont typeface="Courier New"/>
              <a:buChar char="o"/>
            </a:pPr>
            <a:r>
              <a:rPr lang="en-GB" sz="2400">
                <a:latin typeface="Times New Roman"/>
                <a:ea typeface="Times New Roman"/>
                <a:cs typeface="Times New Roman"/>
                <a:sym typeface="Times New Roman"/>
              </a:rPr>
              <a:t>Introduction </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Review of Literature</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Need for the application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Problem Definition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Project Objectives</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Proposed Solution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Scope of Project</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System Description</a:t>
            </a:r>
            <a:endParaRPr sz="2400">
              <a:latin typeface="Times New Roman"/>
              <a:ea typeface="Times New Roman"/>
              <a:cs typeface="Times New Roman"/>
              <a:sym typeface="Times New Roman"/>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Hardware &amp; Software Requirements</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User Interface Design (GUI snapshots)</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Implementation Screenshots</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Conclusion</a:t>
            </a:r>
            <a:endParaRPr/>
          </a:p>
          <a:p>
            <a:pPr marL="457200" lvl="0" indent="-457200" algn="l" rtl="0">
              <a:lnSpc>
                <a:spcPct val="100000"/>
              </a:lnSpc>
              <a:spcBef>
                <a:spcPts val="580"/>
              </a:spcBef>
              <a:spcAft>
                <a:spcPts val="0"/>
              </a:spcAft>
              <a:buSzPct val="99549"/>
              <a:buFont typeface="Courier New"/>
              <a:buChar char="o"/>
            </a:pPr>
            <a:r>
              <a:rPr lang="en-GB"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pic>
        <p:nvPicPr>
          <p:cNvPr id="118" name="Google Shape;118;p2"/>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808F25D4-5020-4AAC-91E5-21DCFFCCAF14}"/>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title"/>
          </p:nvPr>
        </p:nvSpPr>
        <p:spPr>
          <a:xfrm>
            <a:off x="0" y="274638"/>
            <a:ext cx="9143998" cy="79678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References</a:t>
            </a:r>
            <a:endParaRPr/>
          </a:p>
        </p:txBody>
      </p:sp>
      <p:sp>
        <p:nvSpPr>
          <p:cNvPr id="282" name="Google Shape;282;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20</a:t>
            </a:fld>
            <a:endParaRPr/>
          </a:p>
        </p:txBody>
      </p:sp>
      <p:sp>
        <p:nvSpPr>
          <p:cNvPr id="283" name="Google Shape;283;p18"/>
          <p:cNvSpPr txBox="1">
            <a:spLocks noGrp="1"/>
          </p:cNvSpPr>
          <p:nvPr>
            <p:ph type="body" idx="1"/>
          </p:nvPr>
        </p:nvSpPr>
        <p:spPr>
          <a:xfrm>
            <a:off x="0" y="1447800"/>
            <a:ext cx="9143999" cy="45720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SzPts val="1415"/>
              <a:buNone/>
            </a:pPr>
            <a:r>
              <a:rPr lang="en-GB" sz="1800">
                <a:latin typeface="Times New Roman"/>
                <a:ea typeface="Times New Roman"/>
                <a:cs typeface="Times New Roman"/>
                <a:sym typeface="Times New Roman"/>
              </a:rPr>
              <a:t>[1] Bhadane ashwini, Kale sapna, Bhuse Ishwari, Pawar Pallavi, p.n. Achaliya</a:t>
            </a:r>
            <a:r>
              <a:rPr lang="en-GB" sz="1800" i="1">
                <a:latin typeface="Times New Roman"/>
                <a:ea typeface="Times New Roman"/>
                <a:cs typeface="Times New Roman"/>
                <a:sym typeface="Times New Roman"/>
              </a:rPr>
              <a:t>,”</a:t>
            </a:r>
            <a:r>
              <a:rPr lang="en-GB" sz="1800">
                <a:latin typeface="Times New Roman"/>
                <a:ea typeface="Times New Roman"/>
                <a:cs typeface="Times New Roman"/>
                <a:sym typeface="Times New Roman"/>
              </a:rPr>
              <a:t>An Android Based Medication Reminder System Based on OCR Using ANN". International conference on recent Trends in engineering &amp; technology(ICRTET)2013.</a:t>
            </a:r>
            <a:endParaRPr/>
          </a:p>
          <a:p>
            <a:pPr marL="457200" lvl="0" indent="0" algn="l" rtl="0">
              <a:lnSpc>
                <a:spcPct val="90000"/>
              </a:lnSpc>
              <a:spcBef>
                <a:spcPts val="0"/>
              </a:spcBef>
              <a:spcAft>
                <a:spcPts val="0"/>
              </a:spcAft>
              <a:buSzPts val="1415"/>
              <a:buNone/>
            </a:pPr>
            <a:endParaRPr sz="1800">
              <a:latin typeface="Times New Roman"/>
              <a:ea typeface="Times New Roman"/>
              <a:cs typeface="Times New Roman"/>
              <a:sym typeface="Times New Roman"/>
            </a:endParaRPr>
          </a:p>
          <a:p>
            <a:pPr marL="457200" lvl="0" indent="0" algn="l" rtl="0">
              <a:lnSpc>
                <a:spcPct val="90000"/>
              </a:lnSpc>
              <a:spcBef>
                <a:spcPts val="0"/>
              </a:spcBef>
              <a:spcAft>
                <a:spcPts val="0"/>
              </a:spcAft>
              <a:buSzPts val="1415"/>
              <a:buNone/>
            </a:pPr>
            <a:r>
              <a:rPr lang="en-GB" sz="1800">
                <a:latin typeface="Times New Roman"/>
                <a:ea typeface="Times New Roman"/>
                <a:cs typeface="Times New Roman"/>
                <a:sym typeface="Times New Roman"/>
              </a:rPr>
              <a:t>[2] Deepti Ameta, Kalpana Mudaliar , Palak Patel, “Medication Reminder And Healthcare- An Android Application". International Journal of Managing Public Sector And Communication Technologies (IJMPICT) Vol.6,No.2,June 2015.</a:t>
            </a:r>
            <a:endParaRPr/>
          </a:p>
          <a:p>
            <a:pPr marL="457200" lvl="0" indent="0" algn="l" rtl="0">
              <a:lnSpc>
                <a:spcPct val="90000"/>
              </a:lnSpc>
              <a:spcBef>
                <a:spcPts val="0"/>
              </a:spcBef>
              <a:spcAft>
                <a:spcPts val="0"/>
              </a:spcAft>
              <a:buSzPts val="1415"/>
              <a:buNone/>
            </a:pPr>
            <a:endParaRPr sz="1800">
              <a:latin typeface="Times New Roman"/>
              <a:ea typeface="Times New Roman"/>
              <a:cs typeface="Times New Roman"/>
              <a:sym typeface="Times New Roman"/>
            </a:endParaRPr>
          </a:p>
          <a:p>
            <a:pPr marL="457200" lvl="0" indent="0" algn="l" rtl="0">
              <a:lnSpc>
                <a:spcPct val="90000"/>
              </a:lnSpc>
              <a:spcBef>
                <a:spcPts val="0"/>
              </a:spcBef>
              <a:spcAft>
                <a:spcPts val="0"/>
              </a:spcAft>
              <a:buSzPts val="1415"/>
              <a:buNone/>
            </a:pPr>
            <a:r>
              <a:rPr lang="en-GB" sz="1800">
                <a:latin typeface="Times New Roman"/>
                <a:ea typeface="Times New Roman"/>
                <a:cs typeface="Times New Roman"/>
                <a:sym typeface="Times New Roman"/>
              </a:rPr>
              <a:t>[3] Dhanesh Sharma,Priyanka Dubey, Navin Singh, “Android Application For Emergency Medical Assistance (Doctors Nearby)”.International Journal of Scientific &amp; Engineering Research(IJSER)2016.</a:t>
            </a:r>
            <a:endParaRPr/>
          </a:p>
          <a:p>
            <a:pPr marL="457200" lvl="0" indent="0" algn="l" rtl="0">
              <a:lnSpc>
                <a:spcPct val="100000"/>
              </a:lnSpc>
              <a:spcBef>
                <a:spcPts val="0"/>
              </a:spcBef>
              <a:spcAft>
                <a:spcPts val="0"/>
              </a:spcAft>
              <a:buSzPts val="1530"/>
              <a:buNone/>
            </a:pPr>
            <a:endParaRPr sz="18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530"/>
              <a:buNone/>
            </a:pPr>
            <a:r>
              <a:rPr lang="en-GB" sz="1800">
                <a:latin typeface="Times New Roman"/>
                <a:ea typeface="Times New Roman"/>
                <a:cs typeface="Times New Roman"/>
                <a:sym typeface="Times New Roman"/>
              </a:rPr>
              <a:t>[4] How To Build A Medication Notification App – (www.devteam.Space)</a:t>
            </a:r>
            <a:endParaRPr/>
          </a:p>
          <a:p>
            <a:pPr marL="457200" lvl="0" indent="0" algn="l" rtl="0">
              <a:lnSpc>
                <a:spcPct val="100000"/>
              </a:lnSpc>
              <a:spcBef>
                <a:spcPts val="0"/>
              </a:spcBef>
              <a:spcAft>
                <a:spcPts val="0"/>
              </a:spcAft>
              <a:buSzPts val="1530"/>
              <a:buNone/>
            </a:pPr>
            <a:endParaRPr sz="18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530"/>
              <a:buNone/>
            </a:pPr>
            <a:r>
              <a:rPr lang="en-GB" sz="1800">
                <a:latin typeface="Times New Roman"/>
                <a:ea typeface="Times New Roman"/>
                <a:cs typeface="Times New Roman"/>
                <a:sym typeface="Times New Roman"/>
              </a:rPr>
              <a:t>[5] Pill Reminder &amp; Medication Tracker App Development Cost &amp; Features (www.emizentech.com)</a:t>
            </a:r>
            <a:endParaRPr sz="1800">
              <a:latin typeface="Times New Roman"/>
              <a:ea typeface="Times New Roman"/>
              <a:cs typeface="Times New Roman"/>
              <a:sym typeface="Times New Roman"/>
            </a:endParaRPr>
          </a:p>
        </p:txBody>
      </p:sp>
      <p:pic>
        <p:nvPicPr>
          <p:cNvPr id="284" name="Google Shape;284;p18"/>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D864B073-B801-4C4E-AA17-C6CC07FF2390}"/>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Arial"/>
              <a:buNone/>
            </a:pPr>
            <a:r>
              <a:rPr lang="en-GB"/>
              <a:t>Questions??</a:t>
            </a:r>
            <a:endParaRPr/>
          </a:p>
        </p:txBody>
      </p:sp>
      <p:sp>
        <p:nvSpPr>
          <p:cNvPr id="291" name="Google Shape;291;p19"/>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4590"/>
              <a:buNone/>
            </a:pPr>
            <a:r>
              <a:rPr lang="en-GB" sz="5400" b="1">
                <a:latin typeface="Arial"/>
                <a:ea typeface="Arial"/>
                <a:cs typeface="Arial"/>
                <a:sym typeface="Arial"/>
              </a:rPr>
              <a:t>Thank You!</a:t>
            </a:r>
            <a:endParaRPr/>
          </a:p>
        </p:txBody>
      </p:sp>
      <p:sp>
        <p:nvSpPr>
          <p:cNvPr id="292" name="Google Shape;292;p1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21</a:t>
            </a:fld>
            <a:endParaRPr/>
          </a:p>
        </p:txBody>
      </p:sp>
      <p:pic>
        <p:nvPicPr>
          <p:cNvPr id="294" name="Google Shape;294;p19"/>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CA0516E7-9D0B-465F-8D82-32B070434737}"/>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914400" y="274638"/>
            <a:ext cx="77724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Arial"/>
              <a:buNone/>
            </a:pPr>
            <a:r>
              <a:rPr lang="en-GB"/>
              <a:t>Introduction </a:t>
            </a:r>
            <a:endParaRPr/>
          </a:p>
        </p:txBody>
      </p:sp>
      <p:sp>
        <p:nvSpPr>
          <p:cNvPr id="125" name="Google Shape;125;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3</a:t>
            </a:fld>
            <a:endParaRPr/>
          </a:p>
        </p:txBody>
      </p:sp>
      <p:sp>
        <p:nvSpPr>
          <p:cNvPr id="126" name="Google Shape;126;p3"/>
          <p:cNvSpPr txBox="1">
            <a:spLocks noGrp="1"/>
          </p:cNvSpPr>
          <p:nvPr>
            <p:ph type="body" idx="1"/>
          </p:nvPr>
        </p:nvSpPr>
        <p:spPr>
          <a:xfrm>
            <a:off x="-1" y="1447800"/>
            <a:ext cx="9060873"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People often tend to forget to take medication on time.</a:t>
            </a:r>
            <a:endParaRPr sz="2400" dirty="0">
              <a:latin typeface="Times New Roman"/>
              <a:ea typeface="Times New Roman"/>
              <a:cs typeface="Times New Roman"/>
              <a:sym typeface="Times New Roman"/>
            </a:endParaRPr>
          </a:p>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Taking medication is occasionally frustrating, but ultimately necessary. </a:t>
            </a:r>
            <a:endParaRPr sz="2400" dirty="0">
              <a:latin typeface="Times New Roman"/>
              <a:ea typeface="Times New Roman"/>
              <a:cs typeface="Times New Roman"/>
              <a:sym typeface="Times New Roman"/>
            </a:endParaRPr>
          </a:p>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For this purpose we have proposed to develop an app which  can make the experience a little easier. </a:t>
            </a:r>
            <a:endParaRPr sz="2400" dirty="0">
              <a:latin typeface="Times New Roman"/>
              <a:ea typeface="Times New Roman"/>
              <a:cs typeface="Times New Roman"/>
              <a:sym typeface="Times New Roman"/>
            </a:endParaRPr>
          </a:p>
          <a:p>
            <a:pPr marL="342900" lvl="0" indent="-342900" algn="l" rtl="0">
              <a:lnSpc>
                <a:spcPct val="100000"/>
              </a:lnSpc>
              <a:spcBef>
                <a:spcPts val="580"/>
              </a:spcBef>
              <a:spcAft>
                <a:spcPts val="0"/>
              </a:spcAft>
              <a:buSzPts val="1530"/>
              <a:buFont typeface="Courier New"/>
              <a:buChar char="o"/>
            </a:pPr>
            <a:r>
              <a:rPr lang="en-GB" sz="2400" dirty="0">
                <a:latin typeface="Times New Roman"/>
                <a:ea typeface="Times New Roman"/>
                <a:cs typeface="Times New Roman"/>
                <a:sym typeface="Times New Roman"/>
              </a:rPr>
              <a:t>In our proposed app one needs to input one’s pills, how often one needs to take them, and one’s pill schedule. From there, the apps remind one to take pill at the proper time. The user can also search for nearby Hospitals and medical stores via the application.</a:t>
            </a:r>
            <a:endParaRPr dirty="0"/>
          </a:p>
          <a:p>
            <a:pPr marL="0" lvl="0" indent="0" algn="l" rtl="0">
              <a:lnSpc>
                <a:spcPct val="100000"/>
              </a:lnSpc>
              <a:spcBef>
                <a:spcPts val="580"/>
              </a:spcBef>
              <a:spcAft>
                <a:spcPts val="0"/>
              </a:spcAft>
              <a:buSzPts val="1530"/>
              <a:buNone/>
            </a:pPr>
            <a:endParaRPr sz="2400" dirty="0"/>
          </a:p>
        </p:txBody>
      </p:sp>
      <p:pic>
        <p:nvPicPr>
          <p:cNvPr id="127" name="Google Shape;127;p3"/>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128" name="Google Shape;128;p3"/>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0" y="228600"/>
            <a:ext cx="91440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1800"/>
              <a:buNone/>
            </a:pPr>
            <a:r>
              <a:rPr lang="en-GB"/>
              <a:t>Review of Literature</a:t>
            </a:r>
            <a:endParaRPr/>
          </a:p>
        </p:txBody>
      </p:sp>
      <p:sp>
        <p:nvSpPr>
          <p:cNvPr id="134" name="Google Shape;134;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4</a:t>
            </a:fld>
            <a:endParaRPr/>
          </a:p>
        </p:txBody>
      </p:sp>
      <p:graphicFrame>
        <p:nvGraphicFramePr>
          <p:cNvPr id="135" name="Google Shape;135;p4"/>
          <p:cNvGraphicFramePr/>
          <p:nvPr/>
        </p:nvGraphicFramePr>
        <p:xfrm>
          <a:off x="59250" y="1237673"/>
          <a:ext cx="9025525" cy="4735125"/>
        </p:xfrm>
        <a:graphic>
          <a:graphicData uri="http://schemas.openxmlformats.org/drawingml/2006/table">
            <a:tbl>
              <a:tblPr firstRow="1" bandRow="1">
                <a:noFill/>
                <a:tableStyleId>{E1947F99-01AD-41D1-A3A9-956682E142AD}</a:tableStyleId>
              </a:tblPr>
              <a:tblGrid>
                <a:gridCol w="784025">
                  <a:extLst>
                    <a:ext uri="{9D8B030D-6E8A-4147-A177-3AD203B41FA5}">
                      <a16:colId xmlns:a16="http://schemas.microsoft.com/office/drawing/2014/main" val="20000"/>
                    </a:ext>
                  </a:extLst>
                </a:gridCol>
                <a:gridCol w="2716775">
                  <a:extLst>
                    <a:ext uri="{9D8B030D-6E8A-4147-A177-3AD203B41FA5}">
                      <a16:colId xmlns:a16="http://schemas.microsoft.com/office/drawing/2014/main" val="20001"/>
                    </a:ext>
                  </a:extLst>
                </a:gridCol>
                <a:gridCol w="2999400">
                  <a:extLst>
                    <a:ext uri="{9D8B030D-6E8A-4147-A177-3AD203B41FA5}">
                      <a16:colId xmlns:a16="http://schemas.microsoft.com/office/drawing/2014/main" val="20002"/>
                    </a:ext>
                  </a:extLst>
                </a:gridCol>
                <a:gridCol w="2525325">
                  <a:extLst>
                    <a:ext uri="{9D8B030D-6E8A-4147-A177-3AD203B41FA5}">
                      <a16:colId xmlns:a16="http://schemas.microsoft.com/office/drawing/2014/main" val="20003"/>
                    </a:ext>
                  </a:extLst>
                </a:gridCol>
              </a:tblGrid>
              <a:tr h="886150">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Sr.no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Review</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Analysis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489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1</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 android based medication reminder system based on OCR using ANN.</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The system sets the reminder in the built in calendar application of the app. The reminder reminds the person of his/her medicine in take schedule.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The System gives reliable results for reminding the user although it uses complicated functions od OCR and ANN.</a:t>
                      </a:r>
                      <a:endParaRPr sz="1600" u="none" strike="noStrike" cap="none">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pic>
        <p:nvPicPr>
          <p:cNvPr id="137" name="Google Shape;137;p4"/>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8" name="Google Shape;128;p3">
            <a:extLst>
              <a:ext uri="{FF2B5EF4-FFF2-40B4-BE49-F238E27FC236}">
                <a16:creationId xmlns:a16="http://schemas.microsoft.com/office/drawing/2014/main" id="{16E6E02A-9282-4FD7-97BC-8061E1AB7D01}"/>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0" y="228600"/>
            <a:ext cx="91440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1800"/>
              <a:buNone/>
            </a:pPr>
            <a:r>
              <a:rPr lang="en-GB"/>
              <a:t>Review of Literature</a:t>
            </a:r>
            <a:endParaRPr/>
          </a:p>
        </p:txBody>
      </p:sp>
      <p:sp>
        <p:nvSpPr>
          <p:cNvPr id="143" name="Google Shape;143;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5</a:t>
            </a:fld>
            <a:endParaRPr/>
          </a:p>
        </p:txBody>
      </p:sp>
      <p:graphicFrame>
        <p:nvGraphicFramePr>
          <p:cNvPr id="144" name="Google Shape;144;p5"/>
          <p:cNvGraphicFramePr/>
          <p:nvPr/>
        </p:nvGraphicFramePr>
        <p:xfrm>
          <a:off x="72400" y="1237673"/>
          <a:ext cx="8986075" cy="4735125"/>
        </p:xfrm>
        <a:graphic>
          <a:graphicData uri="http://schemas.openxmlformats.org/drawingml/2006/table">
            <a:tbl>
              <a:tblPr firstRow="1" bandRow="1">
                <a:noFill/>
                <a:tableStyleId>{E1947F99-01AD-41D1-A3A9-956682E142AD}</a:tableStyleId>
              </a:tblPr>
              <a:tblGrid>
                <a:gridCol w="780600">
                  <a:extLst>
                    <a:ext uri="{9D8B030D-6E8A-4147-A177-3AD203B41FA5}">
                      <a16:colId xmlns:a16="http://schemas.microsoft.com/office/drawing/2014/main" val="20000"/>
                    </a:ext>
                  </a:extLst>
                </a:gridCol>
                <a:gridCol w="2704875">
                  <a:extLst>
                    <a:ext uri="{9D8B030D-6E8A-4147-A177-3AD203B41FA5}">
                      <a16:colId xmlns:a16="http://schemas.microsoft.com/office/drawing/2014/main" val="20001"/>
                    </a:ext>
                  </a:extLst>
                </a:gridCol>
                <a:gridCol w="2986300">
                  <a:extLst>
                    <a:ext uri="{9D8B030D-6E8A-4147-A177-3AD203B41FA5}">
                      <a16:colId xmlns:a16="http://schemas.microsoft.com/office/drawing/2014/main" val="20002"/>
                    </a:ext>
                  </a:extLst>
                </a:gridCol>
                <a:gridCol w="2514300">
                  <a:extLst>
                    <a:ext uri="{9D8B030D-6E8A-4147-A177-3AD203B41FA5}">
                      <a16:colId xmlns:a16="http://schemas.microsoft.com/office/drawing/2014/main" val="20003"/>
                    </a:ext>
                  </a:extLst>
                </a:gridCol>
              </a:tblGrid>
              <a:tr h="886150">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Sr.no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Review</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Analysis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489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2</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Medication reminder and healthcare android application.</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The patients will  get the schedule of medicine in-take time with medicine</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description, starting and ending date of medicine. The  patients can  also search doctors  disease wise</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easy searching facility to the</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users and saves the time. </a:t>
                      </a:r>
                      <a:endParaRPr sz="1400" u="none" strike="noStrike" cap="none"/>
                    </a:p>
                  </a:txBody>
                  <a:tcPr marL="91450" marR="91450" marT="45725" marB="45725"/>
                </a:tc>
                <a:tc>
                  <a:txBody>
                    <a:bodyPr/>
                    <a:lstStyle/>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The application gives reliable reminders, good user interface, nice user experience and it supports</a:t>
                      </a:r>
                      <a:endParaRPr sz="1400" u="none" strike="noStrike" cap="none"/>
                    </a:p>
                    <a:p>
                      <a:pPr marL="222250" marR="0" lvl="0" indent="0" algn="l" rtl="0">
                        <a:lnSpc>
                          <a:spcPct val="94500"/>
                        </a:lnSpc>
                        <a:spcBef>
                          <a:spcPts val="0"/>
                        </a:spcBef>
                        <a:spcAft>
                          <a:spcPts val="0"/>
                        </a:spcAft>
                        <a:buClr>
                          <a:srgbClr val="000000"/>
                        </a:buClr>
                        <a:buSzPts val="100"/>
                        <a:buFont typeface="Arial"/>
                        <a:buNone/>
                      </a:pPr>
                      <a:r>
                        <a:rPr lang="en-GB" sz="1600" u="none" strike="noStrike" cap="none">
                          <a:solidFill>
                            <a:schemeClr val="dk1"/>
                          </a:solidFill>
                          <a:latin typeface="Times New Roman"/>
                          <a:ea typeface="Times New Roman"/>
                          <a:cs typeface="Times New Roman"/>
                          <a:sym typeface="Times New Roman"/>
                        </a:rPr>
                        <a:t>many new features supporting medication adherence.</a:t>
                      </a:r>
                      <a:endParaRPr sz="1600" u="none" strike="noStrike" cap="none">
                        <a:solidFill>
                          <a:schemeClr val="dk1"/>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pic>
        <p:nvPicPr>
          <p:cNvPr id="146" name="Google Shape;146;p5"/>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656FBBB6-5F25-4885-8D90-8A193B0E687B}"/>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0" y="228600"/>
            <a:ext cx="9144000" cy="861435"/>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1800"/>
              <a:buNone/>
            </a:pPr>
            <a:r>
              <a:rPr lang="en-GB"/>
              <a:t>Review of Literature</a:t>
            </a:r>
            <a:endParaRPr/>
          </a:p>
        </p:txBody>
      </p:sp>
      <p:sp>
        <p:nvSpPr>
          <p:cNvPr id="152" name="Google Shape;152;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6</a:t>
            </a:fld>
            <a:endParaRPr/>
          </a:p>
        </p:txBody>
      </p:sp>
      <p:graphicFrame>
        <p:nvGraphicFramePr>
          <p:cNvPr id="153" name="Google Shape;153;p6"/>
          <p:cNvGraphicFramePr/>
          <p:nvPr/>
        </p:nvGraphicFramePr>
        <p:xfrm>
          <a:off x="59250" y="1237673"/>
          <a:ext cx="9012350" cy="4735125"/>
        </p:xfrm>
        <a:graphic>
          <a:graphicData uri="http://schemas.openxmlformats.org/drawingml/2006/table">
            <a:tbl>
              <a:tblPr firstRow="1" bandRow="1">
                <a:noFill/>
                <a:tableStyleId>{E1947F99-01AD-41D1-A3A9-956682E142AD}</a:tableStyleId>
              </a:tblPr>
              <a:tblGrid>
                <a:gridCol w="782875">
                  <a:extLst>
                    <a:ext uri="{9D8B030D-6E8A-4147-A177-3AD203B41FA5}">
                      <a16:colId xmlns:a16="http://schemas.microsoft.com/office/drawing/2014/main" val="20000"/>
                    </a:ext>
                  </a:extLst>
                </a:gridCol>
                <a:gridCol w="2712800">
                  <a:extLst>
                    <a:ext uri="{9D8B030D-6E8A-4147-A177-3AD203B41FA5}">
                      <a16:colId xmlns:a16="http://schemas.microsoft.com/office/drawing/2014/main" val="20001"/>
                    </a:ext>
                  </a:extLst>
                </a:gridCol>
                <a:gridCol w="2995025">
                  <a:extLst>
                    <a:ext uri="{9D8B030D-6E8A-4147-A177-3AD203B41FA5}">
                      <a16:colId xmlns:a16="http://schemas.microsoft.com/office/drawing/2014/main" val="20002"/>
                    </a:ext>
                  </a:extLst>
                </a:gridCol>
                <a:gridCol w="2521650">
                  <a:extLst>
                    <a:ext uri="{9D8B030D-6E8A-4147-A177-3AD203B41FA5}">
                      <a16:colId xmlns:a16="http://schemas.microsoft.com/office/drawing/2014/main" val="20003"/>
                    </a:ext>
                  </a:extLst>
                </a:gridCol>
              </a:tblGrid>
              <a:tr h="886150">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Sr.no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Title of the Paper</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Review</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Analysis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4897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3</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Android Application for Emergency Medical Assistance</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Times New Roman"/>
                          <a:ea typeface="Times New Roman"/>
                          <a:cs typeface="Times New Roman"/>
                          <a:sym typeface="Times New Roman"/>
                        </a:rPr>
                        <a:t>(Doctors Nearby).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This project represents a solution that will be useful in emergencies. The situations may include accidents, natural or human-made calamities. The android app has facilities such as storing user details and the contacts of the receiver in emergencies.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latin typeface="Times New Roman"/>
                          <a:ea typeface="Times New Roman"/>
                          <a:cs typeface="Times New Roman"/>
                          <a:sym typeface="Times New Roman"/>
                        </a:rPr>
                        <a:t>In case of emergency when the user presses the “emergency button” present in the application, a list of nearby hospitals and clinics are displayed on the screen of the cell phone, using this information the user can select the desired hospitals or clinic and the routes.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pic>
        <p:nvPicPr>
          <p:cNvPr id="155" name="Google Shape;155;p6"/>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192F277C-A50B-44AE-929F-5B0165665655}"/>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7</a:t>
            </a:fld>
            <a:endParaRPr/>
          </a:p>
        </p:txBody>
      </p:sp>
      <p:sp>
        <p:nvSpPr>
          <p:cNvPr id="161" name="Google Shape;161;p7"/>
          <p:cNvSpPr txBox="1">
            <a:spLocks noGrp="1"/>
          </p:cNvSpPr>
          <p:nvPr>
            <p:ph type="body" idx="1"/>
          </p:nvPr>
        </p:nvSpPr>
        <p:spPr>
          <a:xfrm>
            <a:off x="36945" y="1447800"/>
            <a:ext cx="9088582" cy="45720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80"/>
              </a:spcBef>
              <a:spcAft>
                <a:spcPts val="0"/>
              </a:spcAft>
              <a:buSzPts val="1530"/>
              <a:buFont typeface="Courier New"/>
              <a:buNone/>
            </a:pPr>
            <a:r>
              <a:rPr lang="en-GB" sz="2400">
                <a:latin typeface="Times New Roman"/>
                <a:ea typeface="Times New Roman"/>
                <a:cs typeface="Times New Roman"/>
                <a:sym typeface="Times New Roman"/>
              </a:rPr>
              <a:t>[1] need to improve the accuracy of character recognition. There should be facility of adding names &amp; dose of medicine should be included in the reminder.</a:t>
            </a:r>
            <a:endParaRPr/>
          </a:p>
          <a:p>
            <a:pPr marL="457200" lvl="0" indent="-228600" algn="l" rtl="0">
              <a:lnSpc>
                <a:spcPct val="100000"/>
              </a:lnSpc>
              <a:spcBef>
                <a:spcPts val="580"/>
              </a:spcBef>
              <a:spcAft>
                <a:spcPts val="0"/>
              </a:spcAft>
              <a:buSzPts val="1530"/>
              <a:buFont typeface="Courier New"/>
              <a:buNone/>
            </a:pPr>
            <a:r>
              <a:rPr lang="en-GB" sz="2400">
                <a:latin typeface="Times New Roman"/>
                <a:ea typeface="Times New Roman"/>
                <a:cs typeface="Times New Roman"/>
                <a:sym typeface="Times New Roman"/>
              </a:rPr>
              <a:t>[2] overall performance of the system should be improved, user      interface isn’t user friendly.</a:t>
            </a:r>
            <a:endParaRPr/>
          </a:p>
          <a:p>
            <a:pPr marL="457200" lvl="0" indent="-228600" algn="l" rtl="0">
              <a:lnSpc>
                <a:spcPct val="100000"/>
              </a:lnSpc>
              <a:spcBef>
                <a:spcPts val="580"/>
              </a:spcBef>
              <a:spcAft>
                <a:spcPts val="0"/>
              </a:spcAft>
              <a:buSzPts val="1530"/>
              <a:buFont typeface="Courier New"/>
              <a:buNone/>
            </a:pPr>
            <a:r>
              <a:rPr lang="en-GB" sz="2400">
                <a:latin typeface="Times New Roman"/>
                <a:ea typeface="Times New Roman"/>
                <a:cs typeface="Times New Roman"/>
                <a:sym typeface="Times New Roman"/>
              </a:rPr>
              <a:t>[3] no reminder for medicines.</a:t>
            </a:r>
            <a:endParaRPr/>
          </a:p>
          <a:p>
            <a:pPr marL="457200" lvl="0" indent="-228600" algn="l" rtl="0">
              <a:lnSpc>
                <a:spcPct val="100000"/>
              </a:lnSpc>
              <a:spcBef>
                <a:spcPts val="580"/>
              </a:spcBef>
              <a:spcAft>
                <a:spcPts val="0"/>
              </a:spcAft>
              <a:buSzPts val="1530"/>
              <a:buFont typeface="Courier New"/>
              <a:buNone/>
            </a:pPr>
            <a:endParaRPr sz="2400"/>
          </a:p>
        </p:txBody>
      </p:sp>
      <p:sp>
        <p:nvSpPr>
          <p:cNvPr id="162" name="Google Shape;162;p7"/>
          <p:cNvSpPr txBox="1"/>
          <p:nvPr/>
        </p:nvSpPr>
        <p:spPr>
          <a:xfrm>
            <a:off x="36945" y="345711"/>
            <a:ext cx="907010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GB" sz="4000" b="0" i="0" u="none" strike="noStrike" cap="none">
                <a:solidFill>
                  <a:srgbClr val="366092"/>
                </a:solidFill>
                <a:latin typeface="Arial"/>
                <a:ea typeface="Arial"/>
                <a:cs typeface="Arial"/>
                <a:sym typeface="Arial"/>
              </a:rPr>
              <a:t>Research Gap</a:t>
            </a:r>
            <a:endParaRPr sz="4000" b="0" i="0" u="none" strike="noStrike" cap="none">
              <a:solidFill>
                <a:srgbClr val="366092"/>
              </a:solidFill>
              <a:latin typeface="Arial"/>
              <a:ea typeface="Arial"/>
              <a:cs typeface="Arial"/>
              <a:sym typeface="Arial"/>
            </a:endParaRPr>
          </a:p>
        </p:txBody>
      </p:sp>
      <p:pic>
        <p:nvPicPr>
          <p:cNvPr id="164" name="Google Shape;164;p7"/>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28D3F7CE-4447-4EF5-9CFE-DE47F6BB5D47}"/>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txBox="1">
            <a:spLocks noGrp="1"/>
          </p:cNvSpPr>
          <p:nvPr>
            <p:ph type="title"/>
          </p:nvPr>
        </p:nvSpPr>
        <p:spPr>
          <a:xfrm>
            <a:off x="0" y="274638"/>
            <a:ext cx="9144000" cy="732126"/>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Clr>
                <a:schemeClr val="dk2"/>
              </a:buClr>
              <a:buSzPct val="111111"/>
              <a:buFont typeface="Arial"/>
              <a:buNone/>
            </a:pPr>
            <a:r>
              <a:rPr lang="en-GB"/>
              <a:t>Need for the application</a:t>
            </a:r>
            <a:endParaRPr/>
          </a:p>
        </p:txBody>
      </p:sp>
      <p:sp>
        <p:nvSpPr>
          <p:cNvPr id="170" name="Google Shape;170;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8</a:t>
            </a:fld>
            <a:endParaRPr/>
          </a:p>
        </p:txBody>
      </p:sp>
      <p:sp>
        <p:nvSpPr>
          <p:cNvPr id="171" name="Google Shape;171;p8"/>
          <p:cNvSpPr txBox="1">
            <a:spLocks noGrp="1"/>
          </p:cNvSpPr>
          <p:nvPr>
            <p:ph type="body" idx="1"/>
          </p:nvPr>
        </p:nvSpPr>
        <p:spPr>
          <a:xfrm>
            <a:off x="0" y="1449821"/>
            <a:ext cx="9144000" cy="3558309"/>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It is a native android application meant to aid the forgetful and busy with remembering to take their daily medications. </a:t>
            </a:r>
            <a:endParaRPr sz="2400" dirty="0">
              <a:solidFill>
                <a:srgbClr val="282828"/>
              </a:solidFill>
              <a:highlight>
                <a:srgbClr val="FFFFFF"/>
              </a:highlight>
              <a:latin typeface="Times New Roman"/>
              <a:ea typeface="Times New Roman"/>
              <a:cs typeface="Times New Roman"/>
              <a:sym typeface="Times New Roman"/>
            </a:endParaRPr>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Designed for users for keeping track of their medication schedule.</a:t>
            </a:r>
            <a:endParaRPr dirty="0"/>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The application would allow the user to store pill objects and multiple reminders for those pills. </a:t>
            </a:r>
            <a:endParaRPr dirty="0"/>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ea typeface="Times New Roman"/>
                <a:cs typeface="Times New Roman"/>
                <a:sym typeface="Times New Roman"/>
              </a:rPr>
              <a:t>The Application will locate the list of  nearby medical shops.</a:t>
            </a:r>
          </a:p>
          <a:p>
            <a:pPr marL="457200" lvl="0" indent="-457200" algn="l" rtl="0">
              <a:lnSpc>
                <a:spcPct val="100000"/>
              </a:lnSpc>
              <a:spcBef>
                <a:spcPts val="0"/>
              </a:spcBef>
              <a:spcAft>
                <a:spcPts val="0"/>
              </a:spcAft>
              <a:buSzPts val="2210"/>
              <a:buFont typeface="Courier New"/>
              <a:buChar char="o"/>
            </a:pPr>
            <a:r>
              <a:rPr lang="en-GB" sz="2400" dirty="0">
                <a:solidFill>
                  <a:srgbClr val="282828"/>
                </a:solidFill>
                <a:highlight>
                  <a:srgbClr val="FFFFFF"/>
                </a:highlight>
                <a:latin typeface="Times New Roman"/>
                <a:cs typeface="Times New Roman"/>
                <a:sym typeface="Times New Roman"/>
              </a:rPr>
              <a:t>The Application would provide health tips and first aid tips.</a:t>
            </a:r>
            <a:endParaRPr dirty="0"/>
          </a:p>
        </p:txBody>
      </p:sp>
      <p:pic>
        <p:nvPicPr>
          <p:cNvPr id="173" name="Google Shape;173;p8"/>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5A7DE500-E9CB-453D-918A-FC09B38C103F}"/>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1" y="274638"/>
            <a:ext cx="9143999" cy="806017"/>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Clr>
                <a:schemeClr val="dk2"/>
              </a:buClr>
              <a:buSzPct val="91827"/>
              <a:buFont typeface="Arial"/>
              <a:buNone/>
            </a:pPr>
            <a:r>
              <a:rPr lang="en-GB"/>
              <a:t>Problem </a:t>
            </a:r>
            <a:r>
              <a:rPr lang="en-GB" sz="4400"/>
              <a:t>Definition</a:t>
            </a:r>
            <a:endParaRPr sz="4400"/>
          </a:p>
        </p:txBody>
      </p:sp>
      <p:sp>
        <p:nvSpPr>
          <p:cNvPr id="180" name="Google Shape;180;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GB"/>
              <a:t>9</a:t>
            </a:fld>
            <a:endParaRPr/>
          </a:p>
        </p:txBody>
      </p:sp>
      <p:sp>
        <p:nvSpPr>
          <p:cNvPr id="181" name="Google Shape;181;p9"/>
          <p:cNvSpPr txBox="1">
            <a:spLocks noGrp="1"/>
          </p:cNvSpPr>
          <p:nvPr>
            <p:ph type="body" idx="1"/>
          </p:nvPr>
        </p:nvSpPr>
        <p:spPr>
          <a:xfrm>
            <a:off x="0" y="1447800"/>
            <a:ext cx="9144000" cy="4572000"/>
          </a:xfrm>
          <a:prstGeom prst="rect">
            <a:avLst/>
          </a:prstGeom>
          <a:noFill/>
          <a:ln>
            <a:noFill/>
          </a:ln>
        </p:spPr>
        <p:txBody>
          <a:bodyPr spcFirstLastPara="1" wrap="square" lIns="91425" tIns="45700" rIns="91425" bIns="45700" anchor="t" anchorCtr="0">
            <a:normAutofit/>
          </a:bodyPr>
          <a:lstStyle/>
          <a:p>
            <a:pPr marL="597535" lvl="0" indent="-468578" algn="l" rtl="0">
              <a:lnSpc>
                <a:spcPct val="100000"/>
              </a:lnSpc>
              <a:spcBef>
                <a:spcPts val="0"/>
              </a:spcBef>
              <a:spcAft>
                <a:spcPts val="0"/>
              </a:spcAft>
              <a:buSzPts val="2389"/>
              <a:buFont typeface="Courier New"/>
              <a:buChar char="o"/>
            </a:pPr>
            <a:r>
              <a:rPr lang="en-GB" sz="2400" dirty="0">
                <a:latin typeface="Times New Roman"/>
                <a:ea typeface="Times New Roman"/>
                <a:cs typeface="Times New Roman"/>
                <a:sym typeface="Times New Roman"/>
              </a:rPr>
              <a:t>The application will be developed to notify the user when to take his/her medicine at a scheduled time and will also provide the user nearby medical stores location along with some first aid and heath tips.</a:t>
            </a:r>
            <a:endParaRPr dirty="0"/>
          </a:p>
          <a:p>
            <a:pPr marL="597535" lvl="0" indent="-316875" algn="l" rtl="0">
              <a:lnSpc>
                <a:spcPct val="100000"/>
              </a:lnSpc>
              <a:spcBef>
                <a:spcPts val="0"/>
              </a:spcBef>
              <a:spcAft>
                <a:spcPts val="0"/>
              </a:spcAft>
              <a:buSzPts val="2389"/>
              <a:buFont typeface="Arial"/>
              <a:buNone/>
            </a:pPr>
            <a:endParaRPr sz="2400" dirty="0"/>
          </a:p>
        </p:txBody>
      </p:sp>
      <p:pic>
        <p:nvPicPr>
          <p:cNvPr id="182" name="Google Shape;182;p9"/>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28;p3">
            <a:extLst>
              <a:ext uri="{FF2B5EF4-FFF2-40B4-BE49-F238E27FC236}">
                <a16:creationId xmlns:a16="http://schemas.microsoft.com/office/drawing/2014/main" id="{36799C1D-6AC2-42FD-B606-18F8221CDEB9}"/>
              </a:ext>
            </a:extLst>
          </p:cNvPr>
          <p:cNvSpPr txBox="1">
            <a:spLocks noGrp="1"/>
          </p:cNvSpPr>
          <p:nvPr>
            <p:ph type="ftr" idx="11"/>
          </p:nvPr>
        </p:nvSpPr>
        <p:spPr>
          <a:xfrm>
            <a:off x="914399" y="6172200"/>
            <a:ext cx="5994401"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dirty="0"/>
              <a:t>SFIT- IT department                     </a:t>
            </a:r>
            <a:r>
              <a:rPr lang="en-GB" dirty="0" err="1"/>
              <a:t>HealthX</a:t>
            </a:r>
            <a:r>
              <a:rPr lang="en-GB" dirty="0"/>
              <a:t>-Healthcare App</a:t>
            </a:r>
            <a:endParaRPr dirty="0"/>
          </a:p>
        </p:txBody>
      </p:sp>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1233</Words>
  <Application>Microsoft Office PowerPoint</Application>
  <PresentationFormat>On-screen Show (4:3)</PresentationFormat>
  <Paragraphs>175</Paragraphs>
  <Slides>21</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Noto Sans Symbols</vt:lpstr>
      <vt:lpstr>Courier New</vt:lpstr>
      <vt:lpstr>Times New Roman</vt:lpstr>
      <vt:lpstr>Libre Baskerville</vt:lpstr>
      <vt:lpstr>Arial</vt:lpstr>
      <vt:lpstr>Equity</vt:lpstr>
      <vt:lpstr>HealthX- Healthcare App</vt:lpstr>
      <vt:lpstr>Contents</vt:lpstr>
      <vt:lpstr>Introduction </vt:lpstr>
      <vt:lpstr>Review of Literature</vt:lpstr>
      <vt:lpstr>Review of Literature</vt:lpstr>
      <vt:lpstr>Review of Literature</vt:lpstr>
      <vt:lpstr>PowerPoint Presentation</vt:lpstr>
      <vt:lpstr>Need for the application</vt:lpstr>
      <vt:lpstr>Problem Definition</vt:lpstr>
      <vt:lpstr>Project Objectives</vt:lpstr>
      <vt:lpstr>Proposed Solution </vt:lpstr>
      <vt:lpstr>Scope of the Project</vt:lpstr>
      <vt:lpstr>System Description</vt:lpstr>
      <vt:lpstr>Hardware &amp; Software Requirements</vt:lpstr>
      <vt:lpstr>User Interface Design (GUI snapshots)</vt:lpstr>
      <vt:lpstr>Implementation Screenshots</vt:lpstr>
      <vt:lpstr>Implementation Screenshots</vt:lpstr>
      <vt:lpstr>Implementation Screenshots</vt:lpstr>
      <vt:lpstr>Conclusion </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HealthX- Healthcare App</dc:title>
  <dc:creator>Nelkin Eldho</dc:creator>
  <cp:lastModifiedBy>Nelkin Eldho</cp:lastModifiedBy>
  <cp:revision>2</cp:revision>
  <dcterms:modified xsi:type="dcterms:W3CDTF">2021-10-17T15:07:11Z</dcterms:modified>
</cp:coreProperties>
</file>