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media/image15.jpg" ContentType="image/png"/>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64" r:id="rId2"/>
    <p:sldId id="262" r:id="rId3"/>
    <p:sldId id="257" r:id="rId4"/>
    <p:sldId id="265" r:id="rId5"/>
    <p:sldId id="267" r:id="rId6"/>
    <p:sldId id="273" r:id="rId7"/>
    <p:sldId id="268" r:id="rId8"/>
    <p:sldId id="266" r:id="rId9"/>
    <p:sldId id="269" r:id="rId10"/>
    <p:sldId id="270" r:id="rId11"/>
    <p:sldId id="271" r:id="rId12"/>
    <p:sldId id="272" r:id="rId13"/>
    <p:sldId id="25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0" d="100"/>
          <a:sy n="70" d="100"/>
        </p:scale>
        <p:origin x="536" y="3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0827B3-DC88-4550-9432-EB44C49B3CD0}" type="datetimeFigureOut">
              <a:rPr lang="en-IN" smtClean="0"/>
              <a:t>05-12-2024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93DBFA-3304-41AA-BC5F-563E88873894}" type="slidenum">
              <a:rPr lang="en-IN" smtClean="0"/>
              <a:t>‹#›</a:t>
            </a:fld>
            <a:endParaRPr lang="en-IN"/>
          </a:p>
        </p:txBody>
      </p:sp>
    </p:spTree>
    <p:extLst>
      <p:ext uri="{BB962C8B-B14F-4D97-AF65-F5344CB8AC3E}">
        <p14:creationId xmlns:p14="http://schemas.microsoft.com/office/powerpoint/2010/main" val="88541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EF0FF"/>
                </a:solidFill>
                <a:effectLst/>
                <a:latin typeface="Google Sans"/>
              </a:rPr>
              <a:t>API stands for Application Programming Interface. It's a set of rules and protocols that allows software applications to communicate with each other by sending requests and responses. APIs are the messenger that delivers requests to the provider and then returns the response.</a:t>
            </a:r>
            <a:endParaRPr lang="en-IN" dirty="0"/>
          </a:p>
        </p:txBody>
      </p:sp>
      <p:sp>
        <p:nvSpPr>
          <p:cNvPr id="4" name="Slide Number Placeholder 3"/>
          <p:cNvSpPr>
            <a:spLocks noGrp="1"/>
          </p:cNvSpPr>
          <p:nvPr>
            <p:ph type="sldNum" sz="quarter" idx="5"/>
          </p:nvPr>
        </p:nvSpPr>
        <p:spPr/>
        <p:txBody>
          <a:bodyPr/>
          <a:lstStyle/>
          <a:p>
            <a:fld id="{2F93DBFA-3304-41AA-BC5F-563E88873894}" type="slidenum">
              <a:rPr lang="en-IN" smtClean="0"/>
              <a:t>7</a:t>
            </a:fld>
            <a:endParaRPr lang="en-IN"/>
          </a:p>
        </p:txBody>
      </p:sp>
    </p:spTree>
    <p:extLst>
      <p:ext uri="{BB962C8B-B14F-4D97-AF65-F5344CB8AC3E}">
        <p14:creationId xmlns:p14="http://schemas.microsoft.com/office/powerpoint/2010/main" val="31472315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419D009-3B9F-FEC4-1BDB-7220C199ED98}"/>
              </a:ext>
            </a:extLst>
          </p:cNvPr>
          <p:cNvPicPr>
            <a:picLocks noChangeAspect="1"/>
          </p:cNvPicPr>
          <p:nvPr userDrawn="1"/>
        </p:nvPicPr>
        <p:blipFill>
          <a:blip r:embed="rId2"/>
          <a:stretch>
            <a:fillRect/>
          </a:stretch>
        </p:blipFill>
        <p:spPr>
          <a:xfrm>
            <a:off x="-7260" y="0"/>
            <a:ext cx="12199260" cy="6858000"/>
          </a:xfrm>
          <a:prstGeom prst="rect">
            <a:avLst/>
          </a:prstGeom>
        </p:spPr>
      </p:pic>
      <p:pic>
        <p:nvPicPr>
          <p:cNvPr id="6" name="Picture 5">
            <a:extLst>
              <a:ext uri="{FF2B5EF4-FFF2-40B4-BE49-F238E27FC236}">
                <a16:creationId xmlns:a16="http://schemas.microsoft.com/office/drawing/2014/main" id="{4ACC6329-DB3C-138D-E0E6-283B4DA8448C}"/>
              </a:ext>
            </a:extLst>
          </p:cNvPr>
          <p:cNvPicPr>
            <a:picLocks noChangeAspect="1"/>
          </p:cNvPicPr>
          <p:nvPr userDrawn="1"/>
        </p:nvPicPr>
        <p:blipFill>
          <a:blip r:embed="rId3"/>
          <a:stretch>
            <a:fillRect/>
          </a:stretch>
        </p:blipFill>
        <p:spPr>
          <a:xfrm>
            <a:off x="0" y="6257841"/>
            <a:ext cx="12192000" cy="600159"/>
          </a:xfrm>
          <a:prstGeom prst="rect">
            <a:avLst/>
          </a:prstGeom>
        </p:spPr>
      </p:pic>
    </p:spTree>
    <p:extLst>
      <p:ext uri="{BB962C8B-B14F-4D97-AF65-F5344CB8AC3E}">
        <p14:creationId xmlns:p14="http://schemas.microsoft.com/office/powerpoint/2010/main" val="288856603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34F3C-9BB4-4DC5-8560-F106812E18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50A6953-937C-4E36-91CE-406AD704AE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B3A9831-BF60-4F1E-A213-AEBD7441A0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5" name="Picture 4">
            <a:extLst>
              <a:ext uri="{FF2B5EF4-FFF2-40B4-BE49-F238E27FC236}">
                <a16:creationId xmlns:a16="http://schemas.microsoft.com/office/drawing/2014/main" id="{54AF362F-E540-B5B5-0132-31FFB9C285B6}"/>
              </a:ext>
            </a:extLst>
          </p:cNvPr>
          <p:cNvPicPr>
            <a:picLocks noChangeAspect="1"/>
          </p:cNvPicPr>
          <p:nvPr userDrawn="1"/>
        </p:nvPicPr>
        <p:blipFill>
          <a:blip r:embed="rId2"/>
          <a:stretch>
            <a:fillRect/>
          </a:stretch>
        </p:blipFill>
        <p:spPr>
          <a:xfrm>
            <a:off x="0" y="6257841"/>
            <a:ext cx="12192000" cy="600159"/>
          </a:xfrm>
          <a:prstGeom prst="rect">
            <a:avLst/>
          </a:prstGeom>
        </p:spPr>
      </p:pic>
    </p:spTree>
    <p:extLst>
      <p:ext uri="{BB962C8B-B14F-4D97-AF65-F5344CB8AC3E}">
        <p14:creationId xmlns:p14="http://schemas.microsoft.com/office/powerpoint/2010/main" val="1539515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F50CD-34C9-4F90-878B-4D337A9991D4}"/>
              </a:ext>
            </a:extLst>
          </p:cNvPr>
          <p:cNvSpPr>
            <a:spLocks noGrp="1"/>
          </p:cNvSpPr>
          <p:nvPr>
            <p:ph type="title"/>
          </p:nvPr>
        </p:nvSpPr>
        <p:spPr>
          <a:xfrm>
            <a:off x="350836" y="375284"/>
            <a:ext cx="4740148" cy="1938992"/>
          </a:xfrm>
        </p:spPr>
        <p:txBody>
          <a:bodyPr tIns="548640" bIns="0" anchor="b">
            <a:noAutofit/>
          </a:bodyPr>
          <a:lstStyle>
            <a:lvl1pPr>
              <a:lnSpc>
                <a:spcPct val="100000"/>
              </a:lnSpc>
              <a:defRPr sz="5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65FB367-6301-4C9B-90D2-E466AB2C54C5}"/>
              </a:ext>
            </a:extLst>
          </p:cNvPr>
          <p:cNvSpPr>
            <a:spLocks noGrp="1"/>
          </p:cNvSpPr>
          <p:nvPr>
            <p:ph sz="half" idx="1"/>
          </p:nvPr>
        </p:nvSpPr>
        <p:spPr>
          <a:xfrm>
            <a:off x="350836" y="2507673"/>
            <a:ext cx="4740148" cy="3334327"/>
          </a:xfrm>
        </p:spPr>
        <p:txBody>
          <a:bodyPr/>
          <a:lstStyle>
            <a:lvl1pPr>
              <a:defRPr lang="en-US" sz="2200" dirty="0" smtClean="0"/>
            </a:lvl1pPr>
            <a:lvl2pPr>
              <a:defRPr sz="1800"/>
            </a:lvl2pPr>
            <a:lvl3pPr>
              <a:defRPr sz="1500"/>
            </a:lvl3pPr>
          </a:lstStyle>
          <a:p>
            <a:pPr lvl="0"/>
            <a:r>
              <a:rPr lang="en-US"/>
              <a:t>Click to edit Master text styles</a:t>
            </a:r>
          </a:p>
          <a:p>
            <a:pPr lvl="1"/>
            <a:r>
              <a:rPr lang="en-US"/>
              <a:t>Second level</a:t>
            </a:r>
          </a:p>
          <a:p>
            <a:pPr lvl="2"/>
            <a:r>
              <a:rPr lang="en-US"/>
              <a:t>Third level</a:t>
            </a:r>
          </a:p>
        </p:txBody>
      </p:sp>
      <p:pic>
        <p:nvPicPr>
          <p:cNvPr id="9" name="Picture 8">
            <a:extLst>
              <a:ext uri="{FF2B5EF4-FFF2-40B4-BE49-F238E27FC236}">
                <a16:creationId xmlns:a16="http://schemas.microsoft.com/office/drawing/2014/main" id="{480A7061-3DAE-43EE-B82E-696C54AF731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338120" y="0"/>
            <a:ext cx="6851676" cy="6279502"/>
          </a:xfrm>
          <a:prstGeom prst="rect">
            <a:avLst/>
          </a:prstGeom>
        </p:spPr>
      </p:pic>
      <p:pic>
        <p:nvPicPr>
          <p:cNvPr id="4" name="Picture 3">
            <a:extLst>
              <a:ext uri="{FF2B5EF4-FFF2-40B4-BE49-F238E27FC236}">
                <a16:creationId xmlns:a16="http://schemas.microsoft.com/office/drawing/2014/main" id="{C3E3EDC4-D8C8-B868-2F83-B460534231B4}"/>
              </a:ext>
            </a:extLst>
          </p:cNvPr>
          <p:cNvPicPr>
            <a:picLocks noChangeAspect="1"/>
          </p:cNvPicPr>
          <p:nvPr userDrawn="1"/>
        </p:nvPicPr>
        <p:blipFill>
          <a:blip r:embed="rId3"/>
          <a:stretch>
            <a:fillRect/>
          </a:stretch>
        </p:blipFill>
        <p:spPr>
          <a:xfrm>
            <a:off x="0" y="6257841"/>
            <a:ext cx="12192000" cy="600159"/>
          </a:xfrm>
          <a:prstGeom prst="rect">
            <a:avLst/>
          </a:prstGeom>
        </p:spPr>
      </p:pic>
    </p:spTree>
    <p:extLst>
      <p:ext uri="{BB962C8B-B14F-4D97-AF65-F5344CB8AC3E}">
        <p14:creationId xmlns:p14="http://schemas.microsoft.com/office/powerpoint/2010/main" val="2394785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EE6A7-C490-4144-94E8-295B01B78694}"/>
              </a:ext>
            </a:extLst>
          </p:cNvPr>
          <p:cNvSpPr>
            <a:spLocks noGrp="1"/>
          </p:cNvSpPr>
          <p:nvPr>
            <p:ph type="title"/>
          </p:nvPr>
        </p:nvSpPr>
        <p:spPr>
          <a:xfrm>
            <a:off x="486376" y="613821"/>
            <a:ext cx="11219247"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861DC6-77B3-45D7-9B30-ED0FD22CB6F6}"/>
              </a:ext>
            </a:extLst>
          </p:cNvPr>
          <p:cNvSpPr>
            <a:spLocks noGrp="1"/>
          </p:cNvSpPr>
          <p:nvPr>
            <p:ph idx="1"/>
          </p:nvPr>
        </p:nvSpPr>
        <p:spPr>
          <a:xfrm>
            <a:off x="486377" y="1951604"/>
            <a:ext cx="11219246" cy="3622015"/>
          </a:xfrm>
        </p:spPr>
        <p:txBody>
          <a:bodyPr/>
          <a:lstStyle/>
          <a:p>
            <a:pPr lvl="0"/>
            <a:r>
              <a:rPr lang="en-US"/>
              <a:t>Click to edit Master text styles</a:t>
            </a:r>
          </a:p>
          <a:p>
            <a:pPr lvl="1"/>
            <a:r>
              <a:rPr lang="en-US"/>
              <a:t>Second level</a:t>
            </a:r>
          </a:p>
        </p:txBody>
      </p:sp>
      <p:pic>
        <p:nvPicPr>
          <p:cNvPr id="4" name="Picture 3">
            <a:extLst>
              <a:ext uri="{FF2B5EF4-FFF2-40B4-BE49-F238E27FC236}">
                <a16:creationId xmlns:a16="http://schemas.microsoft.com/office/drawing/2014/main" id="{E64B762D-6105-2824-431C-A3E5AD60415D}"/>
              </a:ext>
            </a:extLst>
          </p:cNvPr>
          <p:cNvPicPr>
            <a:picLocks noChangeAspect="1"/>
          </p:cNvPicPr>
          <p:nvPr userDrawn="1"/>
        </p:nvPicPr>
        <p:blipFill>
          <a:blip r:embed="rId2"/>
          <a:stretch>
            <a:fillRect/>
          </a:stretch>
        </p:blipFill>
        <p:spPr>
          <a:xfrm>
            <a:off x="0" y="6257841"/>
            <a:ext cx="12192000" cy="600159"/>
          </a:xfrm>
          <a:prstGeom prst="rect">
            <a:avLst/>
          </a:prstGeom>
        </p:spPr>
      </p:pic>
    </p:spTree>
    <p:extLst>
      <p:ext uri="{BB962C8B-B14F-4D97-AF65-F5344CB8AC3E}">
        <p14:creationId xmlns:p14="http://schemas.microsoft.com/office/powerpoint/2010/main" val="3322894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4" name="Title 1">
            <a:extLst>
              <a:ext uri="{FF2B5EF4-FFF2-40B4-BE49-F238E27FC236}">
                <a16:creationId xmlns:a16="http://schemas.microsoft.com/office/drawing/2014/main" id="{6CC28F7D-B996-4290-9D76-8BC9AB641DD3}"/>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Your Heading Here</a:t>
            </a:r>
          </a:p>
        </p:txBody>
      </p:sp>
      <p:sp>
        <p:nvSpPr>
          <p:cNvPr id="35" name="Subtitle 2">
            <a:extLst>
              <a:ext uri="{FF2B5EF4-FFF2-40B4-BE49-F238E27FC236}">
                <a16:creationId xmlns:a16="http://schemas.microsoft.com/office/drawing/2014/main" id="{AEFE3ACC-B452-43BA-8187-550D9F9CC037}"/>
              </a:ext>
            </a:extLst>
          </p:cNvPr>
          <p:cNvSpPr>
            <a:spLocks noGrp="1"/>
          </p:cNvSpPr>
          <p:nvPr>
            <p:ph type="subTitle" idx="1" hasCustomPrompt="1"/>
          </p:nvPr>
        </p:nvSpPr>
        <p:spPr>
          <a:xfrm>
            <a:off x="1524000" y="36782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Your Subheading Here</a:t>
            </a:r>
          </a:p>
        </p:txBody>
      </p:sp>
      <p:pic>
        <p:nvPicPr>
          <p:cNvPr id="2" name="Picture 1">
            <a:extLst>
              <a:ext uri="{FF2B5EF4-FFF2-40B4-BE49-F238E27FC236}">
                <a16:creationId xmlns:a16="http://schemas.microsoft.com/office/drawing/2014/main" id="{7A2DC1B6-73ED-2E8F-D4B3-27D03133F242}"/>
              </a:ext>
            </a:extLst>
          </p:cNvPr>
          <p:cNvPicPr>
            <a:picLocks noChangeAspect="1"/>
          </p:cNvPicPr>
          <p:nvPr userDrawn="1"/>
        </p:nvPicPr>
        <p:blipFill>
          <a:blip r:embed="rId2"/>
          <a:stretch>
            <a:fillRect/>
          </a:stretch>
        </p:blipFill>
        <p:spPr>
          <a:xfrm>
            <a:off x="0" y="6257841"/>
            <a:ext cx="12192000" cy="600159"/>
          </a:xfrm>
          <a:prstGeom prst="rect">
            <a:avLst/>
          </a:prstGeom>
        </p:spPr>
      </p:pic>
    </p:spTree>
    <p:extLst>
      <p:ext uri="{BB962C8B-B14F-4D97-AF65-F5344CB8AC3E}">
        <p14:creationId xmlns:p14="http://schemas.microsoft.com/office/powerpoint/2010/main" val="226766864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9A151-07CC-4F1B-A45E-D1B8962FB5B7}"/>
              </a:ext>
            </a:extLst>
          </p:cNvPr>
          <p:cNvSpPr>
            <a:spLocks noGrp="1"/>
          </p:cNvSpPr>
          <p:nvPr>
            <p:ph type="title"/>
          </p:nvPr>
        </p:nvSpPr>
        <p:spPr/>
        <p:txBody>
          <a:bodyPr/>
          <a:lstStyle/>
          <a:p>
            <a:r>
              <a:rPr lang="en-US"/>
              <a:t>Click to edit Master title style</a:t>
            </a:r>
          </a:p>
        </p:txBody>
      </p:sp>
      <p:pic>
        <p:nvPicPr>
          <p:cNvPr id="3" name="Picture 2">
            <a:extLst>
              <a:ext uri="{FF2B5EF4-FFF2-40B4-BE49-F238E27FC236}">
                <a16:creationId xmlns:a16="http://schemas.microsoft.com/office/drawing/2014/main" id="{9E83DAB7-8A97-52E0-A9B2-C42519728E72}"/>
              </a:ext>
            </a:extLst>
          </p:cNvPr>
          <p:cNvPicPr>
            <a:picLocks noChangeAspect="1"/>
          </p:cNvPicPr>
          <p:nvPr userDrawn="1"/>
        </p:nvPicPr>
        <p:blipFill>
          <a:blip r:embed="rId2"/>
          <a:stretch>
            <a:fillRect/>
          </a:stretch>
        </p:blipFill>
        <p:spPr>
          <a:xfrm>
            <a:off x="0" y="6257841"/>
            <a:ext cx="12192000" cy="600159"/>
          </a:xfrm>
          <a:prstGeom prst="rect">
            <a:avLst/>
          </a:prstGeom>
        </p:spPr>
      </p:pic>
    </p:spTree>
    <p:extLst>
      <p:ext uri="{BB962C8B-B14F-4D97-AF65-F5344CB8AC3E}">
        <p14:creationId xmlns:p14="http://schemas.microsoft.com/office/powerpoint/2010/main" val="1645179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0ADEB-7BFB-4458-B01A-EE9F2507145D}"/>
              </a:ext>
            </a:extLst>
          </p:cNvPr>
          <p:cNvSpPr>
            <a:spLocks noGrp="1"/>
          </p:cNvSpPr>
          <p:nvPr>
            <p:ph type="title"/>
          </p:nvPr>
        </p:nvSpPr>
        <p:spPr>
          <a:xfrm>
            <a:off x="471182" y="616589"/>
            <a:ext cx="11219247" cy="1325563"/>
          </a:xfrm>
        </p:spPr>
        <p:txBody>
          <a:bodyPr/>
          <a:lstStyle/>
          <a:p>
            <a:r>
              <a:rPr lang="en-US"/>
              <a:t>Click to edit Master title style</a:t>
            </a:r>
          </a:p>
        </p:txBody>
      </p:sp>
      <p:sp>
        <p:nvSpPr>
          <p:cNvPr id="4" name="Content Placeholder 2">
            <a:extLst>
              <a:ext uri="{FF2B5EF4-FFF2-40B4-BE49-F238E27FC236}">
                <a16:creationId xmlns:a16="http://schemas.microsoft.com/office/drawing/2014/main" id="{9EC7D25D-83FF-4B62-BAD9-7E8C1B2C0428}"/>
              </a:ext>
            </a:extLst>
          </p:cNvPr>
          <p:cNvSpPr>
            <a:spLocks noGrp="1"/>
          </p:cNvSpPr>
          <p:nvPr>
            <p:ph idx="1"/>
          </p:nvPr>
        </p:nvSpPr>
        <p:spPr>
          <a:xfrm>
            <a:off x="471182" y="2843831"/>
            <a:ext cx="11219247" cy="2935967"/>
          </a:xfrm>
        </p:spPr>
        <p:txBody>
          <a:bodyPr/>
          <a:lstStyle/>
          <a:p>
            <a:pPr lvl="0"/>
            <a:r>
              <a:rPr lang="en-US"/>
              <a:t>Click to edit Master text styles</a:t>
            </a:r>
          </a:p>
          <a:p>
            <a:pPr lvl="1"/>
            <a:r>
              <a:rPr lang="en-US"/>
              <a:t>Second level</a:t>
            </a:r>
          </a:p>
        </p:txBody>
      </p:sp>
      <p:sp>
        <p:nvSpPr>
          <p:cNvPr id="6" name="Text Placeholder 2">
            <a:extLst>
              <a:ext uri="{FF2B5EF4-FFF2-40B4-BE49-F238E27FC236}">
                <a16:creationId xmlns:a16="http://schemas.microsoft.com/office/drawing/2014/main" id="{38319C3E-4E8A-4FCC-9202-D91D7EA1671B}"/>
              </a:ext>
            </a:extLst>
          </p:cNvPr>
          <p:cNvSpPr>
            <a:spLocks noGrp="1"/>
          </p:cNvSpPr>
          <p:nvPr>
            <p:ph type="body" idx="10"/>
          </p:nvPr>
        </p:nvSpPr>
        <p:spPr>
          <a:xfrm>
            <a:off x="471182" y="2125910"/>
            <a:ext cx="11219247" cy="534163"/>
          </a:xfrm>
        </p:spPr>
        <p:txBody>
          <a:bodyPr anchor="b"/>
          <a:lstStyle>
            <a:lvl1pPr marL="0" indent="0">
              <a:buNone/>
              <a:defRPr sz="2400" b="1">
                <a:solidFill>
                  <a:srgbClr val="086DB4"/>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pic>
        <p:nvPicPr>
          <p:cNvPr id="3" name="Picture 2">
            <a:extLst>
              <a:ext uri="{FF2B5EF4-FFF2-40B4-BE49-F238E27FC236}">
                <a16:creationId xmlns:a16="http://schemas.microsoft.com/office/drawing/2014/main" id="{0F208BF2-88A9-4E1A-4056-297FA19A86D9}"/>
              </a:ext>
            </a:extLst>
          </p:cNvPr>
          <p:cNvPicPr>
            <a:picLocks noChangeAspect="1"/>
          </p:cNvPicPr>
          <p:nvPr userDrawn="1"/>
        </p:nvPicPr>
        <p:blipFill>
          <a:blip r:embed="rId2"/>
          <a:stretch>
            <a:fillRect/>
          </a:stretch>
        </p:blipFill>
        <p:spPr>
          <a:xfrm>
            <a:off x="0" y="6257841"/>
            <a:ext cx="12192000" cy="600159"/>
          </a:xfrm>
          <a:prstGeom prst="rect">
            <a:avLst/>
          </a:prstGeom>
        </p:spPr>
      </p:pic>
    </p:spTree>
    <p:extLst>
      <p:ext uri="{BB962C8B-B14F-4D97-AF65-F5344CB8AC3E}">
        <p14:creationId xmlns:p14="http://schemas.microsoft.com/office/powerpoint/2010/main" val="3316246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3FBCC-4F00-46D5-BD83-273C27DDC4A2}"/>
              </a:ext>
            </a:extLst>
          </p:cNvPr>
          <p:cNvSpPr>
            <a:spLocks noGrp="1"/>
          </p:cNvSpPr>
          <p:nvPr>
            <p:ph type="title"/>
          </p:nvPr>
        </p:nvSpPr>
        <p:spPr>
          <a:xfrm>
            <a:off x="838200" y="841058"/>
            <a:ext cx="105156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71F51EA-C2A6-4D19-B01A-13FD4236EF32}"/>
              </a:ext>
            </a:extLst>
          </p:cNvPr>
          <p:cNvSpPr>
            <a:spLocks noGrp="1"/>
          </p:cNvSpPr>
          <p:nvPr>
            <p:ph type="body" idx="1"/>
          </p:nvPr>
        </p:nvSpPr>
        <p:spPr>
          <a:xfrm>
            <a:off x="838200" y="372078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4" name="Picture 3">
            <a:extLst>
              <a:ext uri="{FF2B5EF4-FFF2-40B4-BE49-F238E27FC236}">
                <a16:creationId xmlns:a16="http://schemas.microsoft.com/office/drawing/2014/main" id="{08287347-99BC-6943-B29A-656985BD3BCC}"/>
              </a:ext>
            </a:extLst>
          </p:cNvPr>
          <p:cNvPicPr>
            <a:picLocks noChangeAspect="1"/>
          </p:cNvPicPr>
          <p:nvPr userDrawn="1"/>
        </p:nvPicPr>
        <p:blipFill>
          <a:blip r:embed="rId2"/>
          <a:stretch>
            <a:fillRect/>
          </a:stretch>
        </p:blipFill>
        <p:spPr>
          <a:xfrm>
            <a:off x="0" y="6257841"/>
            <a:ext cx="12192000" cy="600159"/>
          </a:xfrm>
          <a:prstGeom prst="rect">
            <a:avLst/>
          </a:prstGeom>
        </p:spPr>
      </p:pic>
    </p:spTree>
    <p:extLst>
      <p:ext uri="{BB962C8B-B14F-4D97-AF65-F5344CB8AC3E}">
        <p14:creationId xmlns:p14="http://schemas.microsoft.com/office/powerpoint/2010/main" val="3053544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88FA7-D006-44F4-936E-5FEA02BFE71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CA53C04-953C-4B01-A3CB-79C98E669B66}"/>
              </a:ext>
            </a:extLst>
          </p:cNvPr>
          <p:cNvSpPr>
            <a:spLocks noGrp="1"/>
          </p:cNvSpPr>
          <p:nvPr>
            <p:ph type="body" idx="1"/>
          </p:nvPr>
        </p:nvSpPr>
        <p:spPr>
          <a:xfrm>
            <a:off x="836610" y="1866265"/>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290C1B-F265-4B58-A49F-AAF1DF8AF89C}"/>
              </a:ext>
            </a:extLst>
          </p:cNvPr>
          <p:cNvSpPr>
            <a:spLocks noGrp="1"/>
          </p:cNvSpPr>
          <p:nvPr>
            <p:ph sz="half" idx="2"/>
          </p:nvPr>
        </p:nvSpPr>
        <p:spPr>
          <a:xfrm>
            <a:off x="836611" y="2960052"/>
            <a:ext cx="5157787" cy="2969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2">
            <a:extLst>
              <a:ext uri="{FF2B5EF4-FFF2-40B4-BE49-F238E27FC236}">
                <a16:creationId xmlns:a16="http://schemas.microsoft.com/office/drawing/2014/main" id="{8224B503-96AB-47A1-9837-0765D2F2B58F}"/>
              </a:ext>
            </a:extLst>
          </p:cNvPr>
          <p:cNvSpPr>
            <a:spLocks noGrp="1"/>
          </p:cNvSpPr>
          <p:nvPr>
            <p:ph type="body" idx="13"/>
          </p:nvPr>
        </p:nvSpPr>
        <p:spPr>
          <a:xfrm>
            <a:off x="6197605" y="1866265"/>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3">
            <a:extLst>
              <a:ext uri="{FF2B5EF4-FFF2-40B4-BE49-F238E27FC236}">
                <a16:creationId xmlns:a16="http://schemas.microsoft.com/office/drawing/2014/main" id="{A92E0A0D-6D70-4682-8616-C5B7F92DAD4B}"/>
              </a:ext>
            </a:extLst>
          </p:cNvPr>
          <p:cNvSpPr>
            <a:spLocks noGrp="1"/>
          </p:cNvSpPr>
          <p:nvPr>
            <p:ph sz="half" idx="14"/>
          </p:nvPr>
        </p:nvSpPr>
        <p:spPr>
          <a:xfrm>
            <a:off x="6197604" y="2960051"/>
            <a:ext cx="5157787" cy="2969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a:extLst>
              <a:ext uri="{FF2B5EF4-FFF2-40B4-BE49-F238E27FC236}">
                <a16:creationId xmlns:a16="http://schemas.microsoft.com/office/drawing/2014/main" id="{F40A45DC-DF5B-C0C1-EAFD-0F27896EBD05}"/>
              </a:ext>
            </a:extLst>
          </p:cNvPr>
          <p:cNvPicPr>
            <a:picLocks noChangeAspect="1"/>
          </p:cNvPicPr>
          <p:nvPr userDrawn="1"/>
        </p:nvPicPr>
        <p:blipFill>
          <a:blip r:embed="rId2"/>
          <a:stretch>
            <a:fillRect/>
          </a:stretch>
        </p:blipFill>
        <p:spPr>
          <a:xfrm>
            <a:off x="0" y="6257841"/>
            <a:ext cx="12192000" cy="600159"/>
          </a:xfrm>
          <a:prstGeom prst="rect">
            <a:avLst/>
          </a:prstGeom>
        </p:spPr>
      </p:pic>
    </p:spTree>
    <p:extLst>
      <p:ext uri="{BB962C8B-B14F-4D97-AF65-F5344CB8AC3E}">
        <p14:creationId xmlns:p14="http://schemas.microsoft.com/office/powerpoint/2010/main" val="855046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9366C-F763-4322-9ABA-0B43977674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A633F7-1EBF-4F42-9A19-AE0540043A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B4C1539-62B5-4860-8B85-1224512E70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5" name="Picture 4">
            <a:extLst>
              <a:ext uri="{FF2B5EF4-FFF2-40B4-BE49-F238E27FC236}">
                <a16:creationId xmlns:a16="http://schemas.microsoft.com/office/drawing/2014/main" id="{C6D7F2AD-473B-FD97-35F9-60E77C6EB1B7}"/>
              </a:ext>
            </a:extLst>
          </p:cNvPr>
          <p:cNvPicPr>
            <a:picLocks noChangeAspect="1"/>
          </p:cNvPicPr>
          <p:nvPr userDrawn="1"/>
        </p:nvPicPr>
        <p:blipFill>
          <a:blip r:embed="rId2"/>
          <a:stretch>
            <a:fillRect/>
          </a:stretch>
        </p:blipFill>
        <p:spPr>
          <a:xfrm>
            <a:off x="0" y="6257841"/>
            <a:ext cx="12192000" cy="600159"/>
          </a:xfrm>
          <a:prstGeom prst="rect">
            <a:avLst/>
          </a:prstGeom>
        </p:spPr>
      </p:pic>
    </p:spTree>
    <p:extLst>
      <p:ext uri="{BB962C8B-B14F-4D97-AF65-F5344CB8AC3E}">
        <p14:creationId xmlns:p14="http://schemas.microsoft.com/office/powerpoint/2010/main" val="641739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D99BE9A-E25F-4F7F-902E-3719BA825B71}"/>
              </a:ext>
            </a:extLst>
          </p:cNvPr>
          <p:cNvPicPr>
            <a:picLocks noChangeAspect="1"/>
          </p:cNvPicPr>
          <p:nvPr userDrawn="1"/>
        </p:nvPicPr>
        <p:blipFill>
          <a:blip r:embed="rId12">
            <a:extLst>
              <a:ext uri="{28A0092B-C50C-407E-A947-70E740481C1C}">
                <a14:useLocalDpi xmlns:a14="http://schemas.microsoft.com/office/drawing/2010/main" val="0"/>
              </a:ext>
            </a:extLst>
          </a:blip>
          <a:srcRect/>
          <a:stretch/>
        </p:blipFill>
        <p:spPr>
          <a:xfrm>
            <a:off x="1" y="6260757"/>
            <a:ext cx="12191999" cy="597243"/>
          </a:xfrm>
          <a:prstGeom prst="rect">
            <a:avLst/>
          </a:prstGeom>
          <a:effectLst>
            <a:outerShdw blurRad="50800" dist="50800" dir="5400000" algn="ctr" rotWithShape="0">
              <a:srgbClr val="000000"/>
            </a:outerShdw>
          </a:effectLst>
        </p:spPr>
      </p:pic>
      <p:sp>
        <p:nvSpPr>
          <p:cNvPr id="2" name="Title Placeholder 1">
            <a:extLst>
              <a:ext uri="{FF2B5EF4-FFF2-40B4-BE49-F238E27FC236}">
                <a16:creationId xmlns:a16="http://schemas.microsoft.com/office/drawing/2014/main" id="{5EBB7415-2C33-4192-A9B0-A6CE7F32F2D5}"/>
              </a:ext>
            </a:extLst>
          </p:cNvPr>
          <p:cNvSpPr>
            <a:spLocks noGrp="1"/>
          </p:cNvSpPr>
          <p:nvPr>
            <p:ph type="title"/>
          </p:nvPr>
        </p:nvSpPr>
        <p:spPr>
          <a:xfrm>
            <a:off x="471182" y="949101"/>
            <a:ext cx="11219247"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8543561-0D89-4A62-8CEE-1B8F8860FF1D}"/>
              </a:ext>
            </a:extLst>
          </p:cNvPr>
          <p:cNvSpPr>
            <a:spLocks noGrp="1"/>
          </p:cNvSpPr>
          <p:nvPr>
            <p:ph type="body" idx="1"/>
          </p:nvPr>
        </p:nvSpPr>
        <p:spPr>
          <a:xfrm>
            <a:off x="471183" y="2286884"/>
            <a:ext cx="11219246" cy="362201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Box 14">
            <a:extLst>
              <a:ext uri="{FF2B5EF4-FFF2-40B4-BE49-F238E27FC236}">
                <a16:creationId xmlns:a16="http://schemas.microsoft.com/office/drawing/2014/main" id="{175DAC1E-5E4E-49D0-A366-2A154C7060AF}"/>
              </a:ext>
            </a:extLst>
          </p:cNvPr>
          <p:cNvSpPr txBox="1"/>
          <p:nvPr/>
        </p:nvSpPr>
        <p:spPr>
          <a:xfrm>
            <a:off x="6895349" y="6398538"/>
            <a:ext cx="2059522" cy="369332"/>
          </a:xfrm>
          <a:prstGeom prst="rect">
            <a:avLst/>
          </a:prstGeom>
          <a:noFill/>
          <a:ln>
            <a:noFill/>
          </a:ln>
        </p:spPr>
        <p:txBody>
          <a:bodyPr wrap="square" rtlCol="0">
            <a:spAutoFit/>
          </a:bodyPr>
          <a:lstStyle/>
          <a:p>
            <a:pPr algn="r"/>
            <a:r>
              <a:rPr lang="en-US" sz="1800" dirty="0">
                <a:solidFill>
                  <a:schemeClr val="bg1"/>
                </a:solidFill>
              </a:rPr>
              <a:t>@ManageDevices</a:t>
            </a:r>
          </a:p>
        </p:txBody>
      </p:sp>
      <p:pic>
        <p:nvPicPr>
          <p:cNvPr id="17" name="Picture 16" descr="A picture containing ax, vector graphics&#10;&#10;Description automatically generated">
            <a:extLst>
              <a:ext uri="{FF2B5EF4-FFF2-40B4-BE49-F238E27FC236}">
                <a16:creationId xmlns:a16="http://schemas.microsoft.com/office/drawing/2014/main" id="{69C9926A-7200-4B03-8592-EEE4E6D1933A}"/>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600110" y="6398538"/>
            <a:ext cx="393652" cy="393652"/>
          </a:xfrm>
          <a:prstGeom prst="rect">
            <a:avLst/>
          </a:prstGeom>
        </p:spPr>
      </p:pic>
      <p:pic>
        <p:nvPicPr>
          <p:cNvPr id="18" name="Picture 17" descr="A picture containing ax, vector graphics&#10;&#10;Description automatically generated">
            <a:extLst>
              <a:ext uri="{FF2B5EF4-FFF2-40B4-BE49-F238E27FC236}">
                <a16:creationId xmlns:a16="http://schemas.microsoft.com/office/drawing/2014/main" id="{010A5DE1-9A12-4CC5-BFDC-EC53BF3D6B19}"/>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545350" y="6374218"/>
            <a:ext cx="393652" cy="393652"/>
          </a:xfrm>
          <a:prstGeom prst="rect">
            <a:avLst/>
          </a:prstGeom>
        </p:spPr>
      </p:pic>
      <p:sp>
        <p:nvSpPr>
          <p:cNvPr id="19" name="TextBox 18">
            <a:extLst>
              <a:ext uri="{FF2B5EF4-FFF2-40B4-BE49-F238E27FC236}">
                <a16:creationId xmlns:a16="http://schemas.microsoft.com/office/drawing/2014/main" id="{976B5C0C-223E-46A1-9E3F-7994DA61CF76}"/>
              </a:ext>
            </a:extLst>
          </p:cNvPr>
          <p:cNvSpPr txBox="1"/>
          <p:nvPr/>
        </p:nvSpPr>
        <p:spPr>
          <a:xfrm>
            <a:off x="9742176" y="6379130"/>
            <a:ext cx="2086802" cy="369332"/>
          </a:xfrm>
          <a:prstGeom prst="rect">
            <a:avLst/>
          </a:prstGeom>
          <a:noFill/>
          <a:ln>
            <a:noFill/>
          </a:ln>
        </p:spPr>
        <p:txBody>
          <a:bodyPr wrap="square" rtlCol="0">
            <a:spAutoFit/>
          </a:bodyPr>
          <a:lstStyle/>
          <a:p>
            <a:pPr algn="r"/>
            <a:r>
              <a:rPr lang="en-US" dirty="0">
                <a:solidFill>
                  <a:schemeClr val="bg1"/>
                </a:solidFill>
              </a:rPr>
              <a:t>#HTMDConf2021</a:t>
            </a:r>
          </a:p>
        </p:txBody>
      </p:sp>
      <p:pic>
        <p:nvPicPr>
          <p:cNvPr id="5" name="Picture 4">
            <a:extLst>
              <a:ext uri="{FF2B5EF4-FFF2-40B4-BE49-F238E27FC236}">
                <a16:creationId xmlns:a16="http://schemas.microsoft.com/office/drawing/2014/main" id="{15165384-CB74-4BC3-A7EB-9D4D78A350B3}"/>
              </a:ext>
            </a:extLst>
          </p:cNvPr>
          <p:cNvPicPr>
            <a:picLocks noChangeAspect="1"/>
          </p:cNvPicPr>
          <p:nvPr userDrawn="1"/>
        </p:nvPicPr>
        <p:blipFill>
          <a:blip r:embed="rId14"/>
          <a:stretch>
            <a:fillRect/>
          </a:stretch>
        </p:blipFill>
        <p:spPr>
          <a:xfrm>
            <a:off x="471182" y="6379130"/>
            <a:ext cx="918473" cy="359735"/>
          </a:xfrm>
          <a:prstGeom prst="rect">
            <a:avLst/>
          </a:prstGeom>
        </p:spPr>
      </p:pic>
    </p:spTree>
    <p:extLst>
      <p:ext uri="{BB962C8B-B14F-4D97-AF65-F5344CB8AC3E}">
        <p14:creationId xmlns:p14="http://schemas.microsoft.com/office/powerpoint/2010/main" val="3876002205"/>
      </p:ext>
    </p:extLst>
  </p:cSld>
  <p:clrMap bg1="lt1" tx1="dk1" bg2="lt2" tx2="dk2" accent1="accent1" accent2="accent2" accent3="accent3" accent4="accent4" accent5="accent5" accent6="accent6" hlink="hlink" folHlink="folHlink"/>
  <p:sldLayoutIdLst>
    <p:sldLayoutId id="2147483661" r:id="rId1"/>
    <p:sldLayoutId id="2147483666" r:id="rId2"/>
    <p:sldLayoutId id="2147483662" r:id="rId3"/>
    <p:sldLayoutId id="2147483663" r:id="rId4"/>
    <p:sldLayoutId id="2147483664" r:id="rId5"/>
    <p:sldLayoutId id="2147483665" r:id="rId6"/>
    <p:sldLayoutId id="2147483667" r:id="rId7"/>
    <p:sldLayoutId id="2147483668" r:id="rId8"/>
    <p:sldLayoutId id="2147483669" r:id="rId9"/>
    <p:sldLayoutId id="2147483670" r:id="rId10"/>
  </p:sldLayoutIdLst>
  <p:txStyles>
    <p:titleStyle>
      <a:lvl1pPr algn="l" defTabSz="914400" rtl="0" eaLnBrk="1" latinLnBrk="0" hangingPunct="1">
        <a:lnSpc>
          <a:spcPct val="90000"/>
        </a:lnSpc>
        <a:spcBef>
          <a:spcPct val="0"/>
        </a:spcBef>
        <a:buNone/>
        <a:defRPr sz="4400" b="1" kern="1200">
          <a:solidFill>
            <a:srgbClr val="086DB4"/>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gif"/><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developer.microsoft.com/graph/graph-explorer"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B47A3-9795-1BF5-F67F-D22575B3E1A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54DD626-BC16-3E30-4CCA-F8B68E357E08}"/>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D6C3751C-1975-1CC4-B6FF-1500F735E299}"/>
              </a:ext>
            </a:extLst>
          </p:cNvPr>
          <p:cNvPicPr>
            <a:picLocks noChangeAspect="1"/>
          </p:cNvPicPr>
          <p:nvPr/>
        </p:nvPicPr>
        <p:blipFill>
          <a:blip r:embed="rId2"/>
          <a:stretch>
            <a:fillRect/>
          </a:stretch>
        </p:blipFill>
        <p:spPr>
          <a:xfrm>
            <a:off x="-33339" y="-1"/>
            <a:ext cx="12258675" cy="6906459"/>
          </a:xfrm>
          <a:prstGeom prst="rect">
            <a:avLst/>
          </a:prstGeom>
        </p:spPr>
      </p:pic>
      <p:sp>
        <p:nvSpPr>
          <p:cNvPr id="9" name="TextBox 8">
            <a:extLst>
              <a:ext uri="{FF2B5EF4-FFF2-40B4-BE49-F238E27FC236}">
                <a16:creationId xmlns:a16="http://schemas.microsoft.com/office/drawing/2014/main" id="{FACB1E25-327E-D78C-D9BC-6568014F5D65}"/>
              </a:ext>
            </a:extLst>
          </p:cNvPr>
          <p:cNvSpPr txBox="1"/>
          <p:nvPr/>
        </p:nvSpPr>
        <p:spPr>
          <a:xfrm>
            <a:off x="4427376" y="387307"/>
            <a:ext cx="2113383" cy="369332"/>
          </a:xfrm>
          <a:prstGeom prst="rect">
            <a:avLst/>
          </a:prstGeom>
          <a:noFill/>
        </p:spPr>
        <p:txBody>
          <a:bodyPr wrap="square">
            <a:spAutoFit/>
          </a:bodyPr>
          <a:lstStyle/>
          <a:p>
            <a:r>
              <a:rPr lang="en-US" b="0" i="0" dirty="0">
                <a:solidFill>
                  <a:srgbClr val="FEFEFE"/>
                </a:solidFill>
                <a:effectLst/>
              </a:rPr>
              <a:t>#htmdcommunity</a:t>
            </a:r>
            <a:endParaRPr lang="en-US" dirty="0"/>
          </a:p>
        </p:txBody>
      </p:sp>
      <p:sp>
        <p:nvSpPr>
          <p:cNvPr id="13" name="TextBox 12">
            <a:extLst>
              <a:ext uri="{FF2B5EF4-FFF2-40B4-BE49-F238E27FC236}">
                <a16:creationId xmlns:a16="http://schemas.microsoft.com/office/drawing/2014/main" id="{B02331FD-1A62-BEB3-19C5-0C0B835FEA4E}"/>
              </a:ext>
            </a:extLst>
          </p:cNvPr>
          <p:cNvSpPr txBox="1"/>
          <p:nvPr/>
        </p:nvSpPr>
        <p:spPr>
          <a:xfrm>
            <a:off x="9960428" y="387307"/>
            <a:ext cx="2160036" cy="369332"/>
          </a:xfrm>
          <a:prstGeom prst="rect">
            <a:avLst/>
          </a:prstGeom>
          <a:noFill/>
        </p:spPr>
        <p:txBody>
          <a:bodyPr wrap="square">
            <a:spAutoFit/>
          </a:bodyPr>
          <a:lstStyle/>
          <a:p>
            <a:r>
              <a:rPr lang="en-US" b="0" i="0" dirty="0">
                <a:solidFill>
                  <a:srgbClr val="FEFEFE"/>
                </a:solidFill>
                <a:effectLst/>
              </a:rPr>
              <a:t>@htmdcommunity</a:t>
            </a:r>
            <a:endParaRPr lang="en-US" dirty="0"/>
          </a:p>
        </p:txBody>
      </p:sp>
      <p:sp>
        <p:nvSpPr>
          <p:cNvPr id="15" name="TextBox 14">
            <a:extLst>
              <a:ext uri="{FF2B5EF4-FFF2-40B4-BE49-F238E27FC236}">
                <a16:creationId xmlns:a16="http://schemas.microsoft.com/office/drawing/2014/main" id="{0A2FE308-B9E8-5062-17D5-CF1B6AF8670E}"/>
              </a:ext>
            </a:extLst>
          </p:cNvPr>
          <p:cNvSpPr txBox="1"/>
          <p:nvPr/>
        </p:nvSpPr>
        <p:spPr>
          <a:xfrm>
            <a:off x="1343608" y="1838129"/>
            <a:ext cx="9853127" cy="1446550"/>
          </a:xfrm>
          <a:prstGeom prst="rect">
            <a:avLst/>
          </a:prstGeom>
          <a:noFill/>
        </p:spPr>
        <p:txBody>
          <a:bodyPr wrap="square">
            <a:spAutoFit/>
          </a:bodyPr>
          <a:lstStyle/>
          <a:p>
            <a:endParaRPr lang="en-US" sz="4400" b="1" i="0" dirty="0">
              <a:solidFill>
                <a:srgbClr val="FFFFFF"/>
              </a:solidFill>
              <a:effectLst/>
            </a:endParaRPr>
          </a:p>
          <a:p>
            <a:r>
              <a:rPr lang="en-US" sz="4400" b="1" i="0" dirty="0">
                <a:solidFill>
                  <a:srgbClr val="FFFFFF"/>
                </a:solidFill>
                <a:effectLst/>
              </a:rPr>
              <a:t>HTMD Community Conference - 2024</a:t>
            </a:r>
            <a:endParaRPr lang="en-US" sz="4400" dirty="0"/>
          </a:p>
        </p:txBody>
      </p:sp>
      <p:pic>
        <p:nvPicPr>
          <p:cNvPr id="16" name="Picture 15" descr="A black and white logo&#10;&#10;Description automatically generated">
            <a:extLst>
              <a:ext uri="{FF2B5EF4-FFF2-40B4-BE49-F238E27FC236}">
                <a16:creationId xmlns:a16="http://schemas.microsoft.com/office/drawing/2014/main" id="{82B0A145-93D2-536B-DFC2-AE0094217B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37" y="5758143"/>
            <a:ext cx="2700337" cy="988487"/>
          </a:xfrm>
          <a:prstGeom prst="rect">
            <a:avLst/>
          </a:prstGeom>
        </p:spPr>
      </p:pic>
      <p:pic>
        <p:nvPicPr>
          <p:cNvPr id="17" name="Picture 4" descr="Patch My PC Logos, Wallpapers, and Brand Resources">
            <a:extLst>
              <a:ext uri="{FF2B5EF4-FFF2-40B4-BE49-F238E27FC236}">
                <a16:creationId xmlns:a16="http://schemas.microsoft.com/office/drawing/2014/main" id="{578EB45E-42D1-CF6F-870A-247FF9856C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6457" y="5842017"/>
            <a:ext cx="3593653" cy="82073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8" descr="ZeroTouch.ai | Real-time Intune Companion &amp; Unified Endpoint Management &amp;  Security">
            <a:extLst>
              <a:ext uri="{FF2B5EF4-FFF2-40B4-BE49-F238E27FC236}">
                <a16:creationId xmlns:a16="http://schemas.microsoft.com/office/drawing/2014/main" id="{3B96C626-4DCD-236D-6113-26A5CEE90D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09659" y="5737844"/>
            <a:ext cx="1132579" cy="112015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A blue and yellow logo&#10;&#10;Description automatically generated">
            <a:extLst>
              <a:ext uri="{FF2B5EF4-FFF2-40B4-BE49-F238E27FC236}">
                <a16:creationId xmlns:a16="http://schemas.microsoft.com/office/drawing/2014/main" id="{D4E3D005-5DAF-BF4C-2349-0AD829EE2D0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871787" y="5532752"/>
            <a:ext cx="2310687" cy="1373707"/>
          </a:xfrm>
          <a:prstGeom prst="rect">
            <a:avLst/>
          </a:prstGeom>
        </p:spPr>
      </p:pic>
    </p:spTree>
    <p:extLst>
      <p:ext uri="{BB962C8B-B14F-4D97-AF65-F5344CB8AC3E}">
        <p14:creationId xmlns:p14="http://schemas.microsoft.com/office/powerpoint/2010/main" val="1137161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32B18-D62B-19C6-FEF2-A1641DF1D6CA}"/>
              </a:ext>
            </a:extLst>
          </p:cNvPr>
          <p:cNvSpPr>
            <a:spLocks noGrp="1"/>
          </p:cNvSpPr>
          <p:nvPr>
            <p:ph type="title"/>
          </p:nvPr>
        </p:nvSpPr>
        <p:spPr>
          <a:xfrm>
            <a:off x="486376" y="307911"/>
            <a:ext cx="11219247" cy="1212979"/>
          </a:xfrm>
        </p:spPr>
        <p:txBody>
          <a:bodyPr/>
          <a:lstStyle/>
          <a:p>
            <a:r>
              <a:rPr lang="en-US" dirty="0"/>
              <a:t>Common Intune Tasks to Automate</a:t>
            </a:r>
          </a:p>
        </p:txBody>
      </p:sp>
      <p:sp>
        <p:nvSpPr>
          <p:cNvPr id="3" name="Content Placeholder 2">
            <a:extLst>
              <a:ext uri="{FF2B5EF4-FFF2-40B4-BE49-F238E27FC236}">
                <a16:creationId xmlns:a16="http://schemas.microsoft.com/office/drawing/2014/main" id="{32C67324-89CD-DEF1-69C4-689AE733C685}"/>
              </a:ext>
            </a:extLst>
          </p:cNvPr>
          <p:cNvSpPr>
            <a:spLocks noGrp="1"/>
          </p:cNvSpPr>
          <p:nvPr>
            <p:ph idx="1"/>
          </p:nvPr>
        </p:nvSpPr>
        <p:spPr>
          <a:xfrm>
            <a:off x="486377" y="1455576"/>
            <a:ext cx="11219246" cy="4469363"/>
          </a:xfrm>
        </p:spPr>
        <p:txBody>
          <a:bodyPr/>
          <a:lstStyle/>
          <a:p>
            <a:r>
              <a:rPr lang="en-US" b="0" i="0" dirty="0">
                <a:solidFill>
                  <a:srgbClr val="242424"/>
                </a:solidFill>
                <a:effectLst/>
                <a:latin typeface="Segoe UI" panose="020B0502040204020203" pitchFamily="34" charset="0"/>
              </a:rPr>
              <a:t>Device management</a:t>
            </a:r>
          </a:p>
          <a:p>
            <a:r>
              <a:rPr lang="en-US" dirty="0"/>
              <a:t>Intune </a:t>
            </a:r>
            <a:r>
              <a:rPr lang="en-US" b="0" i="0" dirty="0">
                <a:solidFill>
                  <a:srgbClr val="242424"/>
                </a:solidFill>
                <a:effectLst/>
                <a:latin typeface="Segoe UI" panose="020B0502040204020203" pitchFamily="34" charset="0"/>
              </a:rPr>
              <a:t>Policy Creation</a:t>
            </a:r>
          </a:p>
          <a:p>
            <a:r>
              <a:rPr lang="en-US" dirty="0">
                <a:solidFill>
                  <a:srgbClr val="242424"/>
                </a:solidFill>
                <a:latin typeface="Segoe UI" panose="020B0502040204020203" pitchFamily="34" charset="0"/>
              </a:rPr>
              <a:t>Policy Deployment</a:t>
            </a:r>
          </a:p>
          <a:p>
            <a:r>
              <a:rPr lang="en-US" dirty="0">
                <a:solidFill>
                  <a:srgbClr val="242424"/>
                </a:solidFill>
                <a:latin typeface="Segoe UI" panose="020B0502040204020203" pitchFamily="34" charset="0"/>
              </a:rPr>
              <a:t>Applications Management</a:t>
            </a:r>
          </a:p>
          <a:p>
            <a:r>
              <a:rPr lang="en-US" dirty="0">
                <a:solidFill>
                  <a:srgbClr val="242424"/>
                </a:solidFill>
                <a:latin typeface="Segoe UI" panose="020B0502040204020203" pitchFamily="34" charset="0"/>
              </a:rPr>
              <a:t>Report Management </a:t>
            </a:r>
          </a:p>
          <a:p>
            <a:r>
              <a:rPr lang="en-US" dirty="0">
                <a:solidFill>
                  <a:srgbClr val="242424"/>
                </a:solidFill>
                <a:latin typeface="Segoe UI" panose="020B0502040204020203" pitchFamily="34" charset="0"/>
              </a:rPr>
              <a:t>Software Updates</a:t>
            </a:r>
          </a:p>
          <a:p>
            <a:r>
              <a:rPr lang="en-US" dirty="0">
                <a:solidFill>
                  <a:srgbClr val="242424"/>
                </a:solidFill>
                <a:latin typeface="Segoe UI" panose="020B0502040204020203" pitchFamily="34" charset="0"/>
              </a:rPr>
              <a:t>User Creation</a:t>
            </a:r>
          </a:p>
          <a:p>
            <a:r>
              <a:rPr lang="en-US" dirty="0">
                <a:solidFill>
                  <a:srgbClr val="242424"/>
                </a:solidFill>
                <a:latin typeface="Segoe UI" panose="020B0502040204020203" pitchFamily="34" charset="0"/>
              </a:rPr>
              <a:t>Creating device groups and many more..!</a:t>
            </a:r>
          </a:p>
          <a:p>
            <a:endParaRPr lang="en-US" dirty="0"/>
          </a:p>
        </p:txBody>
      </p:sp>
    </p:spTree>
    <p:extLst>
      <p:ext uri="{BB962C8B-B14F-4D97-AF65-F5344CB8AC3E}">
        <p14:creationId xmlns:p14="http://schemas.microsoft.com/office/powerpoint/2010/main" val="3537029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45CBD-76B3-C9FD-3FB7-C4899943E90B}"/>
              </a:ext>
            </a:extLst>
          </p:cNvPr>
          <p:cNvSpPr>
            <a:spLocks noGrp="1"/>
          </p:cNvSpPr>
          <p:nvPr>
            <p:ph type="title"/>
          </p:nvPr>
        </p:nvSpPr>
        <p:spPr>
          <a:xfrm>
            <a:off x="486376" y="307910"/>
            <a:ext cx="11219247" cy="1324948"/>
          </a:xfrm>
        </p:spPr>
        <p:txBody>
          <a:bodyPr/>
          <a:lstStyle/>
          <a:p>
            <a:r>
              <a:rPr lang="en-US" sz="4400" dirty="0"/>
              <a:t>Let us see it in action!!!</a:t>
            </a:r>
            <a:endParaRPr lang="en-US" dirty="0"/>
          </a:p>
        </p:txBody>
      </p:sp>
      <p:sp>
        <p:nvSpPr>
          <p:cNvPr id="3" name="Content Placeholder 2">
            <a:extLst>
              <a:ext uri="{FF2B5EF4-FFF2-40B4-BE49-F238E27FC236}">
                <a16:creationId xmlns:a16="http://schemas.microsoft.com/office/drawing/2014/main" id="{E2D7155F-73DB-74AA-F260-3659F9FA1EA4}"/>
              </a:ext>
            </a:extLst>
          </p:cNvPr>
          <p:cNvSpPr>
            <a:spLocks noGrp="1"/>
          </p:cNvSpPr>
          <p:nvPr>
            <p:ph idx="1"/>
          </p:nvPr>
        </p:nvSpPr>
        <p:spPr>
          <a:xfrm>
            <a:off x="486377" y="1632858"/>
            <a:ext cx="11219246" cy="3940761"/>
          </a:xfrm>
        </p:spPr>
        <p:txBody>
          <a:bodyPr/>
          <a:lstStyle/>
          <a:p>
            <a:endParaRPr lang="en-US" dirty="0"/>
          </a:p>
        </p:txBody>
      </p:sp>
      <p:sp>
        <p:nvSpPr>
          <p:cNvPr id="4" name="Rectangle 3">
            <a:extLst>
              <a:ext uri="{FF2B5EF4-FFF2-40B4-BE49-F238E27FC236}">
                <a16:creationId xmlns:a16="http://schemas.microsoft.com/office/drawing/2014/main" id="{FA5D227A-ABC8-D3C3-B1E2-A8D82DEB98B7}"/>
              </a:ext>
            </a:extLst>
          </p:cNvPr>
          <p:cNvSpPr/>
          <p:nvPr/>
        </p:nvSpPr>
        <p:spPr>
          <a:xfrm>
            <a:off x="989044" y="2817845"/>
            <a:ext cx="4180115" cy="206206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sz="2800" b="0" i="0" dirty="0">
                <a:solidFill>
                  <a:schemeClr val="bg2"/>
                </a:solidFill>
                <a:effectLst/>
                <a:latin typeface="Segoe UI" panose="020B0502040204020203" pitchFamily="34" charset="0"/>
              </a:rPr>
              <a:t>Step-by-step walkthrough of automating few Intune tasks</a:t>
            </a:r>
          </a:p>
        </p:txBody>
      </p:sp>
      <p:sp>
        <p:nvSpPr>
          <p:cNvPr id="5" name="Rectangle 4">
            <a:extLst>
              <a:ext uri="{FF2B5EF4-FFF2-40B4-BE49-F238E27FC236}">
                <a16:creationId xmlns:a16="http://schemas.microsoft.com/office/drawing/2014/main" id="{2ABA3745-2739-37A2-6CA6-C90B907D5C1E}"/>
              </a:ext>
            </a:extLst>
          </p:cNvPr>
          <p:cNvSpPr/>
          <p:nvPr/>
        </p:nvSpPr>
        <p:spPr>
          <a:xfrm>
            <a:off x="6988629" y="2808514"/>
            <a:ext cx="4180115" cy="207139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2"/>
                </a:solidFill>
                <a:latin typeface="Segoe UI" panose="020B0502040204020203" pitchFamily="34" charset="0"/>
              </a:rPr>
              <a:t>Code snippets and explanations</a:t>
            </a:r>
          </a:p>
          <a:p>
            <a:pPr algn="ctr"/>
            <a:endParaRPr lang="en-US" dirty="0"/>
          </a:p>
        </p:txBody>
      </p:sp>
    </p:spTree>
    <p:extLst>
      <p:ext uri="{BB962C8B-B14F-4D97-AF65-F5344CB8AC3E}">
        <p14:creationId xmlns:p14="http://schemas.microsoft.com/office/powerpoint/2010/main" val="2167882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B1405-8623-DDBE-B0EC-63E718CA1D8C}"/>
              </a:ext>
            </a:extLst>
          </p:cNvPr>
          <p:cNvSpPr>
            <a:spLocks noGrp="1"/>
          </p:cNvSpPr>
          <p:nvPr>
            <p:ph type="title"/>
          </p:nvPr>
        </p:nvSpPr>
        <p:spPr>
          <a:xfrm>
            <a:off x="486376" y="-205273"/>
            <a:ext cx="11219247" cy="1309624"/>
          </a:xfrm>
        </p:spPr>
        <p:txBody>
          <a:bodyPr/>
          <a:lstStyle/>
          <a:p>
            <a:r>
              <a:rPr lang="en-US" dirty="0"/>
              <a:t>Feedback</a:t>
            </a:r>
          </a:p>
        </p:txBody>
      </p:sp>
      <p:pic>
        <p:nvPicPr>
          <p:cNvPr id="4" name="Content Placeholder 4" descr="A qr code on a blue background">
            <a:extLst>
              <a:ext uri="{FF2B5EF4-FFF2-40B4-BE49-F238E27FC236}">
                <a16:creationId xmlns:a16="http://schemas.microsoft.com/office/drawing/2014/main" id="{5427FF73-03CE-2306-6C4C-3ABA84ED02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42997" y="877079"/>
            <a:ext cx="5349778" cy="5349778"/>
          </a:xfrm>
        </p:spPr>
      </p:pic>
    </p:spTree>
    <p:extLst>
      <p:ext uri="{BB962C8B-B14F-4D97-AF65-F5344CB8AC3E}">
        <p14:creationId xmlns:p14="http://schemas.microsoft.com/office/powerpoint/2010/main" val="1757427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A59CF11-A021-4C81-ADD5-99D3959BBCB5}"/>
              </a:ext>
            </a:extLst>
          </p:cNvPr>
          <p:cNvSpPr txBox="1"/>
          <p:nvPr/>
        </p:nvSpPr>
        <p:spPr>
          <a:xfrm>
            <a:off x="3117110" y="476200"/>
            <a:ext cx="2179320" cy="323165"/>
          </a:xfrm>
          <a:prstGeom prst="rect">
            <a:avLst/>
          </a:prstGeom>
          <a:noFill/>
          <a:ln>
            <a:noFill/>
          </a:ln>
        </p:spPr>
        <p:txBody>
          <a:bodyPr wrap="square" rtlCol="0">
            <a:spAutoFit/>
          </a:bodyPr>
          <a:lstStyle/>
          <a:p>
            <a:r>
              <a:rPr lang="en-US" sz="1500" dirty="0">
                <a:solidFill>
                  <a:schemeClr val="bg1"/>
                </a:solidFill>
              </a:rPr>
              <a:t>@managedevices</a:t>
            </a:r>
          </a:p>
        </p:txBody>
      </p:sp>
      <p:pic>
        <p:nvPicPr>
          <p:cNvPr id="9" name="Picture 8" descr="A picture containing ax, vector graphics&#10;&#10;Description automatically generated">
            <a:extLst>
              <a:ext uri="{FF2B5EF4-FFF2-40B4-BE49-F238E27FC236}">
                <a16:creationId xmlns:a16="http://schemas.microsoft.com/office/drawing/2014/main" id="{77309250-1F92-4E70-8B95-FBD7CDFCA1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8760" y="479172"/>
            <a:ext cx="323165" cy="323165"/>
          </a:xfrm>
          <a:prstGeom prst="rect">
            <a:avLst/>
          </a:prstGeom>
        </p:spPr>
      </p:pic>
      <p:pic>
        <p:nvPicPr>
          <p:cNvPr id="10" name="Picture 9" descr="A picture containing ax, vector graphics&#10;&#10;Description automatically generated">
            <a:extLst>
              <a:ext uri="{FF2B5EF4-FFF2-40B4-BE49-F238E27FC236}">
                <a16:creationId xmlns:a16="http://schemas.microsoft.com/office/drawing/2014/main" id="{5639F4B7-C91B-446A-AA18-4DB0753701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9890" y="479171"/>
            <a:ext cx="323165" cy="323165"/>
          </a:xfrm>
          <a:prstGeom prst="rect">
            <a:avLst/>
          </a:prstGeom>
        </p:spPr>
      </p:pic>
      <p:sp>
        <p:nvSpPr>
          <p:cNvPr id="11" name="TextBox 10">
            <a:extLst>
              <a:ext uri="{FF2B5EF4-FFF2-40B4-BE49-F238E27FC236}">
                <a16:creationId xmlns:a16="http://schemas.microsoft.com/office/drawing/2014/main" id="{3B992BB1-A5F9-4BDF-8AFA-24F9B4D849E7}"/>
              </a:ext>
            </a:extLst>
          </p:cNvPr>
          <p:cNvSpPr txBox="1"/>
          <p:nvPr/>
        </p:nvSpPr>
        <p:spPr>
          <a:xfrm>
            <a:off x="5221615" y="479170"/>
            <a:ext cx="2179320" cy="323165"/>
          </a:xfrm>
          <a:prstGeom prst="rect">
            <a:avLst/>
          </a:prstGeom>
          <a:noFill/>
          <a:ln>
            <a:noFill/>
          </a:ln>
        </p:spPr>
        <p:txBody>
          <a:bodyPr wrap="square" rtlCol="0">
            <a:spAutoFit/>
          </a:bodyPr>
          <a:lstStyle/>
          <a:p>
            <a:r>
              <a:rPr lang="en-US" sz="1500" dirty="0">
                <a:solidFill>
                  <a:schemeClr val="bg1"/>
                </a:solidFill>
              </a:rPr>
              <a:t>#HTMDConf2021</a:t>
            </a:r>
          </a:p>
        </p:txBody>
      </p:sp>
      <p:sp>
        <p:nvSpPr>
          <p:cNvPr id="5" name="Title 4">
            <a:extLst>
              <a:ext uri="{FF2B5EF4-FFF2-40B4-BE49-F238E27FC236}">
                <a16:creationId xmlns:a16="http://schemas.microsoft.com/office/drawing/2014/main" id="{D373A497-A788-44E5-8133-8D4843CB2EE3}"/>
              </a:ext>
            </a:extLst>
          </p:cNvPr>
          <p:cNvSpPr>
            <a:spLocks noGrp="1"/>
          </p:cNvSpPr>
          <p:nvPr>
            <p:ph type="title"/>
          </p:nvPr>
        </p:nvSpPr>
        <p:spPr>
          <a:xfrm>
            <a:off x="471182" y="949101"/>
            <a:ext cx="11219247" cy="3464279"/>
          </a:xfrm>
        </p:spPr>
        <p:txBody>
          <a:bodyPr>
            <a:normAutofit/>
          </a:bodyPr>
          <a:lstStyle/>
          <a:p>
            <a:r>
              <a:rPr lang="en-US" sz="7200" dirty="0"/>
              <a:t>              Thank you</a:t>
            </a:r>
          </a:p>
        </p:txBody>
      </p:sp>
    </p:spTree>
    <p:extLst>
      <p:ext uri="{BB962C8B-B14F-4D97-AF65-F5344CB8AC3E}">
        <p14:creationId xmlns:p14="http://schemas.microsoft.com/office/powerpoint/2010/main" val="3461854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5AA033-CCA5-4719-0583-C5CEE8E15CB6}"/>
            </a:ext>
          </a:extLst>
        </p:cNvPr>
        <p:cNvGrpSpPr/>
        <p:nvPr/>
      </p:nvGrpSpPr>
      <p:grpSpPr>
        <a:xfrm>
          <a:off x="0" y="0"/>
          <a:ext cx="0" cy="0"/>
          <a:chOff x="0" y="0"/>
          <a:chExt cx="0" cy="0"/>
        </a:xfrm>
      </p:grpSpPr>
      <p:sp>
        <p:nvSpPr>
          <p:cNvPr id="8" name="Title 1">
            <a:extLst>
              <a:ext uri="{FF2B5EF4-FFF2-40B4-BE49-F238E27FC236}">
                <a16:creationId xmlns:a16="http://schemas.microsoft.com/office/drawing/2014/main" id="{4A68EF58-2138-6E99-B570-651DA51142F2}"/>
              </a:ext>
            </a:extLst>
          </p:cNvPr>
          <p:cNvSpPr>
            <a:spLocks noGrp="1"/>
          </p:cNvSpPr>
          <p:nvPr>
            <p:ph type="title"/>
          </p:nvPr>
        </p:nvSpPr>
        <p:spPr>
          <a:xfrm>
            <a:off x="486376" y="26214"/>
            <a:ext cx="11219247" cy="1659466"/>
          </a:xfrm>
        </p:spPr>
        <p:txBody>
          <a:bodyPr/>
          <a:lstStyle/>
          <a:p>
            <a:r>
              <a:rPr lang="en-US" dirty="0"/>
              <a:t>                 </a:t>
            </a:r>
            <a:r>
              <a:rPr lang="en-US" u="sng" dirty="0"/>
              <a:t>Thank You Sponsors!</a:t>
            </a:r>
          </a:p>
        </p:txBody>
      </p:sp>
      <p:pic>
        <p:nvPicPr>
          <p:cNvPr id="11" name="Content Placeholder 10" descr="A black and white logo&#10;&#10;Description automatically generated">
            <a:extLst>
              <a:ext uri="{FF2B5EF4-FFF2-40B4-BE49-F238E27FC236}">
                <a16:creationId xmlns:a16="http://schemas.microsoft.com/office/drawing/2014/main" id="{FA9EAE5C-8B2C-5A69-BEF9-75DB6B5E53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8904" y="2340738"/>
            <a:ext cx="2763138" cy="1011476"/>
          </a:xfrm>
        </p:spPr>
      </p:pic>
      <p:pic>
        <p:nvPicPr>
          <p:cNvPr id="15" name="Content Placeholder 14" descr="A blue and yellow logo&#10;&#10;Description automatically generated">
            <a:extLst>
              <a:ext uri="{FF2B5EF4-FFF2-40B4-BE49-F238E27FC236}">
                <a16:creationId xmlns:a16="http://schemas.microsoft.com/office/drawing/2014/main" id="{BB73A9ED-7D43-F016-5818-0302F2823DBE}"/>
              </a:ext>
            </a:extLst>
          </p:cNvPr>
          <p:cNvPicPr>
            <a:picLocks noGrp="1" noChangeAspect="1"/>
          </p:cNvPicPr>
          <p:nvPr>
            <p:ph sz="half" idx="4294967295"/>
          </p:nvPr>
        </p:nvPicPr>
        <p:blipFill>
          <a:blip r:embed="rId3">
            <a:extLst>
              <a:ext uri="{28A0092B-C50C-407E-A947-70E740481C1C}">
                <a14:useLocalDpi xmlns:a14="http://schemas.microsoft.com/office/drawing/2010/main" val="0"/>
              </a:ext>
            </a:extLst>
          </a:blip>
          <a:stretch>
            <a:fillRect/>
          </a:stretch>
        </p:blipFill>
        <p:spPr>
          <a:xfrm>
            <a:off x="8098395" y="4169076"/>
            <a:ext cx="2163762" cy="1287463"/>
          </a:xfrm>
        </p:spPr>
      </p:pic>
      <p:sp>
        <p:nvSpPr>
          <p:cNvPr id="7" name="TextBox 6">
            <a:extLst>
              <a:ext uri="{FF2B5EF4-FFF2-40B4-BE49-F238E27FC236}">
                <a16:creationId xmlns:a16="http://schemas.microsoft.com/office/drawing/2014/main" id="{CAEB76B9-C038-C4FD-4446-7666DBE7A0E3}"/>
              </a:ext>
            </a:extLst>
          </p:cNvPr>
          <p:cNvSpPr txBox="1"/>
          <p:nvPr/>
        </p:nvSpPr>
        <p:spPr>
          <a:xfrm>
            <a:off x="5294541" y="4644936"/>
            <a:ext cx="1298376" cy="94436"/>
          </a:xfrm>
          <a:prstGeom prst="rect">
            <a:avLst/>
          </a:prstGeom>
          <a:noFill/>
        </p:spPr>
        <p:txBody>
          <a:bodyPr wrap="square">
            <a:spAutoFit/>
          </a:bodyPr>
          <a:lstStyle/>
          <a:p>
            <a:endParaRPr lang="en-US" dirty="0"/>
          </a:p>
        </p:txBody>
      </p:sp>
      <p:pic>
        <p:nvPicPr>
          <p:cNvPr id="1026" name="Picture 2" descr="Patch My PC Logos, Wallpapers, and Brand Resources">
            <a:extLst>
              <a:ext uri="{FF2B5EF4-FFF2-40B4-BE49-F238E27FC236}">
                <a16:creationId xmlns:a16="http://schemas.microsoft.com/office/drawing/2014/main" id="{1546F203-E082-B182-02F8-4276954D44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28339" y="2337587"/>
            <a:ext cx="4428814" cy="101147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ZeroTouch.ai | Real-time Intune Companion &amp; Unified Endpoint Management &amp;  Security">
            <a:extLst>
              <a:ext uri="{FF2B5EF4-FFF2-40B4-BE49-F238E27FC236}">
                <a16:creationId xmlns:a16="http://schemas.microsoft.com/office/drawing/2014/main" id="{BCC9E9E9-C722-2F82-72CA-925866C1AEB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22389" y="4308324"/>
            <a:ext cx="1160949" cy="1148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9318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29D6B8-5946-494B-AC0B-496B44C6DDA4}"/>
              </a:ext>
            </a:extLst>
          </p:cNvPr>
          <p:cNvSpPr>
            <a:spLocks noGrp="1"/>
          </p:cNvSpPr>
          <p:nvPr>
            <p:ph type="title"/>
          </p:nvPr>
        </p:nvSpPr>
        <p:spPr>
          <a:xfrm>
            <a:off x="1883711" y="125024"/>
            <a:ext cx="2189117" cy="445454"/>
          </a:xfrm>
        </p:spPr>
        <p:txBody>
          <a:bodyPr/>
          <a:lstStyle/>
          <a:p>
            <a:r>
              <a:rPr lang="en-US" sz="2000" dirty="0"/>
              <a:t>     Speaker</a:t>
            </a:r>
            <a:endParaRPr lang="en-IN" sz="2000" dirty="0"/>
          </a:p>
        </p:txBody>
      </p:sp>
      <p:sp>
        <p:nvSpPr>
          <p:cNvPr id="7" name="TextBox 6">
            <a:extLst>
              <a:ext uri="{FF2B5EF4-FFF2-40B4-BE49-F238E27FC236}">
                <a16:creationId xmlns:a16="http://schemas.microsoft.com/office/drawing/2014/main" id="{C62498E6-D78B-4E34-A356-7C320F762D60}"/>
              </a:ext>
            </a:extLst>
          </p:cNvPr>
          <p:cNvSpPr txBox="1"/>
          <p:nvPr/>
        </p:nvSpPr>
        <p:spPr>
          <a:xfrm>
            <a:off x="5429738" y="1027523"/>
            <a:ext cx="6762261" cy="2573398"/>
          </a:xfrm>
          <a:prstGeom prst="rect">
            <a:avLst/>
          </a:prstGeom>
          <a:noFill/>
        </p:spPr>
        <p:txBody>
          <a:bodyPr wrap="square">
            <a:spAutoFit/>
          </a:bodyPr>
          <a:lstStyle/>
          <a:p>
            <a:r>
              <a:rPr lang="en-US" sz="4000" b="1" dirty="0">
                <a:solidFill>
                  <a:schemeClr val="bg1"/>
                </a:solidFill>
              </a:rPr>
              <a:t>Automate Intune day to day tasks using Microsoft Graph API and PowerShell – Tips and Tricks</a:t>
            </a:r>
            <a:endParaRPr lang="en-IN" sz="4000" b="1" dirty="0">
              <a:solidFill>
                <a:schemeClr val="bg1"/>
              </a:solidFill>
            </a:endParaRPr>
          </a:p>
        </p:txBody>
      </p:sp>
      <p:pic>
        <p:nvPicPr>
          <p:cNvPr id="11" name="Picture 10" descr="Shape, circle&#10;&#10;Description automatically generated">
            <a:extLst>
              <a:ext uri="{FF2B5EF4-FFF2-40B4-BE49-F238E27FC236}">
                <a16:creationId xmlns:a16="http://schemas.microsoft.com/office/drawing/2014/main" id="{BE757A85-219C-417B-B3C4-815E582C1BC9}"/>
              </a:ext>
            </a:extLst>
          </p:cNvPr>
          <p:cNvPicPr>
            <a:picLocks noChangeAspect="1"/>
          </p:cNvPicPr>
          <p:nvPr/>
        </p:nvPicPr>
        <p:blipFill>
          <a:blip r:embed="rId2">
            <a:alphaModFix/>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1463440" y="718422"/>
            <a:ext cx="2912617" cy="2912617"/>
          </a:xfrm>
          <a:prstGeom prst="round2DiagRect">
            <a:avLst>
              <a:gd name="adj1" fmla="val 16667"/>
              <a:gd name="adj2" fmla="val 0"/>
            </a:avLst>
          </a:prstGeom>
          <a:ln w="88900" cap="sq">
            <a:noFill/>
            <a:miter lim="800000"/>
          </a:ln>
          <a:effectLst>
            <a:outerShdw blurRad="254000" algn="tl" rotWithShape="0">
              <a:srgbClr val="000000">
                <a:alpha val="43000"/>
              </a:srgbClr>
            </a:outerShdw>
          </a:effectLst>
        </p:spPr>
      </p:pic>
      <p:sp>
        <p:nvSpPr>
          <p:cNvPr id="12" name="Title 3">
            <a:extLst>
              <a:ext uri="{FF2B5EF4-FFF2-40B4-BE49-F238E27FC236}">
                <a16:creationId xmlns:a16="http://schemas.microsoft.com/office/drawing/2014/main" id="{25ED4B8A-B89C-4B18-85FB-FF22F517DDB8}"/>
              </a:ext>
            </a:extLst>
          </p:cNvPr>
          <p:cNvSpPr txBox="1">
            <a:spLocks/>
          </p:cNvSpPr>
          <p:nvPr/>
        </p:nvSpPr>
        <p:spPr>
          <a:xfrm>
            <a:off x="1883711" y="2372807"/>
            <a:ext cx="3125756" cy="270591"/>
          </a:xfrm>
          <a:prstGeom prst="rect">
            <a:avLst/>
          </a:prstGeom>
        </p:spPr>
        <p:txBody>
          <a:bodyPr vert="horz" lIns="91440" tIns="548640" rIns="91440" bIns="0" rtlCol="0" anchor="b">
            <a:noAutofit/>
          </a:bodyPr>
          <a:lstStyle>
            <a:lvl1pPr algn="l" defTabSz="914400" rtl="0" eaLnBrk="1" latinLnBrk="0" hangingPunct="1">
              <a:lnSpc>
                <a:spcPct val="100000"/>
              </a:lnSpc>
              <a:spcBef>
                <a:spcPct val="0"/>
              </a:spcBef>
              <a:buNone/>
              <a:defRPr sz="5000" b="1" kern="1200">
                <a:solidFill>
                  <a:srgbClr val="086DB4"/>
                </a:solidFill>
                <a:latin typeface="+mj-lt"/>
                <a:ea typeface="+mj-ea"/>
                <a:cs typeface="+mj-cs"/>
              </a:defRPr>
            </a:lvl1pPr>
          </a:lstStyle>
          <a:p>
            <a:endParaRPr lang="en-IN" sz="1500" dirty="0"/>
          </a:p>
        </p:txBody>
      </p:sp>
      <p:sp>
        <p:nvSpPr>
          <p:cNvPr id="15" name="Title 4">
            <a:extLst>
              <a:ext uri="{FF2B5EF4-FFF2-40B4-BE49-F238E27FC236}">
                <a16:creationId xmlns:a16="http://schemas.microsoft.com/office/drawing/2014/main" id="{60D1444F-62C4-4AC6-A9DD-B018B3A61634}"/>
              </a:ext>
            </a:extLst>
          </p:cNvPr>
          <p:cNvSpPr txBox="1">
            <a:spLocks/>
          </p:cNvSpPr>
          <p:nvPr/>
        </p:nvSpPr>
        <p:spPr>
          <a:xfrm>
            <a:off x="2075466" y="2652444"/>
            <a:ext cx="3560563" cy="270591"/>
          </a:xfrm>
          <a:prstGeom prst="rect">
            <a:avLst/>
          </a:prstGeom>
        </p:spPr>
        <p:txBody>
          <a:bodyPr vert="horz" lIns="91440" tIns="548640" rIns="91440" bIns="0" rtlCol="0" anchor="b">
            <a:noAutofit/>
          </a:bodyPr>
          <a:lstStyle>
            <a:lvl1pPr algn="l" defTabSz="914400" rtl="0" eaLnBrk="1" latinLnBrk="0" hangingPunct="1">
              <a:lnSpc>
                <a:spcPct val="100000"/>
              </a:lnSpc>
              <a:spcBef>
                <a:spcPct val="0"/>
              </a:spcBef>
              <a:buNone/>
              <a:defRPr sz="5000" b="1" kern="1200">
                <a:solidFill>
                  <a:srgbClr val="086DB4"/>
                </a:solidFill>
                <a:latin typeface="+mj-lt"/>
                <a:ea typeface="+mj-ea"/>
                <a:cs typeface="+mj-cs"/>
              </a:defRPr>
            </a:lvl1pPr>
          </a:lstStyle>
          <a:p>
            <a:endParaRPr lang="en-IN" sz="1000" dirty="0"/>
          </a:p>
        </p:txBody>
      </p:sp>
      <p:pic>
        <p:nvPicPr>
          <p:cNvPr id="1026" name="Picture 2" descr="User Profile PNG Clipart | PNG All">
            <a:extLst>
              <a:ext uri="{FF2B5EF4-FFF2-40B4-BE49-F238E27FC236}">
                <a16:creationId xmlns:a16="http://schemas.microsoft.com/office/drawing/2014/main" id="{FD73B270-4293-43C2-BEFE-30313169BA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5550" y="852381"/>
            <a:ext cx="1232649" cy="1077944"/>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descr="A person with a beard&#10;&#10;Description automatically generated">
            <a:extLst>
              <a:ext uri="{FF2B5EF4-FFF2-40B4-BE49-F238E27FC236}">
                <a16:creationId xmlns:a16="http://schemas.microsoft.com/office/drawing/2014/main" id="{9DFF56E1-E1C8-4DE2-9200-08487C7C15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11385" y="866367"/>
            <a:ext cx="2624713" cy="2624713"/>
          </a:xfrm>
          <a:prstGeom prst="ellipse">
            <a:avLst/>
          </a:prstGeom>
        </p:spPr>
      </p:pic>
      <p:sp>
        <p:nvSpPr>
          <p:cNvPr id="14" name="TextBox 13">
            <a:extLst>
              <a:ext uri="{FF2B5EF4-FFF2-40B4-BE49-F238E27FC236}">
                <a16:creationId xmlns:a16="http://schemas.microsoft.com/office/drawing/2014/main" id="{31140825-B5EC-B3A7-1980-22EA787165FA}"/>
              </a:ext>
            </a:extLst>
          </p:cNvPr>
          <p:cNvSpPr txBox="1"/>
          <p:nvPr/>
        </p:nvSpPr>
        <p:spPr>
          <a:xfrm>
            <a:off x="-272681" y="2685540"/>
            <a:ext cx="5085183" cy="1738938"/>
          </a:xfrm>
          <a:prstGeom prst="rect">
            <a:avLst/>
          </a:prstGeom>
          <a:noFill/>
        </p:spPr>
        <p:txBody>
          <a:bodyPr wrap="square">
            <a:spAutoFit/>
          </a:bodyPr>
          <a:lstStyle/>
          <a:p>
            <a:endParaRPr lang="en-US" sz="3200" dirty="0">
              <a:solidFill>
                <a:schemeClr val="accent1"/>
              </a:solidFill>
            </a:endParaRPr>
          </a:p>
          <a:p>
            <a:r>
              <a:rPr lang="en-US" sz="3200" dirty="0">
                <a:solidFill>
                  <a:schemeClr val="accent1"/>
                </a:solidFill>
              </a:rPr>
              <a:t>             </a:t>
            </a:r>
          </a:p>
          <a:p>
            <a:r>
              <a:rPr lang="en-US" sz="3200" b="1" dirty="0">
                <a:solidFill>
                  <a:schemeClr val="accent1"/>
                </a:solidFill>
                <a:latin typeface="+mj-lt"/>
                <a:ea typeface="+mj-ea"/>
                <a:cs typeface="+mj-cs"/>
              </a:rPr>
              <a:t>                  </a:t>
            </a:r>
            <a:r>
              <a:rPr lang="en-US" sz="3200" b="1" dirty="0">
                <a:solidFill>
                  <a:srgbClr val="086DB4"/>
                </a:solidFill>
                <a:latin typeface="+mj-lt"/>
                <a:ea typeface="+mj-ea"/>
                <a:cs typeface="+mj-cs"/>
              </a:rPr>
              <a:t>Sujin Nelladath </a:t>
            </a:r>
          </a:p>
          <a:p>
            <a:endParaRPr lang="en-US" sz="1100" b="1" dirty="0">
              <a:solidFill>
                <a:schemeClr val="accent1"/>
              </a:solidFill>
              <a:latin typeface="+mj-lt"/>
              <a:ea typeface="+mj-ea"/>
              <a:cs typeface="+mj-cs"/>
            </a:endParaRPr>
          </a:p>
        </p:txBody>
      </p:sp>
      <p:sp>
        <p:nvSpPr>
          <p:cNvPr id="18" name="Title 3">
            <a:extLst>
              <a:ext uri="{FF2B5EF4-FFF2-40B4-BE49-F238E27FC236}">
                <a16:creationId xmlns:a16="http://schemas.microsoft.com/office/drawing/2014/main" id="{BA90D9AE-FE48-EA0B-6B09-C7044349D87D}"/>
              </a:ext>
            </a:extLst>
          </p:cNvPr>
          <p:cNvSpPr txBox="1">
            <a:spLocks/>
          </p:cNvSpPr>
          <p:nvPr/>
        </p:nvSpPr>
        <p:spPr>
          <a:xfrm>
            <a:off x="205275" y="3450249"/>
            <a:ext cx="4879909" cy="598910"/>
          </a:xfrm>
          <a:prstGeom prst="rect">
            <a:avLst/>
          </a:prstGeom>
        </p:spPr>
        <p:txBody>
          <a:bodyPr vert="horz" lIns="91440" tIns="548640" rIns="91440" bIns="0" rtlCol="0" anchor="b">
            <a:noAutofit/>
          </a:bodyPr>
          <a:lstStyle>
            <a:lvl1pPr algn="l" defTabSz="914400" rtl="0" eaLnBrk="1" latinLnBrk="0" hangingPunct="1">
              <a:lnSpc>
                <a:spcPct val="100000"/>
              </a:lnSpc>
              <a:spcBef>
                <a:spcPct val="0"/>
              </a:spcBef>
              <a:buNone/>
              <a:defRPr sz="5000" b="1" kern="1200">
                <a:solidFill>
                  <a:srgbClr val="086DB4"/>
                </a:solidFill>
                <a:latin typeface="+mj-lt"/>
                <a:ea typeface="+mj-ea"/>
                <a:cs typeface="+mj-cs"/>
              </a:defRPr>
            </a:lvl1pPr>
          </a:lstStyle>
          <a:p>
            <a:pPr algn="ctr"/>
            <a:endParaRPr lang="en-IN" sz="1800" dirty="0"/>
          </a:p>
        </p:txBody>
      </p:sp>
    </p:spTree>
    <p:extLst>
      <p:ext uri="{BB962C8B-B14F-4D97-AF65-F5344CB8AC3E}">
        <p14:creationId xmlns:p14="http://schemas.microsoft.com/office/powerpoint/2010/main" val="414569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52D27-D89A-C8BE-D1F8-6AEEE2A56B76}"/>
              </a:ext>
            </a:extLst>
          </p:cNvPr>
          <p:cNvSpPr>
            <a:spLocks noGrp="1"/>
          </p:cNvSpPr>
          <p:nvPr>
            <p:ph type="title"/>
          </p:nvPr>
        </p:nvSpPr>
        <p:spPr>
          <a:xfrm>
            <a:off x="486376" y="223935"/>
            <a:ext cx="11219247" cy="1195887"/>
          </a:xfrm>
        </p:spPr>
        <p:txBody>
          <a:bodyPr>
            <a:noAutofit/>
          </a:bodyPr>
          <a:lstStyle/>
          <a:p>
            <a:br>
              <a:rPr lang="fr-FR" sz="4800" dirty="0"/>
            </a:br>
            <a:r>
              <a:rPr lang="fr-FR" sz="4800" dirty="0" err="1"/>
              <a:t>Who</a:t>
            </a:r>
            <a:r>
              <a:rPr lang="fr-FR" sz="4800" dirty="0"/>
              <a:t> Am I</a:t>
            </a:r>
            <a:br>
              <a:rPr lang="fr-FR" sz="4800" dirty="0"/>
            </a:br>
            <a:endParaRPr lang="en-US" sz="4800" dirty="0"/>
          </a:p>
        </p:txBody>
      </p:sp>
      <p:sp>
        <p:nvSpPr>
          <p:cNvPr id="3" name="Content Placeholder 2">
            <a:extLst>
              <a:ext uri="{FF2B5EF4-FFF2-40B4-BE49-F238E27FC236}">
                <a16:creationId xmlns:a16="http://schemas.microsoft.com/office/drawing/2014/main" id="{C83E2806-E480-4A27-4B2A-A6004F90DB28}"/>
              </a:ext>
            </a:extLst>
          </p:cNvPr>
          <p:cNvSpPr>
            <a:spLocks noGrp="1"/>
          </p:cNvSpPr>
          <p:nvPr>
            <p:ph idx="1"/>
          </p:nvPr>
        </p:nvSpPr>
        <p:spPr>
          <a:xfrm>
            <a:off x="486377" y="1567544"/>
            <a:ext cx="11219246" cy="4006076"/>
          </a:xfrm>
        </p:spPr>
        <p:txBody>
          <a:bodyPr/>
          <a:lstStyle/>
          <a:p>
            <a:r>
              <a:rPr lang="en-US" sz="2400" dirty="0">
                <a:solidFill>
                  <a:srgbClr val="242424"/>
                </a:solidFill>
                <a:latin typeface="Segoe UI" panose="020B0502040204020203" pitchFamily="34" charset="0"/>
              </a:rPr>
              <a:t>Microsoft MVP (Microsoft Graph)</a:t>
            </a:r>
          </a:p>
          <a:p>
            <a:r>
              <a:rPr lang="en-US" sz="2400" dirty="0">
                <a:solidFill>
                  <a:srgbClr val="242424"/>
                </a:solidFill>
                <a:latin typeface="Segoe UI" panose="020B0502040204020203" pitchFamily="34" charset="0"/>
              </a:rPr>
              <a:t>SCCM, Azure &amp; Intune Corporate Trainer</a:t>
            </a:r>
          </a:p>
          <a:p>
            <a:r>
              <a:rPr lang="en-US" sz="2400" dirty="0">
                <a:solidFill>
                  <a:srgbClr val="242424"/>
                </a:solidFill>
                <a:latin typeface="Segoe UI" panose="020B0502040204020203" pitchFamily="34" charset="0"/>
              </a:rPr>
              <a:t>Tech Blogger</a:t>
            </a:r>
          </a:p>
          <a:p>
            <a:r>
              <a:rPr lang="en-US" sz="2400" dirty="0">
                <a:solidFill>
                  <a:srgbClr val="242424"/>
                </a:solidFill>
                <a:latin typeface="Segoe UI" panose="020B0502040204020203" pitchFamily="34" charset="0"/>
              </a:rPr>
              <a:t>DevOps Engineer at CSG International</a:t>
            </a:r>
          </a:p>
          <a:p>
            <a:endParaRPr lang="en-US" sz="2400" dirty="0">
              <a:solidFill>
                <a:srgbClr val="242424"/>
              </a:solidFill>
              <a:latin typeface="Segoe UI" panose="020B0502040204020203" pitchFamily="34" charset="0"/>
            </a:endParaRPr>
          </a:p>
          <a:p>
            <a:endParaRPr lang="en-US" dirty="0"/>
          </a:p>
        </p:txBody>
      </p:sp>
      <p:pic>
        <p:nvPicPr>
          <p:cNvPr id="5" name="Picture 4" descr="A blue sign with white text&#10;&#10;Description automatically generated">
            <a:extLst>
              <a:ext uri="{FF2B5EF4-FFF2-40B4-BE49-F238E27FC236}">
                <a16:creationId xmlns:a16="http://schemas.microsoft.com/office/drawing/2014/main" id="{E01AE1EE-DEF7-2BA3-5FF4-F22ED2D721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496" y="4853467"/>
            <a:ext cx="2515890" cy="1015066"/>
          </a:xfrm>
          <a:prstGeom prst="rect">
            <a:avLst/>
          </a:prstGeom>
        </p:spPr>
      </p:pic>
      <p:pic>
        <p:nvPicPr>
          <p:cNvPr id="9" name="Picture 8" descr="A qr code on a white background&#10;&#10;Description automatically generated">
            <a:extLst>
              <a:ext uri="{FF2B5EF4-FFF2-40B4-BE49-F238E27FC236}">
                <a16:creationId xmlns:a16="http://schemas.microsoft.com/office/drawing/2014/main" id="{751F50B6-FC25-BB88-70EC-1331881A7E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1129" y="1567544"/>
            <a:ext cx="3754000" cy="3606278"/>
          </a:xfrm>
          <a:prstGeom prst="rect">
            <a:avLst/>
          </a:prstGeom>
        </p:spPr>
      </p:pic>
      <p:pic>
        <p:nvPicPr>
          <p:cNvPr id="3074" name="Picture 1">
            <a:extLst>
              <a:ext uri="{FF2B5EF4-FFF2-40B4-BE49-F238E27FC236}">
                <a16:creationId xmlns:a16="http://schemas.microsoft.com/office/drawing/2014/main" id="{C4CC0184-19F5-1F05-4CD3-83AEECB8CC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6314" y="4753105"/>
            <a:ext cx="1128370" cy="1128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3">
            <a:extLst>
              <a:ext uri="{FF2B5EF4-FFF2-40B4-BE49-F238E27FC236}">
                <a16:creationId xmlns:a16="http://schemas.microsoft.com/office/drawing/2014/main" id="{01A7E5DF-41DD-7835-31C3-E4B0C0EBF18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38831" y="4819629"/>
            <a:ext cx="1181038" cy="1061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EA904C61-94AB-F32C-66BD-66972FF22B00}"/>
              </a:ext>
            </a:extLst>
          </p:cNvPr>
          <p:cNvSpPr txBox="1"/>
          <p:nvPr/>
        </p:nvSpPr>
        <p:spPr>
          <a:xfrm>
            <a:off x="8533805" y="967301"/>
            <a:ext cx="6153538" cy="584775"/>
          </a:xfrm>
          <a:prstGeom prst="rect">
            <a:avLst/>
          </a:prstGeom>
          <a:noFill/>
        </p:spPr>
        <p:txBody>
          <a:bodyPr wrap="square">
            <a:spAutoFit/>
          </a:bodyPr>
          <a:lstStyle/>
          <a:p>
            <a:r>
              <a:rPr lang="en-US" sz="3200" b="1" u="sng" dirty="0">
                <a:solidFill>
                  <a:srgbClr val="086DB4"/>
                </a:solidFill>
                <a:latin typeface="+mj-lt"/>
                <a:ea typeface="+mj-ea"/>
                <a:cs typeface="+mj-cs"/>
              </a:rPr>
              <a:t>LinkedIn</a:t>
            </a:r>
          </a:p>
        </p:txBody>
      </p:sp>
      <p:pic>
        <p:nvPicPr>
          <p:cNvPr id="7" name="Picture 6" descr="Icon&#10;&#10;Description automatically generated">
            <a:extLst>
              <a:ext uri="{FF2B5EF4-FFF2-40B4-BE49-F238E27FC236}">
                <a16:creationId xmlns:a16="http://schemas.microsoft.com/office/drawing/2014/main" id="{CAA22A7C-8C34-ACC1-EB49-D65603EFC38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03015" y="1117778"/>
            <a:ext cx="319274" cy="319274"/>
          </a:xfrm>
          <a:prstGeom prst="rect">
            <a:avLst/>
          </a:prstGeom>
        </p:spPr>
      </p:pic>
    </p:spTree>
    <p:extLst>
      <p:ext uri="{BB962C8B-B14F-4D97-AF65-F5344CB8AC3E}">
        <p14:creationId xmlns:p14="http://schemas.microsoft.com/office/powerpoint/2010/main" val="3202719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4960A-FAC2-3552-453C-FAD2D01CA6B1}"/>
              </a:ext>
            </a:extLst>
          </p:cNvPr>
          <p:cNvSpPr>
            <a:spLocks noGrp="1"/>
          </p:cNvSpPr>
          <p:nvPr>
            <p:ph type="title"/>
          </p:nvPr>
        </p:nvSpPr>
        <p:spPr>
          <a:xfrm>
            <a:off x="839787" y="0"/>
            <a:ext cx="10172770" cy="1052423"/>
          </a:xfrm>
        </p:spPr>
        <p:txBody>
          <a:bodyPr anchor="b">
            <a:normAutofit/>
          </a:bodyPr>
          <a:lstStyle/>
          <a:p>
            <a:r>
              <a:rPr lang="en-US" sz="4400" dirty="0"/>
              <a:t>What's in Microsoft Graph?</a:t>
            </a:r>
          </a:p>
        </p:txBody>
      </p:sp>
      <p:pic>
        <p:nvPicPr>
          <p:cNvPr id="1026" name="Picture 2" descr="An image showing the primary resources and relationships that are part of Microsoft Graph">
            <a:extLst>
              <a:ext uri="{FF2B5EF4-FFF2-40B4-BE49-F238E27FC236}">
                <a16:creationId xmlns:a16="http://schemas.microsoft.com/office/drawing/2014/main" id="{D86AA030-9713-6575-96E1-181F4E5566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116" r="17826" b="-2"/>
          <a:stretch/>
        </p:blipFill>
        <p:spPr bwMode="auto">
          <a:xfrm>
            <a:off x="6707677" y="1991680"/>
            <a:ext cx="4936927" cy="3898243"/>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50E10CDA-1EE1-6DA6-E0E2-0625FA12A0C8}"/>
              </a:ext>
            </a:extLst>
          </p:cNvPr>
          <p:cNvSpPr>
            <a:spLocks noGrp="1"/>
          </p:cNvSpPr>
          <p:nvPr>
            <p:ph type="body" sz="half" idx="2"/>
          </p:nvPr>
        </p:nvSpPr>
        <p:spPr>
          <a:xfrm>
            <a:off x="319177" y="836762"/>
            <a:ext cx="11602529" cy="5484525"/>
          </a:xfrm>
        </p:spPr>
        <p:txBody>
          <a:bodyPr>
            <a:normAutofit/>
          </a:bodyPr>
          <a:lstStyle/>
          <a:p>
            <a:pPr marL="0" indent="0">
              <a:buNone/>
            </a:pPr>
            <a:endParaRPr lang="en-US" sz="2400" dirty="0"/>
          </a:p>
          <a:p>
            <a:pPr marL="0" indent="0">
              <a:buNone/>
            </a:pPr>
            <a:r>
              <a:rPr lang="en-US" sz="2400" dirty="0">
                <a:solidFill>
                  <a:srgbClr val="242424"/>
                </a:solidFill>
                <a:latin typeface="Segoe UI" panose="020B0502040204020203" pitchFamily="34" charset="0"/>
              </a:rPr>
              <a:t>Microsoft Graph is the gateway to data and intelligence in Microsoft 365. It exposes REST APIs and client libraries to access data on the following Microsoft cloud services:</a:t>
            </a:r>
          </a:p>
          <a:p>
            <a:pPr marL="0" indent="0">
              <a:buNone/>
            </a:pPr>
            <a:endParaRPr lang="en-US" sz="2400" dirty="0"/>
          </a:p>
          <a:p>
            <a:pPr marL="342900" indent="-342900">
              <a:buFont typeface="Arial" panose="020B0604020202020204" pitchFamily="34" charset="0"/>
              <a:buChar char="•"/>
            </a:pPr>
            <a:r>
              <a:rPr lang="en-US" sz="2400" dirty="0">
                <a:solidFill>
                  <a:srgbClr val="242424"/>
                </a:solidFill>
                <a:latin typeface="Segoe UI" panose="020B0502040204020203" pitchFamily="34" charset="0"/>
              </a:rPr>
              <a:t>Microsoft 365 core services</a:t>
            </a:r>
          </a:p>
          <a:p>
            <a:pPr marL="342900" indent="-342900">
              <a:buFont typeface="Arial" panose="020B0604020202020204" pitchFamily="34" charset="0"/>
              <a:buChar char="•"/>
            </a:pPr>
            <a:r>
              <a:rPr lang="en-US" sz="2400" dirty="0">
                <a:solidFill>
                  <a:srgbClr val="242424"/>
                </a:solidFill>
                <a:latin typeface="Segoe UI" panose="020B0502040204020203" pitchFamily="34" charset="0"/>
              </a:rPr>
              <a:t>Enterprise Mobility + Security services</a:t>
            </a:r>
          </a:p>
          <a:p>
            <a:pPr marL="342900" indent="-342900">
              <a:buFont typeface="Arial" panose="020B0604020202020204" pitchFamily="34" charset="0"/>
              <a:buChar char="•"/>
            </a:pPr>
            <a:r>
              <a:rPr lang="en-US" sz="2400" dirty="0">
                <a:solidFill>
                  <a:srgbClr val="242424"/>
                </a:solidFill>
                <a:latin typeface="Segoe UI" panose="020B0502040204020203" pitchFamily="34" charset="0"/>
              </a:rPr>
              <a:t>Windows services </a:t>
            </a:r>
            <a:r>
              <a:rPr lang="en-US" sz="1200" dirty="0">
                <a:solidFill>
                  <a:srgbClr val="242424"/>
                </a:solidFill>
                <a:latin typeface="Segoe UI" panose="020B0502040204020203" pitchFamily="34" charset="0"/>
              </a:rPr>
              <a:t>(</a:t>
            </a:r>
            <a:r>
              <a:rPr lang="fr-FR" sz="1200" b="0" i="0" dirty="0" err="1">
                <a:solidFill>
                  <a:srgbClr val="161616"/>
                </a:solidFill>
                <a:effectLst/>
                <a:latin typeface="Segoe UI" panose="020B0502040204020203" pitchFamily="34" charset="0"/>
              </a:rPr>
              <a:t>activities</a:t>
            </a:r>
            <a:r>
              <a:rPr lang="fr-FR" sz="1200" b="0" i="0" dirty="0">
                <a:solidFill>
                  <a:srgbClr val="161616"/>
                </a:solidFill>
                <a:effectLst/>
                <a:latin typeface="Segoe UI" panose="020B0502040204020203" pitchFamily="34" charset="0"/>
              </a:rPr>
              <a:t>, </a:t>
            </a:r>
            <a:r>
              <a:rPr lang="fr-FR" sz="1200" b="0" i="0" dirty="0" err="1">
                <a:solidFill>
                  <a:srgbClr val="161616"/>
                </a:solidFill>
                <a:effectLst/>
                <a:latin typeface="Segoe UI" panose="020B0502040204020203" pitchFamily="34" charset="0"/>
              </a:rPr>
              <a:t>devices</a:t>
            </a:r>
            <a:r>
              <a:rPr lang="fr-FR" sz="1200" b="0" i="0" dirty="0">
                <a:solidFill>
                  <a:srgbClr val="161616"/>
                </a:solidFill>
                <a:effectLst/>
                <a:latin typeface="Segoe UI" panose="020B0502040204020203" pitchFamily="34" charset="0"/>
              </a:rPr>
              <a:t>, notifications, Universal </a:t>
            </a:r>
            <a:r>
              <a:rPr lang="fr-FR" sz="1200" b="0" i="0" dirty="0" err="1">
                <a:solidFill>
                  <a:srgbClr val="161616"/>
                </a:solidFill>
                <a:effectLst/>
                <a:latin typeface="Segoe UI" panose="020B0502040204020203" pitchFamily="34" charset="0"/>
              </a:rPr>
              <a:t>Print</a:t>
            </a:r>
            <a:r>
              <a:rPr lang="en-US" sz="1200" dirty="0">
                <a:solidFill>
                  <a:srgbClr val="242424"/>
                </a:solidFill>
                <a:latin typeface="Segoe UI" panose="020B0502040204020203" pitchFamily="34" charset="0"/>
              </a:rPr>
              <a:t>)</a:t>
            </a:r>
          </a:p>
          <a:p>
            <a:pPr marL="342900" indent="-342900">
              <a:buFont typeface="Arial" panose="020B0604020202020204" pitchFamily="34" charset="0"/>
              <a:buChar char="•"/>
            </a:pPr>
            <a:r>
              <a:rPr lang="en-US" sz="2400" dirty="0">
                <a:solidFill>
                  <a:srgbClr val="242424"/>
                </a:solidFill>
                <a:latin typeface="Segoe UI" panose="020B0502040204020203" pitchFamily="34" charset="0"/>
              </a:rPr>
              <a:t>Dynamics 365 Business Central services</a:t>
            </a:r>
          </a:p>
          <a:p>
            <a:endParaRPr lang="en-US" sz="2400" dirty="0"/>
          </a:p>
        </p:txBody>
      </p:sp>
    </p:spTree>
    <p:extLst>
      <p:ext uri="{BB962C8B-B14F-4D97-AF65-F5344CB8AC3E}">
        <p14:creationId xmlns:p14="http://schemas.microsoft.com/office/powerpoint/2010/main" val="2474954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917C4C7-6493-C414-6EEA-424304E1950F}"/>
              </a:ext>
            </a:extLst>
          </p:cNvPr>
          <p:cNvSpPr>
            <a:spLocks noGrp="1"/>
          </p:cNvSpPr>
          <p:nvPr>
            <p:ph type="title"/>
          </p:nvPr>
        </p:nvSpPr>
        <p:spPr>
          <a:xfrm>
            <a:off x="486376" y="103518"/>
            <a:ext cx="11219247" cy="1406106"/>
          </a:xfrm>
        </p:spPr>
        <p:txBody>
          <a:bodyPr/>
          <a:lstStyle/>
          <a:p>
            <a:r>
              <a:rPr lang="en-IN" dirty="0"/>
              <a:t>Microsoft 365 Platform</a:t>
            </a:r>
          </a:p>
        </p:txBody>
      </p:sp>
      <p:pic>
        <p:nvPicPr>
          <p:cNvPr id="1026" name="Picture 2" descr="Microsoft Graph, Microsoft Graph Data Connect, and Microsoft Graph connectors enable extending Microsoft 365 experiences and building intelligent apps.">
            <a:extLst>
              <a:ext uri="{FF2B5EF4-FFF2-40B4-BE49-F238E27FC236}">
                <a16:creationId xmlns:a16="http://schemas.microsoft.com/office/drawing/2014/main" id="{8A3691CD-50D2-FAD4-78D1-C2B471C4037E}"/>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3960"/>
          <a:stretch/>
        </p:blipFill>
        <p:spPr bwMode="auto">
          <a:xfrm>
            <a:off x="326959" y="1107046"/>
            <a:ext cx="11378664" cy="51347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9016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86088-A9B0-7E39-4ABA-4A9CE36AC4B2}"/>
              </a:ext>
            </a:extLst>
          </p:cNvPr>
          <p:cNvSpPr>
            <a:spLocks noGrp="1"/>
          </p:cNvSpPr>
          <p:nvPr>
            <p:ph type="title"/>
          </p:nvPr>
        </p:nvSpPr>
        <p:spPr>
          <a:xfrm>
            <a:off x="486376" y="228601"/>
            <a:ext cx="11219247" cy="1212573"/>
          </a:xfrm>
        </p:spPr>
        <p:txBody>
          <a:bodyPr anchor="ctr">
            <a:normAutofit/>
          </a:bodyPr>
          <a:lstStyle/>
          <a:p>
            <a:r>
              <a:rPr lang="en-US" dirty="0"/>
              <a:t>How does the API works?</a:t>
            </a:r>
          </a:p>
        </p:txBody>
      </p:sp>
      <p:pic>
        <p:nvPicPr>
          <p:cNvPr id="7" name="Picture 2" descr="A Beginner's Guide to APIs. with Real World Examples | by Jeffrey Chiu |  Geek Culture | Medium">
            <a:extLst>
              <a:ext uri="{FF2B5EF4-FFF2-40B4-BE49-F238E27FC236}">
                <a16:creationId xmlns:a16="http://schemas.microsoft.com/office/drawing/2014/main" id="{41E17D29-65BF-70E0-99AF-AD3A21876FF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84583" y="1272209"/>
            <a:ext cx="10366513" cy="4860233"/>
          </a:xfrm>
          <a:prstGeom prst="rect">
            <a:avLst/>
          </a:prstGeom>
          <a:solidFill>
            <a:srgbClr val="FFFFFF"/>
          </a:solidFill>
        </p:spPr>
      </p:pic>
    </p:spTree>
    <p:extLst>
      <p:ext uri="{BB962C8B-B14F-4D97-AF65-F5344CB8AC3E}">
        <p14:creationId xmlns:p14="http://schemas.microsoft.com/office/powerpoint/2010/main" val="987809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83967-E636-A17C-46A8-781A2DE60A5F}"/>
              </a:ext>
            </a:extLst>
          </p:cNvPr>
          <p:cNvSpPr>
            <a:spLocks noGrp="1"/>
          </p:cNvSpPr>
          <p:nvPr>
            <p:ph type="title"/>
          </p:nvPr>
        </p:nvSpPr>
        <p:spPr>
          <a:xfrm>
            <a:off x="486376" y="-75413"/>
            <a:ext cx="11219247" cy="1432873"/>
          </a:xfrm>
        </p:spPr>
        <p:txBody>
          <a:bodyPr/>
          <a:lstStyle/>
          <a:p>
            <a:r>
              <a:rPr lang="en-US" sz="4400" dirty="0"/>
              <a:t>What is Microsoft Graph API</a:t>
            </a:r>
            <a:endParaRPr lang="en-US" dirty="0"/>
          </a:p>
        </p:txBody>
      </p:sp>
      <p:sp>
        <p:nvSpPr>
          <p:cNvPr id="3" name="Content Placeholder 2">
            <a:extLst>
              <a:ext uri="{FF2B5EF4-FFF2-40B4-BE49-F238E27FC236}">
                <a16:creationId xmlns:a16="http://schemas.microsoft.com/office/drawing/2014/main" id="{AC5C1024-7F6C-F51E-BEC4-24B90697BA76}"/>
              </a:ext>
            </a:extLst>
          </p:cNvPr>
          <p:cNvSpPr>
            <a:spLocks noGrp="1"/>
          </p:cNvSpPr>
          <p:nvPr>
            <p:ph idx="1"/>
          </p:nvPr>
        </p:nvSpPr>
        <p:spPr>
          <a:xfrm>
            <a:off x="486378" y="1129004"/>
            <a:ext cx="6352962" cy="4941858"/>
          </a:xfrm>
        </p:spPr>
        <p:txBody>
          <a:bodyPr>
            <a:noAutofit/>
          </a:bodyPr>
          <a:lstStyle/>
          <a:p>
            <a:pPr>
              <a:lnSpc>
                <a:spcPct val="150000"/>
              </a:lnSpc>
            </a:pPr>
            <a:r>
              <a:rPr lang="en-US" sz="1600" dirty="0">
                <a:solidFill>
                  <a:srgbClr val="242424"/>
                </a:solidFill>
                <a:latin typeface="Segoe UI" panose="020B0502040204020203" pitchFamily="34" charset="0"/>
              </a:rPr>
              <a:t>Microsoft Graph is a RESTful web API that enables you to access Microsoft Cloud service resources. </a:t>
            </a:r>
          </a:p>
          <a:p>
            <a:pPr>
              <a:lnSpc>
                <a:spcPct val="150000"/>
              </a:lnSpc>
            </a:pPr>
            <a:r>
              <a:rPr lang="en-US" sz="1600" dirty="0">
                <a:solidFill>
                  <a:srgbClr val="242424"/>
                </a:solidFill>
                <a:latin typeface="Segoe UI" panose="020B0502040204020203" pitchFamily="34" charset="0"/>
              </a:rPr>
              <a:t>GET, POST, PATCH, PUT AND DELETE are HTTP methods available.</a:t>
            </a:r>
          </a:p>
          <a:p>
            <a:pPr>
              <a:lnSpc>
                <a:spcPct val="150000"/>
              </a:lnSpc>
            </a:pPr>
            <a:r>
              <a:rPr lang="en-US" sz="1600" dirty="0">
                <a:solidFill>
                  <a:srgbClr val="242424"/>
                </a:solidFill>
                <a:latin typeface="Segoe UI" panose="020B0502040204020203" pitchFamily="34" charset="0"/>
              </a:rPr>
              <a:t>The POST, PATCH, and PUT methods require a request body, usually specified in JSON format, that contains additional information, such as the values for properties of the resource. </a:t>
            </a:r>
          </a:p>
          <a:p>
            <a:pPr>
              <a:lnSpc>
                <a:spcPct val="150000"/>
              </a:lnSpc>
            </a:pPr>
            <a:r>
              <a:rPr lang="en-US" sz="1600" dirty="0">
                <a:solidFill>
                  <a:srgbClr val="242424"/>
                </a:solidFill>
                <a:latin typeface="Segoe UI" panose="020B0502040204020203" pitchFamily="34" charset="0"/>
              </a:rPr>
              <a:t>Microsoft Graph currently supports two version: v1.0 and beta.</a:t>
            </a:r>
          </a:p>
          <a:p>
            <a:pPr>
              <a:lnSpc>
                <a:spcPct val="150000"/>
              </a:lnSpc>
            </a:pPr>
            <a:r>
              <a:rPr lang="en-US" sz="1600" dirty="0">
                <a:solidFill>
                  <a:srgbClr val="242424"/>
                </a:solidFill>
                <a:latin typeface="Segoe UI" panose="020B0502040204020203" pitchFamily="34" charset="0"/>
              </a:rPr>
              <a:t>Graph Explorer is a web-based tool that you can use to build and test requests using Microsoft Graph APIs. You can access Graph Explorer at</a:t>
            </a:r>
            <a:r>
              <a:rPr lang="en-US" sz="1600" dirty="0"/>
              <a:t>: </a:t>
            </a:r>
            <a:r>
              <a:rPr lang="en-US" sz="1600" dirty="0">
                <a:hlinkClick r:id="rId2"/>
              </a:rPr>
              <a:t>https://developer.microsoft.com/graph/graph-explorer</a:t>
            </a:r>
            <a:r>
              <a:rPr lang="en-US" sz="1600" dirty="0"/>
              <a:t> </a:t>
            </a:r>
          </a:p>
          <a:p>
            <a:endParaRPr lang="en-US" sz="1600" dirty="0"/>
          </a:p>
        </p:txBody>
      </p:sp>
      <p:pic>
        <p:nvPicPr>
          <p:cNvPr id="5" name="Picture 4">
            <a:extLst>
              <a:ext uri="{FF2B5EF4-FFF2-40B4-BE49-F238E27FC236}">
                <a16:creationId xmlns:a16="http://schemas.microsoft.com/office/drawing/2014/main" id="{83523DB1-A7FE-FDD1-C860-4362039030F3}"/>
              </a:ext>
            </a:extLst>
          </p:cNvPr>
          <p:cNvPicPr>
            <a:picLocks noChangeAspect="1"/>
          </p:cNvPicPr>
          <p:nvPr/>
        </p:nvPicPr>
        <p:blipFill>
          <a:blip r:embed="rId3"/>
          <a:srcRect r="22382"/>
          <a:stretch/>
        </p:blipFill>
        <p:spPr>
          <a:xfrm>
            <a:off x="6749592" y="1357460"/>
            <a:ext cx="5343017" cy="4873658"/>
          </a:xfrm>
          <a:prstGeom prst="rect">
            <a:avLst/>
          </a:prstGeom>
        </p:spPr>
      </p:pic>
    </p:spTree>
    <p:extLst>
      <p:ext uri="{BB962C8B-B14F-4D97-AF65-F5344CB8AC3E}">
        <p14:creationId xmlns:p14="http://schemas.microsoft.com/office/powerpoint/2010/main" val="3033248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730AF-CE13-18B1-C427-D20856D7052A}"/>
              </a:ext>
            </a:extLst>
          </p:cNvPr>
          <p:cNvSpPr>
            <a:spLocks noGrp="1"/>
          </p:cNvSpPr>
          <p:nvPr>
            <p:ph type="title"/>
          </p:nvPr>
        </p:nvSpPr>
        <p:spPr>
          <a:xfrm>
            <a:off x="486376" y="1"/>
            <a:ext cx="11219247" cy="1284380"/>
          </a:xfrm>
        </p:spPr>
        <p:txBody>
          <a:bodyPr/>
          <a:lstStyle/>
          <a:p>
            <a:r>
              <a:rPr lang="en-US" dirty="0"/>
              <a:t>PowerShell - Tips and Tricks  </a:t>
            </a:r>
          </a:p>
        </p:txBody>
      </p:sp>
      <p:sp>
        <p:nvSpPr>
          <p:cNvPr id="3" name="Content Placeholder 2">
            <a:extLst>
              <a:ext uri="{FF2B5EF4-FFF2-40B4-BE49-F238E27FC236}">
                <a16:creationId xmlns:a16="http://schemas.microsoft.com/office/drawing/2014/main" id="{BB687E48-E444-4614-3284-EB795548EBB6}"/>
              </a:ext>
            </a:extLst>
          </p:cNvPr>
          <p:cNvSpPr>
            <a:spLocks noGrp="1"/>
          </p:cNvSpPr>
          <p:nvPr>
            <p:ph idx="1"/>
          </p:nvPr>
        </p:nvSpPr>
        <p:spPr>
          <a:xfrm>
            <a:off x="486376" y="933061"/>
            <a:ext cx="11316847" cy="5326338"/>
          </a:xfrm>
        </p:spPr>
        <p:txBody>
          <a:bodyPr>
            <a:normAutofit/>
          </a:bodyPr>
          <a:lstStyle/>
          <a:p>
            <a:endParaRPr lang="en-US" sz="2400" dirty="0"/>
          </a:p>
          <a:p>
            <a:r>
              <a:rPr lang="en-US" sz="2400" dirty="0">
                <a:solidFill>
                  <a:srgbClr val="242424"/>
                </a:solidFill>
                <a:latin typeface="Segoe UI" panose="020B0502040204020203" pitchFamily="34" charset="0"/>
              </a:rPr>
              <a:t>Always open the PowerShell as an Administrator.</a:t>
            </a:r>
          </a:p>
          <a:p>
            <a:r>
              <a:rPr lang="en-US" sz="2400" dirty="0">
                <a:solidFill>
                  <a:srgbClr val="242424"/>
                </a:solidFill>
                <a:latin typeface="Segoe UI" panose="020B0502040204020203" pitchFamily="34" charset="0"/>
              </a:rPr>
              <a:t>Install the Microsoft Graph PowerShell Modules before you start</a:t>
            </a:r>
          </a:p>
          <a:p>
            <a:r>
              <a:rPr lang="en-US" sz="2400" dirty="0">
                <a:solidFill>
                  <a:srgbClr val="242424"/>
                </a:solidFill>
                <a:latin typeface="Segoe UI" panose="020B0502040204020203" pitchFamily="34" charset="0"/>
              </a:rPr>
              <a:t>You should have .NET Framework 4.7.2 or later installed on your machine before installing Microsoft Graph PowerShell modules.</a:t>
            </a:r>
          </a:p>
          <a:p>
            <a:r>
              <a:rPr lang="en-US" sz="2400" dirty="0">
                <a:solidFill>
                  <a:srgbClr val="242424"/>
                </a:solidFill>
                <a:latin typeface="Segoe UI" panose="020B0502040204020203" pitchFamily="34" charset="0"/>
              </a:rPr>
              <a:t>Update </a:t>
            </a:r>
            <a:r>
              <a:rPr lang="en-US" sz="2400" dirty="0" err="1">
                <a:solidFill>
                  <a:srgbClr val="242424"/>
                </a:solidFill>
                <a:latin typeface="Segoe UI" panose="020B0502040204020203" pitchFamily="34" charset="0"/>
              </a:rPr>
              <a:t>PowerShellGet</a:t>
            </a:r>
            <a:r>
              <a:rPr lang="en-US" sz="2400" dirty="0">
                <a:solidFill>
                  <a:srgbClr val="242424"/>
                </a:solidFill>
                <a:latin typeface="Segoe UI" panose="020B0502040204020203" pitchFamily="34" charset="0"/>
              </a:rPr>
              <a:t> to the latest version using </a:t>
            </a:r>
            <a:r>
              <a:rPr lang="en-US" sz="2400" b="1" i="1" dirty="0">
                <a:solidFill>
                  <a:srgbClr val="242424"/>
                </a:solidFill>
                <a:latin typeface="Segoe UI" panose="020B0502040204020203" pitchFamily="34" charset="0"/>
              </a:rPr>
              <a:t>Install-Module </a:t>
            </a:r>
            <a:r>
              <a:rPr lang="en-US" sz="2400" b="1" i="1" dirty="0" err="1">
                <a:solidFill>
                  <a:srgbClr val="242424"/>
                </a:solidFill>
                <a:latin typeface="Segoe UI" panose="020B0502040204020203" pitchFamily="34" charset="0"/>
              </a:rPr>
              <a:t>PowerShellGet</a:t>
            </a:r>
            <a:endParaRPr lang="en-US" sz="2400" b="1" i="1" dirty="0">
              <a:solidFill>
                <a:srgbClr val="242424"/>
              </a:solidFill>
              <a:latin typeface="Segoe UI" panose="020B0502040204020203" pitchFamily="34" charset="0"/>
            </a:endParaRPr>
          </a:p>
          <a:p>
            <a:r>
              <a:rPr lang="en-US" sz="2400" dirty="0">
                <a:solidFill>
                  <a:srgbClr val="242424"/>
                </a:solidFill>
                <a:latin typeface="Segoe UI" panose="020B0502040204020203" pitchFamily="34" charset="0"/>
              </a:rPr>
              <a:t>Sign in using </a:t>
            </a:r>
            <a:r>
              <a:rPr lang="en-US" sz="2400" b="1" i="1" dirty="0">
                <a:solidFill>
                  <a:srgbClr val="242424"/>
                </a:solidFill>
                <a:latin typeface="Segoe UI" panose="020B0502040204020203" pitchFamily="34" charset="0"/>
              </a:rPr>
              <a:t>Connect-</a:t>
            </a:r>
            <a:r>
              <a:rPr lang="en-US" sz="2400" b="1" i="1" dirty="0" err="1">
                <a:solidFill>
                  <a:srgbClr val="242424"/>
                </a:solidFill>
                <a:latin typeface="Segoe UI" panose="020B0502040204020203" pitchFamily="34" charset="0"/>
              </a:rPr>
              <a:t>MgGraph</a:t>
            </a:r>
            <a:r>
              <a:rPr lang="en-US" sz="2400" b="1" i="1" dirty="0">
                <a:solidFill>
                  <a:srgbClr val="242424"/>
                </a:solidFill>
                <a:latin typeface="Segoe UI" panose="020B0502040204020203" pitchFamily="34" charset="0"/>
              </a:rPr>
              <a:t> </a:t>
            </a:r>
            <a:r>
              <a:rPr lang="en-US" sz="2400" dirty="0">
                <a:solidFill>
                  <a:srgbClr val="242424"/>
                </a:solidFill>
                <a:latin typeface="Segoe UI" panose="020B0502040204020203" pitchFamily="34" charset="0"/>
              </a:rPr>
              <a:t>command each time with the necessary permissions to automate your daily tasks</a:t>
            </a:r>
          </a:p>
          <a:p>
            <a:r>
              <a:rPr lang="en-US" sz="2400" dirty="0">
                <a:solidFill>
                  <a:srgbClr val="242424"/>
                </a:solidFill>
                <a:latin typeface="Segoe UI" panose="020B0502040204020203" pitchFamily="34" charset="0"/>
              </a:rPr>
              <a:t>PowerShell script execution policy must be set to remote signed or less restrictive</a:t>
            </a:r>
          </a:p>
        </p:txBody>
      </p:sp>
    </p:spTree>
    <p:extLst>
      <p:ext uri="{BB962C8B-B14F-4D97-AF65-F5344CB8AC3E}">
        <p14:creationId xmlns:p14="http://schemas.microsoft.com/office/powerpoint/2010/main" val="2911848304"/>
      </p:ext>
    </p:extLst>
  </p:cSld>
  <p:clrMapOvr>
    <a:masterClrMapping/>
  </p:clrMapOvr>
</p:sld>
</file>

<file path=ppt/theme/theme1.xml><?xml version="1.0" encoding="utf-8"?>
<a:theme xmlns:a="http://schemas.openxmlformats.org/drawingml/2006/main" name="ICSS PPT templ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ICSS">
      <a:majorFont>
        <a:latin typeface="Roboto"/>
        <a:ea typeface=""/>
        <a:cs typeface=""/>
      </a:majorFont>
      <a:minorFont>
        <a:latin typeface="Robo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TMD Monthly User Group Events 2024 V1.0.potm" id="{132BD893-5210-471C-83F0-C99257B0E2C9}" vid="{915A7E90-CD29-4E86-966B-9A9596E8C41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HTMD Monthly User Group Events 2024 V1.0_new</Template>
  <TotalTime>1096</TotalTime>
  <Words>430</Words>
  <Application>Microsoft Office PowerPoint</Application>
  <PresentationFormat>Widescreen</PresentationFormat>
  <Paragraphs>58</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Google Sans</vt:lpstr>
      <vt:lpstr>Roboto</vt:lpstr>
      <vt:lpstr>Segoe UI</vt:lpstr>
      <vt:lpstr>ICSS PPT template</vt:lpstr>
      <vt:lpstr>PowerPoint Presentation</vt:lpstr>
      <vt:lpstr>                 Thank You Sponsors!</vt:lpstr>
      <vt:lpstr>     Speaker</vt:lpstr>
      <vt:lpstr> Who Am I </vt:lpstr>
      <vt:lpstr>What's in Microsoft Graph?</vt:lpstr>
      <vt:lpstr>Microsoft 365 Platform</vt:lpstr>
      <vt:lpstr>How does the API works?</vt:lpstr>
      <vt:lpstr>What is Microsoft Graph API</vt:lpstr>
      <vt:lpstr>PowerShell - Tips and Tricks  </vt:lpstr>
      <vt:lpstr>Common Intune Tasks to Automate</vt:lpstr>
      <vt:lpstr>Let us see it in action!!!</vt:lpstr>
      <vt:lpstr>Feedback</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Sujin Nelladath</dc:creator>
  <cp:lastModifiedBy>Sujin Nelladath</cp:lastModifiedBy>
  <cp:revision>38</cp:revision>
  <dcterms:created xsi:type="dcterms:W3CDTF">2024-11-13T07:11:01Z</dcterms:created>
  <dcterms:modified xsi:type="dcterms:W3CDTF">2024-12-05T06:49:51Z</dcterms:modified>
</cp:coreProperties>
</file>