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Expected vs Real Effort</a:t>
            </a:r>
          </a:p>
        </c:rich>
      </c:tx>
      <c:layout>
        <c:manualLayout>
          <c:xMode val="edge"/>
          <c:yMode val="edge"/>
          <c:x val="0.28563298678907162"/>
          <c:y val="1.4709987386475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075957180214675E-2"/>
          <c:y val="0.20581522700455845"/>
          <c:w val="0.93780257470110295"/>
          <c:h val="0.721969324795032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Expectation</c:v>
                </c:pt>
                <c:pt idx="1">
                  <c:v>Reality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9-423F-989F-2A77676A2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r="5400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Expectation</c:v>
                </c:pt>
                <c:pt idx="1">
                  <c:v>Reality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39-423F-989F-2A77676A21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Kafka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Expectation</c:v>
                </c:pt>
                <c:pt idx="1">
                  <c:v>Reality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39-423F-989F-2A77676A21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Expectation</c:v>
                </c:pt>
                <c:pt idx="1">
                  <c:v>Reality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39-423F-989F-2A77676A21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Expectation</c:v>
                </c:pt>
                <c:pt idx="1">
                  <c:v>Reality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39-423F-989F-2A77676A2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1527946735"/>
        <c:axId val="1165941023"/>
      </c:barChart>
      <c:catAx>
        <c:axId val="152794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941023"/>
        <c:crosses val="autoZero"/>
        <c:auto val="1"/>
        <c:lblAlgn val="ctr"/>
        <c:lblOffset val="100"/>
        <c:noMultiLvlLbl val="0"/>
      </c:catAx>
      <c:valAx>
        <c:axId val="116594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94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28454437734116"/>
          <c:y val="0.1267295238858461"/>
          <c:w val="0.54993394522590011"/>
          <c:h val="4.4307760561776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EE63-7C79-4A10-81C0-8B62F39AE58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FB4C-3CCA-4728-89C9-C0C43B3C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7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7F71-D216-4EFE-AB29-3CA09AE35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0581-25B2-4691-BF94-44FCE827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igitalocean.com/community/tutorials/docker-ubuntu-18-04-1-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admin.net/install-apache-kafka-ubuntu/?fbclid=IwAR1CLkLGLQnrKjVGHFSC5WT5FdNhqzoaFzmOjtIsbeBHRd0x3IYiZVvH6FY" TargetMode="External"/><Relationship Id="rId5" Type="http://schemas.openxmlformats.org/officeDocument/2006/relationships/hyperlink" Target="https://medium.com/big-data-engineering/hello-kafka-world-the-complete-guide-to-kafka-with-docker-and-python-f788e2588cfc" TargetMode="External"/><Relationship Id="rId4" Type="http://schemas.openxmlformats.org/officeDocument/2006/relationships/hyperlink" Target="https://docs.docker.com/compose/instal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C47A-417B-4770-87B6-8A4E36B0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05" y="33941"/>
            <a:ext cx="8724901" cy="3027360"/>
          </a:xfrm>
        </p:spPr>
        <p:txBody>
          <a:bodyPr>
            <a:normAutofit/>
          </a:bodyPr>
          <a:lstStyle/>
          <a:p>
            <a:r>
              <a:rPr lang="en-US" sz="6000" dirty="0"/>
              <a:t>Tweet – word counter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7F3F6-8EFA-4455-AF0B-C29B680E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86" y="3160713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CS220 parallel and high performance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FFF81-F161-45CF-B69B-78CB371E4A2A}"/>
              </a:ext>
            </a:extLst>
          </p:cNvPr>
          <p:cNvSpPr txBox="1"/>
          <p:nvPr/>
        </p:nvSpPr>
        <p:spPr>
          <a:xfrm>
            <a:off x="8903353" y="4326275"/>
            <a:ext cx="2617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Levon</a:t>
            </a:r>
            <a:r>
              <a:rPr lang="en-US" dirty="0"/>
              <a:t> Avetisyan</a:t>
            </a:r>
          </a:p>
          <a:p>
            <a:r>
              <a:rPr lang="en-US" dirty="0" err="1"/>
              <a:t>Grigor</a:t>
            </a:r>
            <a:r>
              <a:rPr lang="en-US" dirty="0"/>
              <a:t> Nalbandyan</a:t>
            </a:r>
          </a:p>
          <a:p>
            <a:r>
              <a:rPr lang="en-US" dirty="0" err="1"/>
              <a:t>Lilit</a:t>
            </a:r>
            <a:r>
              <a:rPr lang="en-US" dirty="0"/>
              <a:t> Harutyunyan</a:t>
            </a:r>
          </a:p>
          <a:p>
            <a:r>
              <a:rPr lang="en-US" dirty="0"/>
              <a:t>Nelli Aghajanyan</a:t>
            </a:r>
          </a:p>
          <a:p>
            <a:r>
              <a:rPr lang="en-US" dirty="0" err="1"/>
              <a:t>Arsen</a:t>
            </a:r>
            <a:r>
              <a:rPr lang="en-US" dirty="0"/>
              <a:t> </a:t>
            </a:r>
            <a:r>
              <a:rPr lang="en-US" dirty="0" err="1"/>
              <a:t>Ignatosyan</a:t>
            </a:r>
            <a:endParaRPr lang="en-US" dirty="0"/>
          </a:p>
          <a:p>
            <a:r>
              <a:rPr lang="en-US" dirty="0"/>
              <a:t>Artyom Hakobyan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69AC-AC78-43B9-A8EE-D8F50457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590CE1-F49D-4F99-A5AE-67E783AD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41" y="2097088"/>
            <a:ext cx="6045342" cy="34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AC43-2FDA-425D-9B7D-C9BB6F8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Possible Developments</a:t>
            </a:r>
            <a:endParaRPr lang="en-US" dirty="0"/>
          </a:p>
        </p:txBody>
      </p:sp>
      <p:pic>
        <p:nvPicPr>
          <p:cNvPr id="5" name="Content Placeholder 4" descr="A picture containing drawing, food, fruit&#10;&#10;Description automatically generated">
            <a:extLst>
              <a:ext uri="{FF2B5EF4-FFF2-40B4-BE49-F238E27FC236}">
                <a16:creationId xmlns:a16="http://schemas.microsoft.com/office/drawing/2014/main" id="{D48B05E3-93CA-4309-B3A1-3FE5B6FB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2496344"/>
            <a:ext cx="6810375" cy="3048000"/>
          </a:xfrm>
        </p:spPr>
      </p:pic>
    </p:spTree>
    <p:extLst>
      <p:ext uri="{BB962C8B-B14F-4D97-AF65-F5344CB8AC3E}">
        <p14:creationId xmlns:p14="http://schemas.microsoft.com/office/powerpoint/2010/main" val="72552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1634-58A3-4B86-A4FB-15A381E6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Libraries and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3A9C-0A35-4F2C-83BA-2735A89B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err="1"/>
              <a:t>Tweepy</a:t>
            </a:r>
            <a:r>
              <a:rPr lang="en-US" dirty="0"/>
              <a:t> Library (Python)</a:t>
            </a:r>
          </a:p>
          <a:p>
            <a:pPr fontAlgn="base"/>
            <a:r>
              <a:rPr lang="en-US" dirty="0"/>
              <a:t>Kafka (Python)</a:t>
            </a:r>
          </a:p>
          <a:p>
            <a:pPr fontAlgn="base"/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https://www.digitalocean.com/community/tutorials/docker-ubuntu-18-04-1-ru</a:t>
            </a:r>
            <a:endParaRPr lang="en-US" dirty="0"/>
          </a:p>
          <a:p>
            <a:pPr fontAlgn="base"/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endParaRPr lang="en-US" dirty="0"/>
          </a:p>
          <a:p>
            <a:pPr fontAlgn="base"/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https://docs.docker.com/compose/install/</a:t>
            </a:r>
            <a:endParaRPr lang="en-US" dirty="0"/>
          </a:p>
          <a:p>
            <a:pPr fontAlgn="base"/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https://medium.com/big-data-engineering/hello-kafka-world-the-complete-guide-to-kafka-with-docker-and-python-f788e2588cfc</a:t>
            </a:r>
            <a:endParaRPr lang="en-US" dirty="0"/>
          </a:p>
          <a:p>
            <a:pPr fontAlgn="base"/>
            <a:r>
              <a:rPr lang="en-US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https://tecadmin.net/install-apache-kafka-ubuntu/?fbclid=IwAR1CLkLGLQnrKjVGHFSC5WT5FdNhqzoaFzmOjtIsbeBHRd0x3IYiZVvH6FY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2E5-B405-4D6F-80C4-6623D63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Work separation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48FBC6AD-8786-4741-A47C-6586A3EA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61" y="2322513"/>
            <a:ext cx="2568498" cy="2193925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FECA3A-496E-49D3-AEF4-33A34B3B7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31" y="636588"/>
            <a:ext cx="3557508" cy="2049690"/>
          </a:xfrm>
          <a:prstGeom prst="rect">
            <a:avLst/>
          </a:prstGeom>
        </p:spPr>
      </p:pic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E65A2C88-3D01-49C7-B9E3-860ADAFFE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5" y="4692311"/>
            <a:ext cx="3899411" cy="2049690"/>
          </a:xfrm>
          <a:prstGeom prst="rect">
            <a:avLst/>
          </a:prstGeom>
        </p:spPr>
      </p:pic>
      <p:pic>
        <p:nvPicPr>
          <p:cNvPr id="65" name="Picture 64" descr="A close up of a sign&#10;&#10;Description automatically generated">
            <a:extLst>
              <a:ext uri="{FF2B5EF4-FFF2-40B4-BE49-F238E27FC236}">
                <a16:creationId xmlns:a16="http://schemas.microsoft.com/office/drawing/2014/main" id="{F9CA7198-3A86-4ABE-8CBD-B1E9E6CED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63" y="4692311"/>
            <a:ext cx="3429000" cy="1714500"/>
          </a:xfrm>
          <a:prstGeom prst="rect">
            <a:avLst/>
          </a:prstGeom>
        </p:spPr>
      </p:pic>
      <p:pic>
        <p:nvPicPr>
          <p:cNvPr id="67" name="Picture 6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D3ABE7-7848-47B4-83E8-4A6B54953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2" y="2374557"/>
            <a:ext cx="1803723" cy="21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46C44-3E5C-408F-A8DE-E005D7B81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610099"/>
              </p:ext>
            </p:extLst>
          </p:nvPr>
        </p:nvGraphicFramePr>
        <p:xfrm>
          <a:off x="1601309" y="562769"/>
          <a:ext cx="9720740" cy="60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5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E8750662-11FA-41F7-B2C0-E250F971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3" y="1369639"/>
            <a:ext cx="8709548" cy="49434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8EA34-DD31-495E-9AAD-21011D90A276}"/>
              </a:ext>
            </a:extLst>
          </p:cNvPr>
          <p:cNvSpPr/>
          <p:nvPr/>
        </p:nvSpPr>
        <p:spPr>
          <a:xfrm>
            <a:off x="4234143" y="3207091"/>
            <a:ext cx="279992" cy="367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DDDCF-C46D-45C8-97F5-C39E84355305}"/>
              </a:ext>
            </a:extLst>
          </p:cNvPr>
          <p:cNvSpPr/>
          <p:nvPr/>
        </p:nvSpPr>
        <p:spPr>
          <a:xfrm>
            <a:off x="4969249" y="2884361"/>
            <a:ext cx="279992" cy="367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7A115-C3A8-4E38-8063-83D858FD4539}"/>
              </a:ext>
            </a:extLst>
          </p:cNvPr>
          <p:cNvSpPr/>
          <p:nvPr/>
        </p:nvSpPr>
        <p:spPr>
          <a:xfrm>
            <a:off x="5548733" y="3181350"/>
            <a:ext cx="279992" cy="3933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619C-007F-4BD7-A674-EFE6231F7EA8}"/>
              </a:ext>
            </a:extLst>
          </p:cNvPr>
          <p:cNvSpPr/>
          <p:nvPr/>
        </p:nvSpPr>
        <p:spPr>
          <a:xfrm>
            <a:off x="6335458" y="2967317"/>
            <a:ext cx="279992" cy="3933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44A25-5847-44A6-820E-736825B02D7E}"/>
              </a:ext>
            </a:extLst>
          </p:cNvPr>
          <p:cNvSpPr/>
          <p:nvPr/>
        </p:nvSpPr>
        <p:spPr>
          <a:xfrm>
            <a:off x="6954526" y="3209365"/>
            <a:ext cx="279992" cy="3933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E29CB-6586-414F-95E7-E948BC5D0BBE}"/>
              </a:ext>
            </a:extLst>
          </p:cNvPr>
          <p:cNvSpPr/>
          <p:nvPr/>
        </p:nvSpPr>
        <p:spPr>
          <a:xfrm>
            <a:off x="8017476" y="3286685"/>
            <a:ext cx="279992" cy="3933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BD650-53B6-4B59-B2A0-D0B44DBE17DE}"/>
              </a:ext>
            </a:extLst>
          </p:cNvPr>
          <p:cNvSpPr txBox="1"/>
          <p:nvPr/>
        </p:nvSpPr>
        <p:spPr>
          <a:xfrm>
            <a:off x="4211504" y="3189754"/>
            <a:ext cx="251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FF3EE-2CB7-411A-B7EA-1013D8800F15}"/>
              </a:ext>
            </a:extLst>
          </p:cNvPr>
          <p:cNvSpPr txBox="1"/>
          <p:nvPr/>
        </p:nvSpPr>
        <p:spPr>
          <a:xfrm>
            <a:off x="4931737" y="2875428"/>
            <a:ext cx="251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7CEB8-E35C-452C-8DE9-E91223014839}"/>
              </a:ext>
            </a:extLst>
          </p:cNvPr>
          <p:cNvSpPr txBox="1"/>
          <p:nvPr/>
        </p:nvSpPr>
        <p:spPr>
          <a:xfrm>
            <a:off x="5535298" y="3163980"/>
            <a:ext cx="251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D986-0F98-47C2-9EF4-F1E7D1EFE854}"/>
              </a:ext>
            </a:extLst>
          </p:cNvPr>
          <p:cNvSpPr txBox="1"/>
          <p:nvPr/>
        </p:nvSpPr>
        <p:spPr>
          <a:xfrm>
            <a:off x="6335458" y="2975721"/>
            <a:ext cx="251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93C41-2259-442E-95BF-A212AC6483A7}"/>
              </a:ext>
            </a:extLst>
          </p:cNvPr>
          <p:cNvSpPr txBox="1"/>
          <p:nvPr/>
        </p:nvSpPr>
        <p:spPr>
          <a:xfrm>
            <a:off x="6951750" y="3207091"/>
            <a:ext cx="251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FA849-5DDC-4B25-85FA-BFAAF9DD0378}"/>
              </a:ext>
            </a:extLst>
          </p:cNvPr>
          <p:cNvSpPr txBox="1"/>
          <p:nvPr/>
        </p:nvSpPr>
        <p:spPr>
          <a:xfrm>
            <a:off x="7921190" y="3275478"/>
            <a:ext cx="4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FA3ECC-6058-4C0C-A38B-5251066DCE09}"/>
              </a:ext>
            </a:extLst>
          </p:cNvPr>
          <p:cNvSpPr/>
          <p:nvPr/>
        </p:nvSpPr>
        <p:spPr>
          <a:xfrm>
            <a:off x="4822199" y="1848470"/>
            <a:ext cx="2013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Linux Configuration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AA955-1372-4ADA-8C20-63212067FBA8}"/>
              </a:ext>
            </a:extLst>
          </p:cNvPr>
          <p:cNvCxnSpPr>
            <a:cxnSpLocks/>
          </p:cNvCxnSpPr>
          <p:nvPr/>
        </p:nvCxnSpPr>
        <p:spPr>
          <a:xfrm flipH="1">
            <a:off x="5660804" y="2174933"/>
            <a:ext cx="167921" cy="922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187DC-8FCF-4338-B574-9721E0E28515}"/>
              </a:ext>
            </a:extLst>
          </p:cNvPr>
          <p:cNvSpPr/>
          <p:nvPr/>
        </p:nvSpPr>
        <p:spPr>
          <a:xfrm>
            <a:off x="7101561" y="1663804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1A83CE-BF37-4DC9-A3FD-305F00FC79D8}"/>
              </a:ext>
            </a:extLst>
          </p:cNvPr>
          <p:cNvCxnSpPr>
            <a:stCxn id="25" idx="2"/>
          </p:cNvCxnSpPr>
          <p:nvPr/>
        </p:nvCxnSpPr>
        <p:spPr>
          <a:xfrm flipH="1">
            <a:off x="5744764" y="2033136"/>
            <a:ext cx="1754503" cy="1030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A8E6D7-CF89-4363-BD79-351CDC199E12}"/>
              </a:ext>
            </a:extLst>
          </p:cNvPr>
          <p:cNvSpPr/>
          <p:nvPr/>
        </p:nvSpPr>
        <p:spPr>
          <a:xfrm>
            <a:off x="8013918" y="2122885"/>
            <a:ext cx="737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Kafka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A4BA0C-5325-43FE-917F-2E1F82B9F90C}"/>
              </a:ext>
            </a:extLst>
          </p:cNvPr>
          <p:cNvCxnSpPr>
            <a:cxnSpLocks/>
          </p:cNvCxnSpPr>
          <p:nvPr/>
        </p:nvCxnSpPr>
        <p:spPr>
          <a:xfrm flipH="1">
            <a:off x="7164598" y="2704384"/>
            <a:ext cx="199021" cy="403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71AA6A-BD72-4A48-9835-97C94FF5BE9C}"/>
              </a:ext>
            </a:extLst>
          </p:cNvPr>
          <p:cNvSpPr/>
          <p:nvPr/>
        </p:nvSpPr>
        <p:spPr>
          <a:xfrm>
            <a:off x="7020451" y="2363745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Docker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7DD638-0F75-450E-983B-72DA3DDC5078}"/>
              </a:ext>
            </a:extLst>
          </p:cNvPr>
          <p:cNvCxnSpPr>
            <a:cxnSpLocks/>
          </p:cNvCxnSpPr>
          <p:nvPr/>
        </p:nvCxnSpPr>
        <p:spPr>
          <a:xfrm flipH="1">
            <a:off x="7241988" y="2444281"/>
            <a:ext cx="1036290" cy="65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8B73D-B539-44C0-8223-CAE6EAC02402}"/>
              </a:ext>
            </a:extLst>
          </p:cNvPr>
          <p:cNvSpPr/>
          <p:nvPr/>
        </p:nvSpPr>
        <p:spPr>
          <a:xfrm>
            <a:off x="8390658" y="2606529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Docker Compose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B68461-62E7-40E9-99EF-D05E236F5E71}"/>
              </a:ext>
            </a:extLst>
          </p:cNvPr>
          <p:cNvCxnSpPr>
            <a:cxnSpLocks/>
          </p:cNvCxnSpPr>
          <p:nvPr/>
        </p:nvCxnSpPr>
        <p:spPr>
          <a:xfrm flipH="1">
            <a:off x="8223925" y="2955488"/>
            <a:ext cx="1065857" cy="208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055D2CB-F0BF-4635-9188-B78AF10EF279}"/>
              </a:ext>
            </a:extLst>
          </p:cNvPr>
          <p:cNvSpPr/>
          <p:nvPr/>
        </p:nvSpPr>
        <p:spPr>
          <a:xfrm>
            <a:off x="3518454" y="2351842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F19E2E-D7B1-420C-B113-56C111FBBBD4}"/>
              </a:ext>
            </a:extLst>
          </p:cNvPr>
          <p:cNvCxnSpPr>
            <a:cxnSpLocks/>
          </p:cNvCxnSpPr>
          <p:nvPr/>
        </p:nvCxnSpPr>
        <p:spPr>
          <a:xfrm>
            <a:off x="3977158" y="2666074"/>
            <a:ext cx="405431" cy="393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0B6A6BB-DDA4-49B7-B363-8E184DE67D33}"/>
              </a:ext>
            </a:extLst>
          </p:cNvPr>
          <p:cNvSpPr/>
          <p:nvPr/>
        </p:nvSpPr>
        <p:spPr>
          <a:xfrm>
            <a:off x="4353395" y="2231313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Presentation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55F548-612F-4C75-B20E-CF0A26C4CB36}"/>
              </a:ext>
            </a:extLst>
          </p:cNvPr>
          <p:cNvCxnSpPr>
            <a:cxnSpLocks/>
          </p:cNvCxnSpPr>
          <p:nvPr/>
        </p:nvCxnSpPr>
        <p:spPr>
          <a:xfrm>
            <a:off x="4920385" y="2545673"/>
            <a:ext cx="202715" cy="211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65E03-327D-499D-B35A-626D2413558B}"/>
              </a:ext>
            </a:extLst>
          </p:cNvPr>
          <p:cNvSpPr/>
          <p:nvPr/>
        </p:nvSpPr>
        <p:spPr>
          <a:xfrm>
            <a:off x="1691672" y="468653"/>
            <a:ext cx="3653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Planning poker</a:t>
            </a:r>
          </a:p>
        </p:txBody>
      </p:sp>
    </p:spTree>
    <p:extLst>
      <p:ext uri="{BB962C8B-B14F-4D97-AF65-F5344CB8AC3E}">
        <p14:creationId xmlns:p14="http://schemas.microsoft.com/office/powerpoint/2010/main" val="34973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D6ECA83-81F8-4400-92C2-450DAA1BBC1D}"/>
              </a:ext>
            </a:extLst>
          </p:cNvPr>
          <p:cNvSpPr/>
          <p:nvPr/>
        </p:nvSpPr>
        <p:spPr>
          <a:xfrm>
            <a:off x="5303046" y="2492071"/>
            <a:ext cx="1304921" cy="113722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CD01AB-B248-4D27-975F-E42A9B5C967C}"/>
              </a:ext>
            </a:extLst>
          </p:cNvPr>
          <p:cNvSpPr/>
          <p:nvPr/>
        </p:nvSpPr>
        <p:spPr>
          <a:xfrm>
            <a:off x="8405815" y="2438836"/>
            <a:ext cx="1214436" cy="12436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4789F7-DED3-4C73-8DCB-94168A2F700F}"/>
              </a:ext>
            </a:extLst>
          </p:cNvPr>
          <p:cNvSpPr/>
          <p:nvPr/>
        </p:nvSpPr>
        <p:spPr>
          <a:xfrm>
            <a:off x="5334000" y="5229910"/>
            <a:ext cx="1228720" cy="119494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D185F6-5124-4E58-813E-76AFC6CD1E49}"/>
              </a:ext>
            </a:extLst>
          </p:cNvPr>
          <p:cNvSpPr/>
          <p:nvPr/>
        </p:nvSpPr>
        <p:spPr>
          <a:xfrm>
            <a:off x="5303046" y="3883519"/>
            <a:ext cx="1304921" cy="113722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DD4440-1FD3-4891-920B-318CD00A9DBB}"/>
              </a:ext>
            </a:extLst>
          </p:cNvPr>
          <p:cNvSpPr/>
          <p:nvPr/>
        </p:nvSpPr>
        <p:spPr>
          <a:xfrm>
            <a:off x="5279232" y="1075640"/>
            <a:ext cx="1352547" cy="117224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1FD0F-F28C-4506-A88B-272B65F33AE3}"/>
              </a:ext>
            </a:extLst>
          </p:cNvPr>
          <p:cNvSpPr txBox="1"/>
          <p:nvPr/>
        </p:nvSpPr>
        <p:spPr>
          <a:xfrm>
            <a:off x="5434013" y="1481524"/>
            <a:ext cx="10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D7807-A631-487F-AF6E-B22621D13E9C}"/>
              </a:ext>
            </a:extLst>
          </p:cNvPr>
          <p:cNvSpPr txBox="1"/>
          <p:nvPr/>
        </p:nvSpPr>
        <p:spPr>
          <a:xfrm>
            <a:off x="5434013" y="2876017"/>
            <a:ext cx="10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7CDFE-57FB-484C-B00D-B96B4CE93B7C}"/>
              </a:ext>
            </a:extLst>
          </p:cNvPr>
          <p:cNvSpPr txBox="1"/>
          <p:nvPr/>
        </p:nvSpPr>
        <p:spPr>
          <a:xfrm>
            <a:off x="8691565" y="2825234"/>
            <a:ext cx="10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F6DBFA-A265-46C5-857D-122A33411558}"/>
              </a:ext>
            </a:extLst>
          </p:cNvPr>
          <p:cNvSpPr txBox="1"/>
          <p:nvPr/>
        </p:nvSpPr>
        <p:spPr>
          <a:xfrm>
            <a:off x="5555457" y="4128966"/>
            <a:ext cx="107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58D5E-1211-4A77-8B2E-CFDAE6916E44}"/>
              </a:ext>
            </a:extLst>
          </p:cNvPr>
          <p:cNvSpPr txBox="1"/>
          <p:nvPr/>
        </p:nvSpPr>
        <p:spPr>
          <a:xfrm>
            <a:off x="5374481" y="5597694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Zookeeper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BD67-A9A0-4A08-9D3F-C4D39452E6E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90945" y="1666190"/>
            <a:ext cx="1643068" cy="45244"/>
          </a:xfrm>
          <a:prstGeom prst="straightConnector1">
            <a:avLst/>
          </a:prstGeom>
          <a:ln w="698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7635C9-A549-4785-82EF-EFD63150A849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flipH="1" flipV="1">
            <a:off x="6510335" y="3060683"/>
            <a:ext cx="1895480" cy="1"/>
          </a:xfrm>
          <a:prstGeom prst="straightConnector1">
            <a:avLst/>
          </a:prstGeom>
          <a:ln w="698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5E49B2-5C4C-4134-AFC0-563606D11988}"/>
              </a:ext>
            </a:extLst>
          </p:cNvPr>
          <p:cNvCxnSpPr>
            <a:cxnSpLocks/>
          </p:cNvCxnSpPr>
          <p:nvPr/>
        </p:nvCxnSpPr>
        <p:spPr>
          <a:xfrm flipV="1">
            <a:off x="5960270" y="4925110"/>
            <a:ext cx="0" cy="437198"/>
          </a:xfrm>
          <a:prstGeom prst="straightConnector1">
            <a:avLst/>
          </a:prstGeom>
          <a:ln w="698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3F4016-B6E6-4DCE-A8C5-620EE1CBA73E}"/>
              </a:ext>
            </a:extLst>
          </p:cNvPr>
          <p:cNvCxnSpPr>
            <a:cxnSpLocks/>
          </p:cNvCxnSpPr>
          <p:nvPr/>
        </p:nvCxnSpPr>
        <p:spPr>
          <a:xfrm flipV="1">
            <a:off x="9013033" y="3560353"/>
            <a:ext cx="0" cy="646331"/>
          </a:xfrm>
          <a:prstGeom prst="straightConnector1">
            <a:avLst/>
          </a:prstGeom>
          <a:ln w="698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F39384-D6DE-4EB2-9EDB-A28F1A93E501}"/>
              </a:ext>
            </a:extLst>
          </p:cNvPr>
          <p:cNvCxnSpPr>
            <a:cxnSpLocks/>
          </p:cNvCxnSpPr>
          <p:nvPr/>
        </p:nvCxnSpPr>
        <p:spPr>
          <a:xfrm flipV="1">
            <a:off x="6572251" y="4182200"/>
            <a:ext cx="2436023" cy="31544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Diagonal Corners Snipped 47">
            <a:extLst>
              <a:ext uri="{FF2B5EF4-FFF2-40B4-BE49-F238E27FC236}">
                <a16:creationId xmlns:a16="http://schemas.microsoft.com/office/drawing/2014/main" id="{3324BFAC-B4DD-422B-AB98-CD83B3D23B04}"/>
              </a:ext>
            </a:extLst>
          </p:cNvPr>
          <p:cNvSpPr/>
          <p:nvPr/>
        </p:nvSpPr>
        <p:spPr>
          <a:xfrm>
            <a:off x="1809750" y="361950"/>
            <a:ext cx="8810625" cy="6334125"/>
          </a:xfrm>
          <a:prstGeom prst="snip2DiagRect">
            <a:avLst/>
          </a:prstGeom>
          <a:noFill/>
          <a:ln w="412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29BD9F-B179-4B11-AE06-EDF5060BDB13}"/>
              </a:ext>
            </a:extLst>
          </p:cNvPr>
          <p:cNvSpPr txBox="1"/>
          <p:nvPr/>
        </p:nvSpPr>
        <p:spPr>
          <a:xfrm rot="2561265">
            <a:off x="1858149" y="5774465"/>
            <a:ext cx="20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Docker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FAF14D-86FB-486F-AF59-77FA55FB0D5E}"/>
              </a:ext>
            </a:extLst>
          </p:cNvPr>
          <p:cNvSpPr/>
          <p:nvPr/>
        </p:nvSpPr>
        <p:spPr>
          <a:xfrm>
            <a:off x="2459843" y="1099069"/>
            <a:ext cx="1352547" cy="127158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C13070-741A-4258-89EA-D1857F8C82B0}"/>
              </a:ext>
            </a:extLst>
          </p:cNvPr>
          <p:cNvSpPr txBox="1"/>
          <p:nvPr/>
        </p:nvSpPr>
        <p:spPr>
          <a:xfrm>
            <a:off x="2608075" y="1550197"/>
            <a:ext cx="13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29C-902F-4DE6-B83F-0BF8AD15AAF3}"/>
              </a:ext>
            </a:extLst>
          </p:cNvPr>
          <p:cNvCxnSpPr>
            <a:cxnSpLocks/>
          </p:cNvCxnSpPr>
          <p:nvPr/>
        </p:nvCxnSpPr>
        <p:spPr>
          <a:xfrm>
            <a:off x="9008274" y="1769895"/>
            <a:ext cx="0" cy="777920"/>
          </a:xfrm>
          <a:prstGeom prst="straightConnector1">
            <a:avLst/>
          </a:prstGeom>
          <a:ln w="698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EB7A1C-65E0-4A0F-9448-F8B67A0B2C00}"/>
              </a:ext>
            </a:extLst>
          </p:cNvPr>
          <p:cNvCxnSpPr>
            <a:cxnSpLocks/>
          </p:cNvCxnSpPr>
          <p:nvPr/>
        </p:nvCxnSpPr>
        <p:spPr>
          <a:xfrm>
            <a:off x="6631779" y="1661713"/>
            <a:ext cx="2376495" cy="146298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48" grpId="0" animBg="1"/>
      <p:bldP spid="49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C740-07B4-4457-A9C5-70C2349F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37" y="627330"/>
            <a:ext cx="2710831" cy="610525"/>
          </a:xfrm>
        </p:spPr>
        <p:txBody>
          <a:bodyPr/>
          <a:lstStyle/>
          <a:p>
            <a:r>
              <a:rPr lang="en-US" dirty="0"/>
              <a:t>Twitter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D40AC-E56F-4A42-8284-9FCDF26E212C}"/>
              </a:ext>
            </a:extLst>
          </p:cNvPr>
          <p:cNvSpPr txBox="1"/>
          <p:nvPr/>
        </p:nvSpPr>
        <p:spPr>
          <a:xfrm>
            <a:off x="459360" y="3229373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9F67-556B-433D-8CC5-C41B7F9DB4C0}"/>
              </a:ext>
            </a:extLst>
          </p:cNvPr>
          <p:cNvSpPr txBox="1"/>
          <p:nvPr/>
        </p:nvSpPr>
        <p:spPr>
          <a:xfrm>
            <a:off x="752326" y="3885185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Streaming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5C08-4787-4A92-A81B-3516A80A5B51}"/>
              </a:ext>
            </a:extLst>
          </p:cNvPr>
          <p:cNvSpPr txBox="1"/>
          <p:nvPr/>
        </p:nvSpPr>
        <p:spPr>
          <a:xfrm>
            <a:off x="204287" y="2582188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Authorization 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5FEF4-E68C-4C7B-B00A-F51F9E36055F}"/>
              </a:ext>
            </a:extLst>
          </p:cNvPr>
          <p:cNvSpPr txBox="1"/>
          <p:nvPr/>
        </p:nvSpPr>
        <p:spPr>
          <a:xfrm>
            <a:off x="8105775" y="2183795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A6E3AA-F4AE-4CDC-B204-0C4604D3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1370447"/>
            <a:ext cx="8658515" cy="55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D760-7664-4248-AF0E-6EF58A8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F8DE5-07E4-4287-B8CD-BB1B9802341B}"/>
              </a:ext>
            </a:extLst>
          </p:cNvPr>
          <p:cNvSpPr txBox="1"/>
          <p:nvPr/>
        </p:nvSpPr>
        <p:spPr>
          <a:xfrm>
            <a:off x="1584511" y="3989983"/>
            <a:ext cx="946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  <a:r>
              <a:rPr lang="hy-AM" sz="2800" dirty="0"/>
              <a:t> – </a:t>
            </a:r>
            <a:r>
              <a:rPr lang="en-US" sz="2800" dirty="0"/>
              <a:t>publish a stream of records to </a:t>
            </a:r>
            <a:r>
              <a:rPr lang="en-US" sz="2800" b="1" i="1" dirty="0" err="1"/>
              <a:t>kafka</a:t>
            </a:r>
            <a:r>
              <a:rPr lang="en-US" sz="2800" b="1" i="1" dirty="0"/>
              <a:t> topic</a:t>
            </a:r>
            <a:r>
              <a:rPr lang="en-US" sz="2800" dirty="0"/>
              <a:t>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73EAC-36EE-4566-934A-4CC436ADFC10}"/>
              </a:ext>
            </a:extLst>
          </p:cNvPr>
          <p:cNvSpPr txBox="1"/>
          <p:nvPr/>
        </p:nvSpPr>
        <p:spPr>
          <a:xfrm>
            <a:off x="1584510" y="4919636"/>
            <a:ext cx="1009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Consumer – subscribe to topic(s), process the stream of records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E0CD1-479E-47FE-B10D-60A968C63E0B}"/>
              </a:ext>
            </a:extLst>
          </p:cNvPr>
          <p:cNvSpPr txBox="1"/>
          <p:nvPr/>
        </p:nvSpPr>
        <p:spPr>
          <a:xfrm>
            <a:off x="1584512" y="2168577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Distributed streaming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E0D8-95BC-4AFA-91A6-1EBE68C393F4}"/>
              </a:ext>
            </a:extLst>
          </p:cNvPr>
          <p:cNvSpPr txBox="1"/>
          <p:nvPr/>
        </p:nvSpPr>
        <p:spPr>
          <a:xfrm>
            <a:off x="1584512" y="3060330"/>
            <a:ext cx="727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Publish, subscribe / store /</a:t>
            </a:r>
            <a:r>
              <a:rPr lang="hy-AM" sz="2800" dirty="0"/>
              <a:t> </a:t>
            </a:r>
            <a:r>
              <a:rPr lang="en-US" sz="28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3416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F201-3731-4067-A1B5-427823E6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/ docker-compose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7A94-92CA-4F5B-9A7A-C520032FF125}"/>
              </a:ext>
            </a:extLst>
          </p:cNvPr>
          <p:cNvSpPr txBox="1"/>
          <p:nvPr/>
        </p:nvSpPr>
        <p:spPr>
          <a:xfrm>
            <a:off x="1141413" y="2591451"/>
            <a:ext cx="244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Kafka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1BA51-BC34-48D5-8B96-2FB4B0CB347E}"/>
              </a:ext>
            </a:extLst>
          </p:cNvPr>
          <p:cNvSpPr txBox="1"/>
          <p:nvPr/>
        </p:nvSpPr>
        <p:spPr>
          <a:xfrm>
            <a:off x="1141412" y="3857734"/>
            <a:ext cx="244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YML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41564-2578-4E89-BE2E-A56B33C81542}"/>
              </a:ext>
            </a:extLst>
          </p:cNvPr>
          <p:cNvSpPr txBox="1"/>
          <p:nvPr/>
        </p:nvSpPr>
        <p:spPr>
          <a:xfrm>
            <a:off x="1141412" y="3167390"/>
            <a:ext cx="244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245868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FBEAF8-AAE2-445C-A45E-49E350957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97" y="659836"/>
            <a:ext cx="9871553" cy="55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178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Tweet – word counter</vt:lpstr>
      <vt:lpstr>Work separation</vt:lpstr>
      <vt:lpstr>PowerPoint Presentation</vt:lpstr>
      <vt:lpstr>PowerPoint Presentation</vt:lpstr>
      <vt:lpstr>PowerPoint Presentation</vt:lpstr>
      <vt:lpstr>Twitter api</vt:lpstr>
      <vt:lpstr>Kafka</vt:lpstr>
      <vt:lpstr>Docker / docker-compose</vt:lpstr>
      <vt:lpstr>PowerPoint Presentation</vt:lpstr>
      <vt:lpstr>Challenges we faced</vt:lpstr>
      <vt:lpstr>Future Possible Developments</vt:lpstr>
      <vt:lpstr>Libraries and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– word counter</dc:title>
  <dc:creator>Nelli Aghajanyan</dc:creator>
  <cp:lastModifiedBy>Nelli Aghajanyan</cp:lastModifiedBy>
  <cp:revision>22</cp:revision>
  <dcterms:created xsi:type="dcterms:W3CDTF">2019-11-09T09:43:44Z</dcterms:created>
  <dcterms:modified xsi:type="dcterms:W3CDTF">2019-11-12T05:27:54Z</dcterms:modified>
</cp:coreProperties>
</file>