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2"/>
  </p:notesMasterIdLst>
  <p:sldIdLst>
    <p:sldId id="256" r:id="rId2"/>
    <p:sldId id="258" r:id="rId3"/>
    <p:sldId id="261" r:id="rId4"/>
    <p:sldId id="296" r:id="rId5"/>
    <p:sldId id="300" r:id="rId6"/>
    <p:sldId id="301" r:id="rId7"/>
    <p:sldId id="304" r:id="rId8"/>
    <p:sldId id="299" r:id="rId9"/>
    <p:sldId id="298" r:id="rId10"/>
    <p:sldId id="262" r:id="rId11"/>
  </p:sldIdLst>
  <p:sldSz cx="9144000" cy="5143500" type="screen16x9"/>
  <p:notesSz cx="6858000" cy="9144000"/>
  <p:embeddedFontLst>
    <p:embeddedFont>
      <p:font typeface="Cambria Math" panose="02040503050406030204" pitchFamily="18" charset="0"/>
      <p:regular r:id="rId13"/>
    </p:embeddedFont>
    <p:embeddedFont>
      <p:font typeface="Lora" pitchFamily="2" charset="0"/>
      <p:regular r:id="rId14"/>
      <p:bold r:id="rId15"/>
      <p:italic r:id="rId16"/>
      <p:boldItalic r:id="rId17"/>
    </p:embeddedFont>
    <p:embeddedFont>
      <p:font typeface="Quattrocento Sans" panose="020B0502050000020003"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0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196" autoAdjust="0"/>
  </p:normalViewPr>
  <p:slideViewPr>
    <p:cSldViewPr snapToGrid="0">
      <p:cViewPr varScale="1">
        <p:scale>
          <a:sx n="103" d="100"/>
          <a:sy n="103" d="100"/>
        </p:scale>
        <p:origin x="8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B1A22A-6892-4408-9457-1FD587C23DA1}" type="doc">
      <dgm:prSet loTypeId="urn:microsoft.com/office/officeart/2005/8/layout/StepDownProcess" loCatId="process" qsTypeId="urn:microsoft.com/office/officeart/2005/8/quickstyle/simple1" qsCatId="simple" csTypeId="urn:microsoft.com/office/officeart/2005/8/colors/accent1_1" csCatId="accent1" phldr="1"/>
      <dgm:spPr/>
      <dgm:t>
        <a:bodyPr/>
        <a:lstStyle/>
        <a:p>
          <a:endParaRPr lang="en-GB"/>
        </a:p>
      </dgm:t>
    </dgm:pt>
    <dgm:pt modelId="{7A32A970-1720-4C1F-943E-F2296EE115BC}">
      <dgm:prSet phldrT="[Text]"/>
      <dgm:spPr>
        <a:ln>
          <a:solidFill>
            <a:srgbClr val="FFCD00"/>
          </a:solidFill>
        </a:ln>
      </dgm:spPr>
      <dgm:t>
        <a:bodyPr/>
        <a:lstStyle/>
        <a:p>
          <a:r>
            <a:rPr lang="en-US" b="1" dirty="0">
              <a:latin typeface="Quattrocento Sans" panose="020B0502050000020003" pitchFamily="34" charset="0"/>
              <a:cs typeface="Times New Roman" panose="02020603050405020304" pitchFamily="18" charset="0"/>
            </a:rPr>
            <a:t>Research topic</a:t>
          </a:r>
          <a:endParaRPr lang="en-GB" b="1" dirty="0">
            <a:latin typeface="Quattrocento Sans" panose="020B0502050000020003" pitchFamily="34" charset="0"/>
            <a:cs typeface="Times New Roman" panose="02020603050405020304" pitchFamily="18" charset="0"/>
          </a:endParaRPr>
        </a:p>
      </dgm:t>
    </dgm:pt>
    <dgm:pt modelId="{258E25FF-25A0-452F-8460-AEBCACFD8006}" type="parTrans" cxnId="{82240006-2345-4E84-91A1-CFFBEE80BBC3}">
      <dgm:prSet/>
      <dgm:spPr/>
      <dgm:t>
        <a:bodyPr/>
        <a:lstStyle/>
        <a:p>
          <a:endParaRPr lang="en-GB">
            <a:latin typeface="Quattrocento Sans" panose="020B0502050000020003" pitchFamily="34" charset="0"/>
          </a:endParaRPr>
        </a:p>
      </dgm:t>
    </dgm:pt>
    <dgm:pt modelId="{381DAE88-9E51-4B15-848F-5F74D66AA1BE}" type="sibTrans" cxnId="{82240006-2345-4E84-91A1-CFFBEE80BBC3}">
      <dgm:prSet/>
      <dgm:spPr/>
      <dgm:t>
        <a:bodyPr/>
        <a:lstStyle/>
        <a:p>
          <a:endParaRPr lang="en-GB">
            <a:latin typeface="Quattrocento Sans" panose="020B0502050000020003" pitchFamily="34" charset="0"/>
          </a:endParaRPr>
        </a:p>
      </dgm:t>
    </dgm:pt>
    <dgm:pt modelId="{2E114657-BB5E-416C-9AB3-5DB26471353F}">
      <dgm:prSet phldrT="[Text]" custT="1"/>
      <dgm:spPr/>
      <dgm:t>
        <a:bodyPr/>
        <a:lstStyle/>
        <a:p>
          <a:r>
            <a:rPr lang="en-US" sz="1000" dirty="0">
              <a:latin typeface="Quattrocento Sans" panose="020B0502050000020003" pitchFamily="34" charset="0"/>
              <a:cs typeface="Times New Roman" panose="02020603050405020304" pitchFamily="18" charset="0"/>
            </a:rPr>
            <a:t>Sentiment analysis</a:t>
          </a:r>
          <a:endParaRPr lang="en-GB" sz="1000" dirty="0">
            <a:latin typeface="Quattrocento Sans" panose="020B0502050000020003" pitchFamily="34" charset="0"/>
            <a:cs typeface="Times New Roman" panose="02020603050405020304" pitchFamily="18" charset="0"/>
          </a:endParaRPr>
        </a:p>
      </dgm:t>
    </dgm:pt>
    <dgm:pt modelId="{842C2514-7C8D-41D4-8B8F-F4973DE9D02A}" type="parTrans" cxnId="{F8AB320B-8254-4FB3-B4BF-ED9BF92A35AB}">
      <dgm:prSet/>
      <dgm:spPr/>
      <dgm:t>
        <a:bodyPr/>
        <a:lstStyle/>
        <a:p>
          <a:endParaRPr lang="en-GB">
            <a:latin typeface="Quattrocento Sans" panose="020B0502050000020003" pitchFamily="34" charset="0"/>
          </a:endParaRPr>
        </a:p>
      </dgm:t>
    </dgm:pt>
    <dgm:pt modelId="{9F020131-BD5F-406A-9516-CEFE645068DA}" type="sibTrans" cxnId="{F8AB320B-8254-4FB3-B4BF-ED9BF92A35AB}">
      <dgm:prSet/>
      <dgm:spPr/>
      <dgm:t>
        <a:bodyPr/>
        <a:lstStyle/>
        <a:p>
          <a:endParaRPr lang="en-GB">
            <a:latin typeface="Quattrocento Sans" panose="020B0502050000020003" pitchFamily="34" charset="0"/>
          </a:endParaRPr>
        </a:p>
      </dgm:t>
    </dgm:pt>
    <dgm:pt modelId="{DDF85E34-5061-49A4-BE7C-C31807E6480B}">
      <dgm:prSet phldrT="[Text]" custT="1"/>
      <dgm:spPr/>
      <dgm:t>
        <a:bodyPr/>
        <a:lstStyle/>
        <a:p>
          <a:r>
            <a:rPr lang="en-US" sz="1000" dirty="0">
              <a:latin typeface="Quattrocento Sans" panose="020B0502050000020003" pitchFamily="34" charset="0"/>
              <a:cs typeface="Times New Roman" panose="02020603050405020304" pitchFamily="18" charset="0"/>
            </a:rPr>
            <a:t>Twitter</a:t>
          </a:r>
          <a:endParaRPr lang="en-GB" sz="1000" dirty="0">
            <a:latin typeface="Quattrocento Sans" panose="020B0502050000020003" pitchFamily="34" charset="0"/>
            <a:cs typeface="Times New Roman" panose="02020603050405020304" pitchFamily="18" charset="0"/>
          </a:endParaRPr>
        </a:p>
      </dgm:t>
    </dgm:pt>
    <dgm:pt modelId="{87502121-4CD0-42B7-AE3F-D7677EABCB5C}" type="parTrans" cxnId="{45885F91-BD2B-4803-A33B-DBFB0002D021}">
      <dgm:prSet/>
      <dgm:spPr/>
      <dgm:t>
        <a:bodyPr/>
        <a:lstStyle/>
        <a:p>
          <a:endParaRPr lang="en-GB">
            <a:latin typeface="Quattrocento Sans" panose="020B0502050000020003" pitchFamily="34" charset="0"/>
          </a:endParaRPr>
        </a:p>
      </dgm:t>
    </dgm:pt>
    <dgm:pt modelId="{7FA84241-D572-4BC4-8DAA-1F4A5639DF4F}" type="sibTrans" cxnId="{45885F91-BD2B-4803-A33B-DBFB0002D021}">
      <dgm:prSet/>
      <dgm:spPr/>
      <dgm:t>
        <a:bodyPr/>
        <a:lstStyle/>
        <a:p>
          <a:endParaRPr lang="en-GB">
            <a:latin typeface="Quattrocento Sans" panose="020B0502050000020003" pitchFamily="34" charset="0"/>
          </a:endParaRPr>
        </a:p>
      </dgm:t>
    </dgm:pt>
    <dgm:pt modelId="{F5444C50-8CD7-4DE7-95BE-FEDC8219C4FC}">
      <dgm:prSet phldrT="[Text]" custT="1"/>
      <dgm:spPr/>
      <dgm:t>
        <a:bodyPr/>
        <a:lstStyle/>
        <a:p>
          <a:r>
            <a:rPr lang="en-US" sz="1000" dirty="0">
              <a:latin typeface="Quattrocento Sans" panose="020B0502050000020003" pitchFamily="34" charset="0"/>
              <a:cs typeface="Times New Roman" panose="02020603050405020304" pitchFamily="18" charset="0"/>
            </a:rPr>
            <a:t>COVID-19 vaccines</a:t>
          </a:r>
          <a:endParaRPr lang="en-GB" sz="1000" dirty="0">
            <a:latin typeface="Quattrocento Sans" panose="020B0502050000020003" pitchFamily="34" charset="0"/>
            <a:cs typeface="Times New Roman" panose="02020603050405020304" pitchFamily="18" charset="0"/>
          </a:endParaRPr>
        </a:p>
      </dgm:t>
    </dgm:pt>
    <dgm:pt modelId="{9CC87FC6-7BCF-410D-A079-54DE051A1726}" type="parTrans" cxnId="{74DBEA97-163B-4275-8487-53855D15DEC0}">
      <dgm:prSet/>
      <dgm:spPr/>
      <dgm:t>
        <a:bodyPr/>
        <a:lstStyle/>
        <a:p>
          <a:endParaRPr lang="en-GB">
            <a:latin typeface="Quattrocento Sans" panose="020B0502050000020003" pitchFamily="34" charset="0"/>
          </a:endParaRPr>
        </a:p>
      </dgm:t>
    </dgm:pt>
    <dgm:pt modelId="{AFB086DA-234B-4A7E-9FE5-9DCBB98687FB}" type="sibTrans" cxnId="{74DBEA97-163B-4275-8487-53855D15DEC0}">
      <dgm:prSet/>
      <dgm:spPr/>
      <dgm:t>
        <a:bodyPr/>
        <a:lstStyle/>
        <a:p>
          <a:endParaRPr lang="en-GB">
            <a:latin typeface="Quattrocento Sans" panose="020B0502050000020003" pitchFamily="34" charset="0"/>
          </a:endParaRPr>
        </a:p>
      </dgm:t>
    </dgm:pt>
    <dgm:pt modelId="{83B7501D-5B4E-4E10-B868-48BE66F06A03}">
      <dgm:prSet phldrT="[Text]"/>
      <dgm:spPr>
        <a:ln>
          <a:solidFill>
            <a:srgbClr val="FFCD00"/>
          </a:solidFill>
        </a:ln>
      </dgm:spPr>
      <dgm:t>
        <a:bodyPr/>
        <a:lstStyle/>
        <a:p>
          <a:r>
            <a:rPr lang="en-US" b="1" dirty="0">
              <a:latin typeface="Quattrocento Sans" panose="020B0502050000020003" pitchFamily="34" charset="0"/>
              <a:cs typeface="Times New Roman" panose="02020603050405020304" pitchFamily="18" charset="0"/>
            </a:rPr>
            <a:t>Search strategy</a:t>
          </a:r>
          <a:endParaRPr lang="en-GB" b="1" dirty="0">
            <a:latin typeface="Quattrocento Sans" panose="020B0502050000020003" pitchFamily="34" charset="0"/>
            <a:cs typeface="Times New Roman" panose="02020603050405020304" pitchFamily="18" charset="0"/>
          </a:endParaRPr>
        </a:p>
      </dgm:t>
    </dgm:pt>
    <dgm:pt modelId="{EB4F93E1-4F78-4313-A089-CCB7B9956B49}" type="parTrans" cxnId="{DCCC3E54-DB86-4F04-93EB-C4F0A28746BF}">
      <dgm:prSet/>
      <dgm:spPr/>
      <dgm:t>
        <a:bodyPr/>
        <a:lstStyle/>
        <a:p>
          <a:endParaRPr lang="en-GB">
            <a:latin typeface="Quattrocento Sans" panose="020B0502050000020003" pitchFamily="34" charset="0"/>
          </a:endParaRPr>
        </a:p>
      </dgm:t>
    </dgm:pt>
    <dgm:pt modelId="{E7A972A7-B785-4BB0-85DA-F5A14C9E9584}" type="sibTrans" cxnId="{DCCC3E54-DB86-4F04-93EB-C4F0A28746BF}">
      <dgm:prSet/>
      <dgm:spPr/>
      <dgm:t>
        <a:bodyPr/>
        <a:lstStyle/>
        <a:p>
          <a:endParaRPr lang="en-GB">
            <a:latin typeface="Quattrocento Sans" panose="020B0502050000020003" pitchFamily="34" charset="0"/>
          </a:endParaRPr>
        </a:p>
      </dgm:t>
    </dgm:pt>
    <dgm:pt modelId="{B8AF061A-0364-41C7-8561-96F13A3A15D5}">
      <dgm:prSet phldrT="[Text]" custT="1"/>
      <dgm:spPr/>
      <dgm:t>
        <a:bodyPr/>
        <a:lstStyle/>
        <a:p>
          <a:r>
            <a:rPr lang="en-US" sz="1000" dirty="0">
              <a:latin typeface="Quattrocento Sans" panose="020B0502050000020003" pitchFamily="34" charset="0"/>
              <a:cs typeface="Times New Roman" panose="02020603050405020304" pitchFamily="18" charset="0"/>
            </a:rPr>
            <a:t>Individual concepts – search terms</a:t>
          </a:r>
          <a:endParaRPr lang="en-GB" sz="1000" dirty="0">
            <a:latin typeface="Quattrocento Sans" panose="020B0502050000020003" pitchFamily="34" charset="0"/>
            <a:cs typeface="Times New Roman" panose="02020603050405020304" pitchFamily="18" charset="0"/>
          </a:endParaRPr>
        </a:p>
      </dgm:t>
    </dgm:pt>
    <dgm:pt modelId="{0AE87BA1-5CC6-4EFA-8089-1D932A255882}" type="parTrans" cxnId="{2378CEA0-7508-446E-8CC5-6498A0786315}">
      <dgm:prSet/>
      <dgm:spPr/>
      <dgm:t>
        <a:bodyPr/>
        <a:lstStyle/>
        <a:p>
          <a:endParaRPr lang="en-GB">
            <a:latin typeface="Quattrocento Sans" panose="020B0502050000020003" pitchFamily="34" charset="0"/>
          </a:endParaRPr>
        </a:p>
      </dgm:t>
    </dgm:pt>
    <dgm:pt modelId="{AF98AC3F-5683-42DA-846B-FC85B140514C}" type="sibTrans" cxnId="{2378CEA0-7508-446E-8CC5-6498A0786315}">
      <dgm:prSet/>
      <dgm:spPr/>
      <dgm:t>
        <a:bodyPr/>
        <a:lstStyle/>
        <a:p>
          <a:endParaRPr lang="en-GB">
            <a:latin typeface="Quattrocento Sans" panose="020B0502050000020003" pitchFamily="34" charset="0"/>
          </a:endParaRPr>
        </a:p>
      </dgm:t>
    </dgm:pt>
    <dgm:pt modelId="{C53CA50F-607D-48EE-8B7F-1F5E14CC1A61}">
      <dgm:prSet phldrT="[Text]" custT="1"/>
      <dgm:spPr/>
      <dgm:t>
        <a:bodyPr/>
        <a:lstStyle/>
        <a:p>
          <a:r>
            <a:rPr lang="en-US" sz="1000" dirty="0">
              <a:latin typeface="Quattrocento Sans" panose="020B0502050000020003" pitchFamily="34" charset="0"/>
              <a:cs typeface="Times New Roman" panose="02020603050405020304" pitchFamily="18" charset="0"/>
            </a:rPr>
            <a:t>Databases/e-portals/digital libraries – titles, keywords, abstract, references</a:t>
          </a:r>
          <a:endParaRPr lang="en-GB" sz="1000" dirty="0">
            <a:latin typeface="Quattrocento Sans" panose="020B0502050000020003" pitchFamily="34" charset="0"/>
            <a:cs typeface="Times New Roman" panose="02020603050405020304" pitchFamily="18" charset="0"/>
          </a:endParaRPr>
        </a:p>
      </dgm:t>
    </dgm:pt>
    <dgm:pt modelId="{86C16329-36FA-4F2B-AD32-4AD5944EC18B}" type="parTrans" cxnId="{3407ABDD-D9D9-42F6-9367-98398F897E4B}">
      <dgm:prSet/>
      <dgm:spPr/>
      <dgm:t>
        <a:bodyPr/>
        <a:lstStyle/>
        <a:p>
          <a:endParaRPr lang="en-GB">
            <a:latin typeface="Quattrocento Sans" panose="020B0502050000020003" pitchFamily="34" charset="0"/>
          </a:endParaRPr>
        </a:p>
      </dgm:t>
    </dgm:pt>
    <dgm:pt modelId="{31395529-DF8D-4FA3-9DD5-54D854E9C6EC}" type="sibTrans" cxnId="{3407ABDD-D9D9-42F6-9367-98398F897E4B}">
      <dgm:prSet/>
      <dgm:spPr/>
      <dgm:t>
        <a:bodyPr/>
        <a:lstStyle/>
        <a:p>
          <a:endParaRPr lang="en-GB">
            <a:latin typeface="Quattrocento Sans" panose="020B0502050000020003" pitchFamily="34" charset="0"/>
          </a:endParaRPr>
        </a:p>
      </dgm:t>
    </dgm:pt>
    <dgm:pt modelId="{E4BEEEFF-6D6E-43B6-825E-84077E6486A2}">
      <dgm:prSet phldrT="[Text]"/>
      <dgm:spPr>
        <a:ln>
          <a:solidFill>
            <a:srgbClr val="FFCD00"/>
          </a:solidFill>
        </a:ln>
      </dgm:spPr>
      <dgm:t>
        <a:bodyPr/>
        <a:lstStyle/>
        <a:p>
          <a:r>
            <a:rPr lang="en-US" b="1" dirty="0">
              <a:latin typeface="Quattrocento Sans" panose="020B0502050000020003" pitchFamily="34" charset="0"/>
              <a:cs typeface="Times New Roman" panose="02020603050405020304" pitchFamily="18" charset="0"/>
            </a:rPr>
            <a:t>Study selection</a:t>
          </a:r>
          <a:endParaRPr lang="en-GB" b="1" dirty="0">
            <a:latin typeface="Quattrocento Sans" panose="020B0502050000020003" pitchFamily="34" charset="0"/>
            <a:cs typeface="Times New Roman" panose="02020603050405020304" pitchFamily="18" charset="0"/>
          </a:endParaRPr>
        </a:p>
      </dgm:t>
    </dgm:pt>
    <dgm:pt modelId="{028BF728-BFA7-4AEF-861B-3C214683BB90}" type="parTrans" cxnId="{8020A4B9-10FA-4684-AE19-537E22B2BD36}">
      <dgm:prSet/>
      <dgm:spPr/>
      <dgm:t>
        <a:bodyPr/>
        <a:lstStyle/>
        <a:p>
          <a:endParaRPr lang="en-GB">
            <a:latin typeface="Quattrocento Sans" panose="020B0502050000020003" pitchFamily="34" charset="0"/>
          </a:endParaRPr>
        </a:p>
      </dgm:t>
    </dgm:pt>
    <dgm:pt modelId="{A22B0617-FA4C-4BAC-A1BD-A5E6771A9B0E}" type="sibTrans" cxnId="{8020A4B9-10FA-4684-AE19-537E22B2BD36}">
      <dgm:prSet/>
      <dgm:spPr/>
      <dgm:t>
        <a:bodyPr/>
        <a:lstStyle/>
        <a:p>
          <a:endParaRPr lang="en-GB">
            <a:latin typeface="Quattrocento Sans" panose="020B0502050000020003" pitchFamily="34" charset="0"/>
          </a:endParaRPr>
        </a:p>
      </dgm:t>
    </dgm:pt>
    <dgm:pt modelId="{8CF468A4-174D-4D67-93D6-B4E3D35B1FE2}">
      <dgm:prSet phldrT="[Text]" custT="1"/>
      <dgm:spPr/>
      <dgm:t>
        <a:bodyPr/>
        <a:lstStyle/>
        <a:p>
          <a:r>
            <a:rPr lang="en-US" sz="1000" dirty="0">
              <a:latin typeface="Quattrocento Sans" panose="020B0502050000020003" pitchFamily="34" charset="0"/>
              <a:cs typeface="Times New Roman" panose="02020603050405020304" pitchFamily="18" charset="0"/>
            </a:rPr>
            <a:t>Inclusion criteria</a:t>
          </a:r>
          <a:endParaRPr lang="en-GB" sz="1000" dirty="0">
            <a:latin typeface="Quattrocento Sans" panose="020B0502050000020003" pitchFamily="34" charset="0"/>
            <a:cs typeface="Times New Roman" panose="02020603050405020304" pitchFamily="18" charset="0"/>
          </a:endParaRPr>
        </a:p>
      </dgm:t>
    </dgm:pt>
    <dgm:pt modelId="{AB8A2DD3-5E99-4DAE-9647-9392C4A5C276}" type="parTrans" cxnId="{3CD88D8E-01DB-462C-886C-273FEF468136}">
      <dgm:prSet/>
      <dgm:spPr/>
      <dgm:t>
        <a:bodyPr/>
        <a:lstStyle/>
        <a:p>
          <a:endParaRPr lang="en-GB">
            <a:latin typeface="Quattrocento Sans" panose="020B0502050000020003" pitchFamily="34" charset="0"/>
          </a:endParaRPr>
        </a:p>
      </dgm:t>
    </dgm:pt>
    <dgm:pt modelId="{00810A7A-037F-4482-8752-09F8EFAC004E}" type="sibTrans" cxnId="{3CD88D8E-01DB-462C-886C-273FEF468136}">
      <dgm:prSet/>
      <dgm:spPr/>
      <dgm:t>
        <a:bodyPr/>
        <a:lstStyle/>
        <a:p>
          <a:endParaRPr lang="en-GB">
            <a:latin typeface="Quattrocento Sans" panose="020B0502050000020003" pitchFamily="34" charset="0"/>
          </a:endParaRPr>
        </a:p>
      </dgm:t>
    </dgm:pt>
    <dgm:pt modelId="{8315E51A-4C52-43F2-9D4A-231FFE17B68A}">
      <dgm:prSet phldrT="[Text]" custT="1"/>
      <dgm:spPr/>
      <dgm:t>
        <a:bodyPr/>
        <a:lstStyle/>
        <a:p>
          <a:r>
            <a:rPr lang="en-US" sz="1000" dirty="0">
              <a:latin typeface="Quattrocento Sans" panose="020B0502050000020003" pitchFamily="34" charset="0"/>
              <a:cs typeface="Times New Roman" panose="02020603050405020304" pitchFamily="18" charset="0"/>
            </a:rPr>
            <a:t>Exclusion criteria</a:t>
          </a:r>
          <a:endParaRPr lang="en-GB" sz="1000" dirty="0">
            <a:latin typeface="Quattrocento Sans" panose="020B0502050000020003" pitchFamily="34" charset="0"/>
            <a:cs typeface="Times New Roman" panose="02020603050405020304" pitchFamily="18" charset="0"/>
          </a:endParaRPr>
        </a:p>
      </dgm:t>
    </dgm:pt>
    <dgm:pt modelId="{76DF0DFD-9E58-4976-BEDE-0E561DAF2766}" type="parTrans" cxnId="{2BA428F9-200E-4B8F-AB7A-0BB2F35EBA7B}">
      <dgm:prSet/>
      <dgm:spPr/>
      <dgm:t>
        <a:bodyPr/>
        <a:lstStyle/>
        <a:p>
          <a:endParaRPr lang="en-GB">
            <a:latin typeface="Quattrocento Sans" panose="020B0502050000020003" pitchFamily="34" charset="0"/>
          </a:endParaRPr>
        </a:p>
      </dgm:t>
    </dgm:pt>
    <dgm:pt modelId="{F1AC5E51-9CE7-4986-B937-E5C475799DFD}" type="sibTrans" cxnId="{2BA428F9-200E-4B8F-AB7A-0BB2F35EBA7B}">
      <dgm:prSet/>
      <dgm:spPr/>
      <dgm:t>
        <a:bodyPr/>
        <a:lstStyle/>
        <a:p>
          <a:endParaRPr lang="en-GB">
            <a:latin typeface="Quattrocento Sans" panose="020B0502050000020003" pitchFamily="34" charset="0"/>
          </a:endParaRPr>
        </a:p>
      </dgm:t>
    </dgm:pt>
    <dgm:pt modelId="{F8561057-7A19-4E55-940C-17F5DDA23484}">
      <dgm:prSet phldrT="[Text]"/>
      <dgm:spPr>
        <a:ln>
          <a:solidFill>
            <a:srgbClr val="FFCD00"/>
          </a:solidFill>
        </a:ln>
      </dgm:spPr>
      <dgm:t>
        <a:bodyPr/>
        <a:lstStyle/>
        <a:p>
          <a:r>
            <a:rPr lang="en-US" b="1" dirty="0">
              <a:latin typeface="Quattrocento Sans" panose="020B0502050000020003" pitchFamily="34" charset="0"/>
              <a:cs typeface="Times New Roman" panose="02020603050405020304" pitchFamily="18" charset="0"/>
            </a:rPr>
            <a:t>Quality assessment &amp; data extraction</a:t>
          </a:r>
          <a:endParaRPr lang="en-GB" b="1" dirty="0">
            <a:latin typeface="Quattrocento Sans" panose="020B0502050000020003" pitchFamily="34" charset="0"/>
            <a:cs typeface="Times New Roman" panose="02020603050405020304" pitchFamily="18" charset="0"/>
          </a:endParaRPr>
        </a:p>
      </dgm:t>
    </dgm:pt>
    <dgm:pt modelId="{2E963C21-EC18-4509-8C35-A90EEE9794DB}" type="parTrans" cxnId="{3E160F87-71D1-46B4-956C-6BC0B94EAF62}">
      <dgm:prSet/>
      <dgm:spPr/>
      <dgm:t>
        <a:bodyPr/>
        <a:lstStyle/>
        <a:p>
          <a:endParaRPr lang="en-GB">
            <a:latin typeface="Quattrocento Sans" panose="020B0502050000020003" pitchFamily="34" charset="0"/>
          </a:endParaRPr>
        </a:p>
      </dgm:t>
    </dgm:pt>
    <dgm:pt modelId="{21D1CEA2-F39D-4C00-8B8E-8128DEEF6031}" type="sibTrans" cxnId="{3E160F87-71D1-46B4-956C-6BC0B94EAF62}">
      <dgm:prSet/>
      <dgm:spPr/>
      <dgm:t>
        <a:bodyPr/>
        <a:lstStyle/>
        <a:p>
          <a:endParaRPr lang="en-GB">
            <a:latin typeface="Quattrocento Sans" panose="020B0502050000020003" pitchFamily="34" charset="0"/>
          </a:endParaRPr>
        </a:p>
      </dgm:t>
    </dgm:pt>
    <dgm:pt modelId="{5279E754-5FCD-46BC-BDCF-1337ACB1D1B2}">
      <dgm:prSet phldrT="[Text]" custT="1"/>
      <dgm:spPr/>
      <dgm:t>
        <a:bodyPr/>
        <a:lstStyle/>
        <a:p>
          <a:r>
            <a:rPr lang="en-US" sz="1000" dirty="0">
              <a:latin typeface="Quattrocento Sans" panose="020B0502050000020003" pitchFamily="34" charset="0"/>
              <a:cs typeface="Times New Roman" panose="02020603050405020304" pitchFamily="18" charset="0"/>
            </a:rPr>
            <a:t>Authors, publisher, publication dates</a:t>
          </a:r>
          <a:endParaRPr lang="en-GB" sz="1000" dirty="0">
            <a:latin typeface="Quattrocento Sans" panose="020B0502050000020003" pitchFamily="34" charset="0"/>
            <a:cs typeface="Times New Roman" panose="02020603050405020304" pitchFamily="18" charset="0"/>
          </a:endParaRPr>
        </a:p>
      </dgm:t>
    </dgm:pt>
    <dgm:pt modelId="{4814AAB0-C3D0-4785-8155-8F6458C52E0F}" type="parTrans" cxnId="{C5506AE1-00FC-4A92-87EF-3056F4A17556}">
      <dgm:prSet/>
      <dgm:spPr/>
      <dgm:t>
        <a:bodyPr/>
        <a:lstStyle/>
        <a:p>
          <a:endParaRPr lang="en-GB">
            <a:latin typeface="Quattrocento Sans" panose="020B0502050000020003" pitchFamily="34" charset="0"/>
          </a:endParaRPr>
        </a:p>
      </dgm:t>
    </dgm:pt>
    <dgm:pt modelId="{9569D9C2-F61D-49AD-8718-7C2465BA792F}" type="sibTrans" cxnId="{C5506AE1-00FC-4A92-87EF-3056F4A17556}">
      <dgm:prSet/>
      <dgm:spPr/>
      <dgm:t>
        <a:bodyPr/>
        <a:lstStyle/>
        <a:p>
          <a:endParaRPr lang="en-GB">
            <a:latin typeface="Quattrocento Sans" panose="020B0502050000020003" pitchFamily="34" charset="0"/>
          </a:endParaRPr>
        </a:p>
      </dgm:t>
    </dgm:pt>
    <dgm:pt modelId="{08236ABA-6F7B-4AD4-AA7F-83FB40F3AAE8}">
      <dgm:prSet phldrT="[Text]" custT="1"/>
      <dgm:spPr/>
      <dgm:t>
        <a:bodyPr/>
        <a:lstStyle/>
        <a:p>
          <a:r>
            <a:rPr lang="en-US" sz="1000" dirty="0">
              <a:latin typeface="Quattrocento Sans" panose="020B0502050000020003" pitchFamily="34" charset="0"/>
              <a:cs typeface="Times New Roman" panose="02020603050405020304" pitchFamily="18" charset="0"/>
            </a:rPr>
            <a:t>Datasets used, methodologies applied, results</a:t>
          </a:r>
          <a:endParaRPr lang="en-GB" sz="1000" dirty="0">
            <a:latin typeface="Quattrocento Sans" panose="020B0502050000020003" pitchFamily="34" charset="0"/>
            <a:cs typeface="Times New Roman" panose="02020603050405020304" pitchFamily="18" charset="0"/>
          </a:endParaRPr>
        </a:p>
      </dgm:t>
    </dgm:pt>
    <dgm:pt modelId="{434F6B83-AB41-4999-B724-F09082FE9D12}" type="parTrans" cxnId="{E0F942CF-8A0A-489E-919B-EBB959D8F60E}">
      <dgm:prSet/>
      <dgm:spPr/>
      <dgm:t>
        <a:bodyPr/>
        <a:lstStyle/>
        <a:p>
          <a:endParaRPr lang="en-GB">
            <a:latin typeface="Quattrocento Sans" panose="020B0502050000020003" pitchFamily="34" charset="0"/>
          </a:endParaRPr>
        </a:p>
      </dgm:t>
    </dgm:pt>
    <dgm:pt modelId="{89FBAF7B-36E4-4BFD-B38B-E60748018B9A}" type="sibTrans" cxnId="{E0F942CF-8A0A-489E-919B-EBB959D8F60E}">
      <dgm:prSet/>
      <dgm:spPr/>
      <dgm:t>
        <a:bodyPr/>
        <a:lstStyle/>
        <a:p>
          <a:endParaRPr lang="en-GB">
            <a:latin typeface="Quattrocento Sans" panose="020B0502050000020003" pitchFamily="34" charset="0"/>
          </a:endParaRPr>
        </a:p>
      </dgm:t>
    </dgm:pt>
    <dgm:pt modelId="{E9E287FF-C4D1-4981-92B9-45EE71EA2D12}">
      <dgm:prSet phldrT="[Text]"/>
      <dgm:spPr>
        <a:ln>
          <a:solidFill>
            <a:srgbClr val="FFCD00"/>
          </a:solidFill>
        </a:ln>
      </dgm:spPr>
      <dgm:t>
        <a:bodyPr/>
        <a:lstStyle/>
        <a:p>
          <a:r>
            <a:rPr lang="en-US" b="1" dirty="0">
              <a:latin typeface="Quattrocento Sans" panose="020B0502050000020003" pitchFamily="34" charset="0"/>
              <a:cs typeface="Times New Roman" panose="02020603050405020304" pitchFamily="18" charset="0"/>
            </a:rPr>
            <a:t>Data synthesis</a:t>
          </a:r>
          <a:endParaRPr lang="en-GB" b="1" dirty="0">
            <a:latin typeface="Quattrocento Sans" panose="020B0502050000020003" pitchFamily="34" charset="0"/>
            <a:cs typeface="Times New Roman" panose="02020603050405020304" pitchFamily="18" charset="0"/>
          </a:endParaRPr>
        </a:p>
      </dgm:t>
    </dgm:pt>
    <dgm:pt modelId="{5149E801-4A05-4E46-A481-BE03E929D558}" type="parTrans" cxnId="{510E1F9C-E667-45E2-B79B-C8F46ADC7C2B}">
      <dgm:prSet/>
      <dgm:spPr/>
      <dgm:t>
        <a:bodyPr/>
        <a:lstStyle/>
        <a:p>
          <a:endParaRPr lang="en-GB">
            <a:latin typeface="Quattrocento Sans" panose="020B0502050000020003" pitchFamily="34" charset="0"/>
          </a:endParaRPr>
        </a:p>
      </dgm:t>
    </dgm:pt>
    <dgm:pt modelId="{B17076DE-6F13-4041-ACFA-789E385EE7EB}" type="sibTrans" cxnId="{510E1F9C-E667-45E2-B79B-C8F46ADC7C2B}">
      <dgm:prSet/>
      <dgm:spPr/>
      <dgm:t>
        <a:bodyPr/>
        <a:lstStyle/>
        <a:p>
          <a:endParaRPr lang="en-GB">
            <a:latin typeface="Quattrocento Sans" panose="020B0502050000020003" pitchFamily="34" charset="0"/>
          </a:endParaRPr>
        </a:p>
      </dgm:t>
    </dgm:pt>
    <dgm:pt modelId="{271A3678-0E6A-4019-8C64-E8F356B0945D}" type="pres">
      <dgm:prSet presAssocID="{98B1A22A-6892-4408-9457-1FD587C23DA1}" presName="rootnode" presStyleCnt="0">
        <dgm:presLayoutVars>
          <dgm:chMax/>
          <dgm:chPref/>
          <dgm:dir/>
          <dgm:animLvl val="lvl"/>
        </dgm:presLayoutVars>
      </dgm:prSet>
      <dgm:spPr/>
    </dgm:pt>
    <dgm:pt modelId="{4C8E0F53-67EE-47D4-81D0-1090DC75D7D1}" type="pres">
      <dgm:prSet presAssocID="{7A32A970-1720-4C1F-943E-F2296EE115BC}" presName="composite" presStyleCnt="0"/>
      <dgm:spPr/>
    </dgm:pt>
    <dgm:pt modelId="{EDAB1344-F9E3-4669-8AEA-D2B2366241E3}" type="pres">
      <dgm:prSet presAssocID="{7A32A970-1720-4C1F-943E-F2296EE115BC}" presName="bentUpArrow1" presStyleLbl="alignImgPlace1" presStyleIdx="0" presStyleCnt="4" custLinFactNeighborY="0"/>
      <dgm:spPr>
        <a:solidFill>
          <a:srgbClr val="FFCD00">
            <a:alpha val="35000"/>
          </a:srgbClr>
        </a:solidFill>
        <a:ln>
          <a:solidFill>
            <a:srgbClr val="FFCD00"/>
          </a:solidFill>
        </a:ln>
      </dgm:spPr>
    </dgm:pt>
    <dgm:pt modelId="{DF426FF8-7ECA-4C4F-A707-D0B8E995CD96}" type="pres">
      <dgm:prSet presAssocID="{7A32A970-1720-4C1F-943E-F2296EE115BC}" presName="ParentText" presStyleLbl="node1" presStyleIdx="0" presStyleCnt="5" custLinFactNeighborY="0">
        <dgm:presLayoutVars>
          <dgm:chMax val="1"/>
          <dgm:chPref val="1"/>
          <dgm:bulletEnabled val="1"/>
        </dgm:presLayoutVars>
      </dgm:prSet>
      <dgm:spPr>
        <a:prstGeom prst="rect">
          <a:avLst/>
        </a:prstGeom>
      </dgm:spPr>
    </dgm:pt>
    <dgm:pt modelId="{1EC7D5DD-1480-4BF3-9E94-E0D1F7D63D57}" type="pres">
      <dgm:prSet presAssocID="{7A32A970-1720-4C1F-943E-F2296EE115BC}" presName="ChildText" presStyleLbl="revTx" presStyleIdx="0" presStyleCnt="4" custScaleX="228859" custLinFactNeighborX="66200" custLinFactNeighborY="2340">
        <dgm:presLayoutVars>
          <dgm:chMax val="0"/>
          <dgm:chPref val="0"/>
          <dgm:bulletEnabled val="1"/>
        </dgm:presLayoutVars>
      </dgm:prSet>
      <dgm:spPr/>
    </dgm:pt>
    <dgm:pt modelId="{E4900362-A1C9-4D6E-BDB7-F771B296F0AB}" type="pres">
      <dgm:prSet presAssocID="{381DAE88-9E51-4B15-848F-5F74D66AA1BE}" presName="sibTrans" presStyleCnt="0"/>
      <dgm:spPr/>
    </dgm:pt>
    <dgm:pt modelId="{185D267B-C618-491E-B259-9F5A3690F60E}" type="pres">
      <dgm:prSet presAssocID="{83B7501D-5B4E-4E10-B868-48BE66F06A03}" presName="composite" presStyleCnt="0"/>
      <dgm:spPr/>
    </dgm:pt>
    <dgm:pt modelId="{610F4930-B15F-4626-9A4A-A36FA972396E}" type="pres">
      <dgm:prSet presAssocID="{83B7501D-5B4E-4E10-B868-48BE66F06A03}" presName="bentUpArrow1" presStyleLbl="alignImgPlace1" presStyleIdx="1" presStyleCnt="4" custLinFactNeighborY="0"/>
      <dgm:spPr>
        <a:solidFill>
          <a:srgbClr val="FFCD00">
            <a:alpha val="35000"/>
          </a:srgbClr>
        </a:solidFill>
        <a:ln>
          <a:solidFill>
            <a:srgbClr val="FFCD00"/>
          </a:solidFill>
        </a:ln>
      </dgm:spPr>
    </dgm:pt>
    <dgm:pt modelId="{809BCF42-A982-4B45-B6F6-C8D9ABC3CD85}" type="pres">
      <dgm:prSet presAssocID="{83B7501D-5B4E-4E10-B868-48BE66F06A03}" presName="ParentText" presStyleLbl="node1" presStyleIdx="1" presStyleCnt="5" custLinFactNeighborY="0">
        <dgm:presLayoutVars>
          <dgm:chMax val="1"/>
          <dgm:chPref val="1"/>
          <dgm:bulletEnabled val="1"/>
        </dgm:presLayoutVars>
      </dgm:prSet>
      <dgm:spPr>
        <a:prstGeom prst="rect">
          <a:avLst/>
        </a:prstGeom>
      </dgm:spPr>
    </dgm:pt>
    <dgm:pt modelId="{7C85C20F-C677-4007-8964-E723486217C0}" type="pres">
      <dgm:prSet presAssocID="{83B7501D-5B4E-4E10-B868-48BE66F06A03}" presName="ChildText" presStyleLbl="revTx" presStyleIdx="1" presStyleCnt="4" custScaleX="357306" custLinFactX="30537" custLinFactNeighborX="100000">
        <dgm:presLayoutVars>
          <dgm:chMax val="0"/>
          <dgm:chPref val="0"/>
          <dgm:bulletEnabled val="1"/>
        </dgm:presLayoutVars>
      </dgm:prSet>
      <dgm:spPr/>
    </dgm:pt>
    <dgm:pt modelId="{1BE81480-5097-41B5-8E41-9AAF150AF580}" type="pres">
      <dgm:prSet presAssocID="{E7A972A7-B785-4BB0-85DA-F5A14C9E9584}" presName="sibTrans" presStyleCnt="0"/>
      <dgm:spPr/>
    </dgm:pt>
    <dgm:pt modelId="{98375B36-49BF-4163-894B-3042C2016010}" type="pres">
      <dgm:prSet presAssocID="{E4BEEEFF-6D6E-43B6-825E-84077E6486A2}" presName="composite" presStyleCnt="0"/>
      <dgm:spPr/>
    </dgm:pt>
    <dgm:pt modelId="{D925184E-249B-4CDE-92EC-7C6BC209A650}" type="pres">
      <dgm:prSet presAssocID="{E4BEEEFF-6D6E-43B6-825E-84077E6486A2}" presName="bentUpArrow1" presStyleLbl="alignImgPlace1" presStyleIdx="2" presStyleCnt="4" custLinFactNeighborY="0"/>
      <dgm:spPr>
        <a:solidFill>
          <a:srgbClr val="FFCD00">
            <a:alpha val="35000"/>
          </a:srgbClr>
        </a:solidFill>
        <a:ln>
          <a:solidFill>
            <a:srgbClr val="FFCD00"/>
          </a:solidFill>
        </a:ln>
      </dgm:spPr>
    </dgm:pt>
    <dgm:pt modelId="{90B500DC-4311-4F97-A88D-EA96F00EB097}" type="pres">
      <dgm:prSet presAssocID="{E4BEEEFF-6D6E-43B6-825E-84077E6486A2}" presName="ParentText" presStyleLbl="node1" presStyleIdx="2" presStyleCnt="5" custLinFactNeighborY="0">
        <dgm:presLayoutVars>
          <dgm:chMax val="1"/>
          <dgm:chPref val="1"/>
          <dgm:bulletEnabled val="1"/>
        </dgm:presLayoutVars>
      </dgm:prSet>
      <dgm:spPr>
        <a:prstGeom prst="rect">
          <a:avLst/>
        </a:prstGeom>
      </dgm:spPr>
    </dgm:pt>
    <dgm:pt modelId="{5595781D-F971-4ACA-893A-6DE606966DEC}" type="pres">
      <dgm:prSet presAssocID="{E4BEEEFF-6D6E-43B6-825E-84077E6486A2}" presName="ChildText" presStyleLbl="revTx" presStyleIdx="2" presStyleCnt="4" custScaleX="191612" custLinFactNeighborX="46161">
        <dgm:presLayoutVars>
          <dgm:chMax val="0"/>
          <dgm:chPref val="0"/>
          <dgm:bulletEnabled val="1"/>
        </dgm:presLayoutVars>
      </dgm:prSet>
      <dgm:spPr/>
    </dgm:pt>
    <dgm:pt modelId="{36770105-994D-4949-98A5-92076C454D49}" type="pres">
      <dgm:prSet presAssocID="{A22B0617-FA4C-4BAC-A1BD-A5E6771A9B0E}" presName="sibTrans" presStyleCnt="0"/>
      <dgm:spPr/>
    </dgm:pt>
    <dgm:pt modelId="{19D8D7B9-BBEC-4BEE-ABC8-CDC8B9AEAC16}" type="pres">
      <dgm:prSet presAssocID="{F8561057-7A19-4E55-940C-17F5DDA23484}" presName="composite" presStyleCnt="0"/>
      <dgm:spPr/>
    </dgm:pt>
    <dgm:pt modelId="{0918E810-C761-4A13-B6F5-192A7B894AF5}" type="pres">
      <dgm:prSet presAssocID="{F8561057-7A19-4E55-940C-17F5DDA23484}" presName="bentUpArrow1" presStyleLbl="alignImgPlace1" presStyleIdx="3" presStyleCnt="4" custLinFactNeighborY="0"/>
      <dgm:spPr>
        <a:solidFill>
          <a:srgbClr val="FFCD00">
            <a:alpha val="35000"/>
          </a:srgbClr>
        </a:solidFill>
        <a:ln>
          <a:solidFill>
            <a:srgbClr val="FFCD00"/>
          </a:solidFill>
        </a:ln>
      </dgm:spPr>
    </dgm:pt>
    <dgm:pt modelId="{CC5349A7-0C80-4967-8A4C-6D56D5F8FE19}" type="pres">
      <dgm:prSet presAssocID="{F8561057-7A19-4E55-940C-17F5DDA23484}" presName="ParentText" presStyleLbl="node1" presStyleIdx="3" presStyleCnt="5" custLinFactNeighborY="0">
        <dgm:presLayoutVars>
          <dgm:chMax val="1"/>
          <dgm:chPref val="1"/>
          <dgm:bulletEnabled val="1"/>
        </dgm:presLayoutVars>
      </dgm:prSet>
      <dgm:spPr>
        <a:prstGeom prst="rect">
          <a:avLst/>
        </a:prstGeom>
      </dgm:spPr>
    </dgm:pt>
    <dgm:pt modelId="{7858C3D6-12E5-48ED-B29F-52B4F64C71F8}" type="pres">
      <dgm:prSet presAssocID="{F8561057-7A19-4E55-940C-17F5DDA23484}" presName="ChildText" presStyleLbl="revTx" presStyleIdx="3" presStyleCnt="4" custScaleX="323914" custLinFactX="13117" custLinFactNeighborX="100000">
        <dgm:presLayoutVars>
          <dgm:chMax val="0"/>
          <dgm:chPref val="0"/>
          <dgm:bulletEnabled val="1"/>
        </dgm:presLayoutVars>
      </dgm:prSet>
      <dgm:spPr/>
    </dgm:pt>
    <dgm:pt modelId="{856D305E-AA69-4A53-BF3A-B218B418A681}" type="pres">
      <dgm:prSet presAssocID="{21D1CEA2-F39D-4C00-8B8E-8128DEEF6031}" presName="sibTrans" presStyleCnt="0"/>
      <dgm:spPr/>
    </dgm:pt>
    <dgm:pt modelId="{9577C364-1F1B-45BD-A0E1-A427E0AF269F}" type="pres">
      <dgm:prSet presAssocID="{E9E287FF-C4D1-4981-92B9-45EE71EA2D12}" presName="composite" presStyleCnt="0"/>
      <dgm:spPr/>
    </dgm:pt>
    <dgm:pt modelId="{E9AC2CE3-EACA-4FD5-BBC1-4FD2CAA7BAA9}" type="pres">
      <dgm:prSet presAssocID="{E9E287FF-C4D1-4981-92B9-45EE71EA2D12}" presName="ParentText" presStyleLbl="node1" presStyleIdx="4" presStyleCnt="5">
        <dgm:presLayoutVars>
          <dgm:chMax val="1"/>
          <dgm:chPref val="1"/>
          <dgm:bulletEnabled val="1"/>
        </dgm:presLayoutVars>
      </dgm:prSet>
      <dgm:spPr>
        <a:prstGeom prst="rect">
          <a:avLst/>
        </a:prstGeom>
      </dgm:spPr>
    </dgm:pt>
  </dgm:ptLst>
  <dgm:cxnLst>
    <dgm:cxn modelId="{82240006-2345-4E84-91A1-CFFBEE80BBC3}" srcId="{98B1A22A-6892-4408-9457-1FD587C23DA1}" destId="{7A32A970-1720-4C1F-943E-F2296EE115BC}" srcOrd="0" destOrd="0" parTransId="{258E25FF-25A0-452F-8460-AEBCACFD8006}" sibTransId="{381DAE88-9E51-4B15-848F-5F74D66AA1BE}"/>
    <dgm:cxn modelId="{DC95410A-F210-463E-A0CD-1E2A0CD532C3}" type="presOf" srcId="{C53CA50F-607D-48EE-8B7F-1F5E14CC1A61}" destId="{7C85C20F-C677-4007-8964-E723486217C0}" srcOrd="0" destOrd="1" presId="urn:microsoft.com/office/officeart/2005/8/layout/StepDownProcess"/>
    <dgm:cxn modelId="{F8AB320B-8254-4FB3-B4BF-ED9BF92A35AB}" srcId="{7A32A970-1720-4C1F-943E-F2296EE115BC}" destId="{2E114657-BB5E-416C-9AB3-5DB26471353F}" srcOrd="0" destOrd="0" parTransId="{842C2514-7C8D-41D4-8B8F-F4973DE9D02A}" sibTransId="{9F020131-BD5F-406A-9516-CEFE645068DA}"/>
    <dgm:cxn modelId="{04A14F13-C4E5-42C8-8607-7C0F7196B0EC}" type="presOf" srcId="{08236ABA-6F7B-4AD4-AA7F-83FB40F3AAE8}" destId="{7858C3D6-12E5-48ED-B29F-52B4F64C71F8}" srcOrd="0" destOrd="1" presId="urn:microsoft.com/office/officeart/2005/8/layout/StepDownProcess"/>
    <dgm:cxn modelId="{9ABB4D20-071D-4CC5-9F23-926655E7F2EE}" type="presOf" srcId="{2E114657-BB5E-416C-9AB3-5DB26471353F}" destId="{1EC7D5DD-1480-4BF3-9E94-E0D1F7D63D57}" srcOrd="0" destOrd="0" presId="urn:microsoft.com/office/officeart/2005/8/layout/StepDownProcess"/>
    <dgm:cxn modelId="{4ABBEA3A-E745-4EA0-96C4-A47D46861913}" type="presOf" srcId="{98B1A22A-6892-4408-9457-1FD587C23DA1}" destId="{271A3678-0E6A-4019-8C64-E8F356B0945D}" srcOrd="0" destOrd="0" presId="urn:microsoft.com/office/officeart/2005/8/layout/StepDownProcess"/>
    <dgm:cxn modelId="{A905D849-5AFB-4FE5-AC97-5E9549D70195}" type="presOf" srcId="{E9E287FF-C4D1-4981-92B9-45EE71EA2D12}" destId="{E9AC2CE3-EACA-4FD5-BBC1-4FD2CAA7BAA9}" srcOrd="0" destOrd="0" presId="urn:microsoft.com/office/officeart/2005/8/layout/StepDownProcess"/>
    <dgm:cxn modelId="{47846F6C-11A2-4FAF-BA0C-BE7A15A3851E}" type="presOf" srcId="{5279E754-5FCD-46BC-BDCF-1337ACB1D1B2}" destId="{7858C3D6-12E5-48ED-B29F-52B4F64C71F8}" srcOrd="0" destOrd="0" presId="urn:microsoft.com/office/officeart/2005/8/layout/StepDownProcess"/>
    <dgm:cxn modelId="{DCCC3E54-DB86-4F04-93EB-C4F0A28746BF}" srcId="{98B1A22A-6892-4408-9457-1FD587C23DA1}" destId="{83B7501D-5B4E-4E10-B868-48BE66F06A03}" srcOrd="1" destOrd="0" parTransId="{EB4F93E1-4F78-4313-A089-CCB7B9956B49}" sibTransId="{E7A972A7-B785-4BB0-85DA-F5A14C9E9584}"/>
    <dgm:cxn modelId="{431E6274-92DF-4890-BFA8-C7D9810B5899}" type="presOf" srcId="{B8AF061A-0364-41C7-8561-96F13A3A15D5}" destId="{7C85C20F-C677-4007-8964-E723486217C0}" srcOrd="0" destOrd="0" presId="urn:microsoft.com/office/officeart/2005/8/layout/StepDownProcess"/>
    <dgm:cxn modelId="{1E9C1075-DB15-48AA-91BB-5DF13EDD89E6}" type="presOf" srcId="{F8561057-7A19-4E55-940C-17F5DDA23484}" destId="{CC5349A7-0C80-4967-8A4C-6D56D5F8FE19}" srcOrd="0" destOrd="0" presId="urn:microsoft.com/office/officeart/2005/8/layout/StepDownProcess"/>
    <dgm:cxn modelId="{365C1479-DDEE-48F2-858C-E6F43941DE7B}" type="presOf" srcId="{DDF85E34-5061-49A4-BE7C-C31807E6480B}" destId="{1EC7D5DD-1480-4BF3-9E94-E0D1F7D63D57}" srcOrd="0" destOrd="1" presId="urn:microsoft.com/office/officeart/2005/8/layout/StepDownProcess"/>
    <dgm:cxn modelId="{6DF70581-A9D8-440F-8D79-BB8993EF9E2F}" type="presOf" srcId="{7A32A970-1720-4C1F-943E-F2296EE115BC}" destId="{DF426FF8-7ECA-4C4F-A707-D0B8E995CD96}" srcOrd="0" destOrd="0" presId="urn:microsoft.com/office/officeart/2005/8/layout/StepDownProcess"/>
    <dgm:cxn modelId="{3E160F87-71D1-46B4-956C-6BC0B94EAF62}" srcId="{98B1A22A-6892-4408-9457-1FD587C23DA1}" destId="{F8561057-7A19-4E55-940C-17F5DDA23484}" srcOrd="3" destOrd="0" parTransId="{2E963C21-EC18-4509-8C35-A90EEE9794DB}" sibTransId="{21D1CEA2-F39D-4C00-8B8E-8128DEEF6031}"/>
    <dgm:cxn modelId="{CDCA7D8D-5B3B-407A-B31F-16A85CC2DE60}" type="presOf" srcId="{E4BEEEFF-6D6E-43B6-825E-84077E6486A2}" destId="{90B500DC-4311-4F97-A88D-EA96F00EB097}" srcOrd="0" destOrd="0" presId="urn:microsoft.com/office/officeart/2005/8/layout/StepDownProcess"/>
    <dgm:cxn modelId="{3CD88D8E-01DB-462C-886C-273FEF468136}" srcId="{E4BEEEFF-6D6E-43B6-825E-84077E6486A2}" destId="{8CF468A4-174D-4D67-93D6-B4E3D35B1FE2}" srcOrd="0" destOrd="0" parTransId="{AB8A2DD3-5E99-4DAE-9647-9392C4A5C276}" sibTransId="{00810A7A-037F-4482-8752-09F8EFAC004E}"/>
    <dgm:cxn modelId="{45885F91-BD2B-4803-A33B-DBFB0002D021}" srcId="{7A32A970-1720-4C1F-943E-F2296EE115BC}" destId="{DDF85E34-5061-49A4-BE7C-C31807E6480B}" srcOrd="1" destOrd="0" parTransId="{87502121-4CD0-42B7-AE3F-D7677EABCB5C}" sibTransId="{7FA84241-D572-4BC4-8DAA-1F4A5639DF4F}"/>
    <dgm:cxn modelId="{74DBEA97-163B-4275-8487-53855D15DEC0}" srcId="{7A32A970-1720-4C1F-943E-F2296EE115BC}" destId="{F5444C50-8CD7-4DE7-95BE-FEDC8219C4FC}" srcOrd="2" destOrd="0" parTransId="{9CC87FC6-7BCF-410D-A079-54DE051A1726}" sibTransId="{AFB086DA-234B-4A7E-9FE5-9DCBB98687FB}"/>
    <dgm:cxn modelId="{510E1F9C-E667-45E2-B79B-C8F46ADC7C2B}" srcId="{98B1A22A-6892-4408-9457-1FD587C23DA1}" destId="{E9E287FF-C4D1-4981-92B9-45EE71EA2D12}" srcOrd="4" destOrd="0" parTransId="{5149E801-4A05-4E46-A481-BE03E929D558}" sibTransId="{B17076DE-6F13-4041-ACFA-789E385EE7EB}"/>
    <dgm:cxn modelId="{840D769C-4F90-40FD-A7FD-7FA022959B44}" type="presOf" srcId="{F5444C50-8CD7-4DE7-95BE-FEDC8219C4FC}" destId="{1EC7D5DD-1480-4BF3-9E94-E0D1F7D63D57}" srcOrd="0" destOrd="2" presId="urn:microsoft.com/office/officeart/2005/8/layout/StepDownProcess"/>
    <dgm:cxn modelId="{2378CEA0-7508-446E-8CC5-6498A0786315}" srcId="{83B7501D-5B4E-4E10-B868-48BE66F06A03}" destId="{B8AF061A-0364-41C7-8561-96F13A3A15D5}" srcOrd="0" destOrd="0" parTransId="{0AE87BA1-5CC6-4EFA-8089-1D932A255882}" sibTransId="{AF98AC3F-5683-42DA-846B-FC85B140514C}"/>
    <dgm:cxn modelId="{C4D3CBA2-C089-46D1-A666-2BB40C7BCDA4}" type="presOf" srcId="{83B7501D-5B4E-4E10-B868-48BE66F06A03}" destId="{809BCF42-A982-4B45-B6F6-C8D9ABC3CD85}" srcOrd="0" destOrd="0" presId="urn:microsoft.com/office/officeart/2005/8/layout/StepDownProcess"/>
    <dgm:cxn modelId="{AB5459A6-ACE8-4FE2-9DD0-18FDBF281A28}" type="presOf" srcId="{8315E51A-4C52-43F2-9D4A-231FFE17B68A}" destId="{5595781D-F971-4ACA-893A-6DE606966DEC}" srcOrd="0" destOrd="1" presId="urn:microsoft.com/office/officeart/2005/8/layout/StepDownProcess"/>
    <dgm:cxn modelId="{8020A4B9-10FA-4684-AE19-537E22B2BD36}" srcId="{98B1A22A-6892-4408-9457-1FD587C23DA1}" destId="{E4BEEEFF-6D6E-43B6-825E-84077E6486A2}" srcOrd="2" destOrd="0" parTransId="{028BF728-BFA7-4AEF-861B-3C214683BB90}" sibTransId="{A22B0617-FA4C-4BAC-A1BD-A5E6771A9B0E}"/>
    <dgm:cxn modelId="{91B39DC7-08E8-415D-90BE-3E831DBA019B}" type="presOf" srcId="{8CF468A4-174D-4D67-93D6-B4E3D35B1FE2}" destId="{5595781D-F971-4ACA-893A-6DE606966DEC}" srcOrd="0" destOrd="0" presId="urn:microsoft.com/office/officeart/2005/8/layout/StepDownProcess"/>
    <dgm:cxn modelId="{E0F942CF-8A0A-489E-919B-EBB959D8F60E}" srcId="{F8561057-7A19-4E55-940C-17F5DDA23484}" destId="{08236ABA-6F7B-4AD4-AA7F-83FB40F3AAE8}" srcOrd="1" destOrd="0" parTransId="{434F6B83-AB41-4999-B724-F09082FE9D12}" sibTransId="{89FBAF7B-36E4-4BFD-B38B-E60748018B9A}"/>
    <dgm:cxn modelId="{3407ABDD-D9D9-42F6-9367-98398F897E4B}" srcId="{83B7501D-5B4E-4E10-B868-48BE66F06A03}" destId="{C53CA50F-607D-48EE-8B7F-1F5E14CC1A61}" srcOrd="1" destOrd="0" parTransId="{86C16329-36FA-4F2B-AD32-4AD5944EC18B}" sibTransId="{31395529-DF8D-4FA3-9DD5-54D854E9C6EC}"/>
    <dgm:cxn modelId="{C5506AE1-00FC-4A92-87EF-3056F4A17556}" srcId="{F8561057-7A19-4E55-940C-17F5DDA23484}" destId="{5279E754-5FCD-46BC-BDCF-1337ACB1D1B2}" srcOrd="0" destOrd="0" parTransId="{4814AAB0-C3D0-4785-8155-8F6458C52E0F}" sibTransId="{9569D9C2-F61D-49AD-8718-7C2465BA792F}"/>
    <dgm:cxn modelId="{2BA428F9-200E-4B8F-AB7A-0BB2F35EBA7B}" srcId="{E4BEEEFF-6D6E-43B6-825E-84077E6486A2}" destId="{8315E51A-4C52-43F2-9D4A-231FFE17B68A}" srcOrd="1" destOrd="0" parTransId="{76DF0DFD-9E58-4976-BEDE-0E561DAF2766}" sibTransId="{F1AC5E51-9CE7-4986-B937-E5C475799DFD}"/>
    <dgm:cxn modelId="{2A200659-A7FC-4190-B5CA-DC75922D7C2C}" type="presParOf" srcId="{271A3678-0E6A-4019-8C64-E8F356B0945D}" destId="{4C8E0F53-67EE-47D4-81D0-1090DC75D7D1}" srcOrd="0" destOrd="0" presId="urn:microsoft.com/office/officeart/2005/8/layout/StepDownProcess"/>
    <dgm:cxn modelId="{F758E072-2A5F-4279-8AB9-18653A47512C}" type="presParOf" srcId="{4C8E0F53-67EE-47D4-81D0-1090DC75D7D1}" destId="{EDAB1344-F9E3-4669-8AEA-D2B2366241E3}" srcOrd="0" destOrd="0" presId="urn:microsoft.com/office/officeart/2005/8/layout/StepDownProcess"/>
    <dgm:cxn modelId="{5DC5B897-CA19-42A8-819C-1DBF6A1383A1}" type="presParOf" srcId="{4C8E0F53-67EE-47D4-81D0-1090DC75D7D1}" destId="{DF426FF8-7ECA-4C4F-A707-D0B8E995CD96}" srcOrd="1" destOrd="0" presId="urn:microsoft.com/office/officeart/2005/8/layout/StepDownProcess"/>
    <dgm:cxn modelId="{C08D2415-A5F9-4BA8-BB6F-0AB64C059FA8}" type="presParOf" srcId="{4C8E0F53-67EE-47D4-81D0-1090DC75D7D1}" destId="{1EC7D5DD-1480-4BF3-9E94-E0D1F7D63D57}" srcOrd="2" destOrd="0" presId="urn:microsoft.com/office/officeart/2005/8/layout/StepDownProcess"/>
    <dgm:cxn modelId="{21879A54-2CD8-416F-93D6-F2B88818D5B6}" type="presParOf" srcId="{271A3678-0E6A-4019-8C64-E8F356B0945D}" destId="{E4900362-A1C9-4D6E-BDB7-F771B296F0AB}" srcOrd="1" destOrd="0" presId="urn:microsoft.com/office/officeart/2005/8/layout/StepDownProcess"/>
    <dgm:cxn modelId="{2B9C3AF8-41DC-47AE-83D9-0A8B575442FD}" type="presParOf" srcId="{271A3678-0E6A-4019-8C64-E8F356B0945D}" destId="{185D267B-C618-491E-B259-9F5A3690F60E}" srcOrd="2" destOrd="0" presId="urn:microsoft.com/office/officeart/2005/8/layout/StepDownProcess"/>
    <dgm:cxn modelId="{01FC63A0-C8CF-4FFD-AF24-1958B71A093B}" type="presParOf" srcId="{185D267B-C618-491E-B259-9F5A3690F60E}" destId="{610F4930-B15F-4626-9A4A-A36FA972396E}" srcOrd="0" destOrd="0" presId="urn:microsoft.com/office/officeart/2005/8/layout/StepDownProcess"/>
    <dgm:cxn modelId="{67D625E2-3378-420C-BD25-95D3E6216B7E}" type="presParOf" srcId="{185D267B-C618-491E-B259-9F5A3690F60E}" destId="{809BCF42-A982-4B45-B6F6-C8D9ABC3CD85}" srcOrd="1" destOrd="0" presId="urn:microsoft.com/office/officeart/2005/8/layout/StepDownProcess"/>
    <dgm:cxn modelId="{B4DB71EE-F7D9-4D5B-B267-00DF546A6863}" type="presParOf" srcId="{185D267B-C618-491E-B259-9F5A3690F60E}" destId="{7C85C20F-C677-4007-8964-E723486217C0}" srcOrd="2" destOrd="0" presId="urn:microsoft.com/office/officeart/2005/8/layout/StepDownProcess"/>
    <dgm:cxn modelId="{70F8925F-909E-4803-8EBF-5DD4834045C2}" type="presParOf" srcId="{271A3678-0E6A-4019-8C64-E8F356B0945D}" destId="{1BE81480-5097-41B5-8E41-9AAF150AF580}" srcOrd="3" destOrd="0" presId="urn:microsoft.com/office/officeart/2005/8/layout/StepDownProcess"/>
    <dgm:cxn modelId="{6D021416-85C1-4A8D-94E6-9DB9F97E326B}" type="presParOf" srcId="{271A3678-0E6A-4019-8C64-E8F356B0945D}" destId="{98375B36-49BF-4163-894B-3042C2016010}" srcOrd="4" destOrd="0" presId="urn:microsoft.com/office/officeart/2005/8/layout/StepDownProcess"/>
    <dgm:cxn modelId="{F454A317-BC6E-431A-A6AE-5B61E8E10B48}" type="presParOf" srcId="{98375B36-49BF-4163-894B-3042C2016010}" destId="{D925184E-249B-4CDE-92EC-7C6BC209A650}" srcOrd="0" destOrd="0" presId="urn:microsoft.com/office/officeart/2005/8/layout/StepDownProcess"/>
    <dgm:cxn modelId="{D423112A-6E97-4B29-AF20-3A901F014FBE}" type="presParOf" srcId="{98375B36-49BF-4163-894B-3042C2016010}" destId="{90B500DC-4311-4F97-A88D-EA96F00EB097}" srcOrd="1" destOrd="0" presId="urn:microsoft.com/office/officeart/2005/8/layout/StepDownProcess"/>
    <dgm:cxn modelId="{8B1540C5-7B63-4037-82EB-233921A6BF77}" type="presParOf" srcId="{98375B36-49BF-4163-894B-3042C2016010}" destId="{5595781D-F971-4ACA-893A-6DE606966DEC}" srcOrd="2" destOrd="0" presId="urn:microsoft.com/office/officeart/2005/8/layout/StepDownProcess"/>
    <dgm:cxn modelId="{AC3CBF75-5669-478C-A071-20A92AD3E98B}" type="presParOf" srcId="{271A3678-0E6A-4019-8C64-E8F356B0945D}" destId="{36770105-994D-4949-98A5-92076C454D49}" srcOrd="5" destOrd="0" presId="urn:microsoft.com/office/officeart/2005/8/layout/StepDownProcess"/>
    <dgm:cxn modelId="{FCA46F4A-0493-45DA-ACD7-203FFE042D4D}" type="presParOf" srcId="{271A3678-0E6A-4019-8C64-E8F356B0945D}" destId="{19D8D7B9-BBEC-4BEE-ABC8-CDC8B9AEAC16}" srcOrd="6" destOrd="0" presId="urn:microsoft.com/office/officeart/2005/8/layout/StepDownProcess"/>
    <dgm:cxn modelId="{810C881C-66B8-4048-BB76-0F7222C47B70}" type="presParOf" srcId="{19D8D7B9-BBEC-4BEE-ABC8-CDC8B9AEAC16}" destId="{0918E810-C761-4A13-B6F5-192A7B894AF5}" srcOrd="0" destOrd="0" presId="urn:microsoft.com/office/officeart/2005/8/layout/StepDownProcess"/>
    <dgm:cxn modelId="{FFF52382-3C77-4A72-AD60-1053226DC9A2}" type="presParOf" srcId="{19D8D7B9-BBEC-4BEE-ABC8-CDC8B9AEAC16}" destId="{CC5349A7-0C80-4967-8A4C-6D56D5F8FE19}" srcOrd="1" destOrd="0" presId="urn:microsoft.com/office/officeart/2005/8/layout/StepDownProcess"/>
    <dgm:cxn modelId="{DC05DFB3-9DB8-43B7-B06F-FF154CEC99BA}" type="presParOf" srcId="{19D8D7B9-BBEC-4BEE-ABC8-CDC8B9AEAC16}" destId="{7858C3D6-12E5-48ED-B29F-52B4F64C71F8}" srcOrd="2" destOrd="0" presId="urn:microsoft.com/office/officeart/2005/8/layout/StepDownProcess"/>
    <dgm:cxn modelId="{76E7585E-7F8F-4BA5-9DDC-DFA1AE0C8402}" type="presParOf" srcId="{271A3678-0E6A-4019-8C64-E8F356B0945D}" destId="{856D305E-AA69-4A53-BF3A-B218B418A681}" srcOrd="7" destOrd="0" presId="urn:microsoft.com/office/officeart/2005/8/layout/StepDownProcess"/>
    <dgm:cxn modelId="{CCD70D8C-39B2-4678-9943-7AA6B3FFA67E}" type="presParOf" srcId="{271A3678-0E6A-4019-8C64-E8F356B0945D}" destId="{9577C364-1F1B-45BD-A0E1-A427E0AF269F}" srcOrd="8" destOrd="0" presId="urn:microsoft.com/office/officeart/2005/8/layout/StepDownProcess"/>
    <dgm:cxn modelId="{C4756AA2-E597-4B67-A95A-0DD8538512A1}" type="presParOf" srcId="{9577C364-1F1B-45BD-A0E1-A427E0AF269F}" destId="{E9AC2CE3-EACA-4FD5-BBC1-4FD2CAA7BAA9}" srcOrd="0" destOrd="0" presId="urn:microsoft.com/office/officeart/2005/8/layout/StepDownProcess"/>
  </dgm:cxnLst>
  <dgm:bg/>
  <dgm:whole>
    <a:ln>
      <a:noFill/>
    </a:ln>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AB1344-F9E3-4669-8AEA-D2B2366241E3}">
      <dsp:nvSpPr>
        <dsp:cNvPr id="0" name=""/>
        <dsp:cNvSpPr/>
      </dsp:nvSpPr>
      <dsp:spPr>
        <a:xfrm rot="5400000">
          <a:off x="1520834" y="662510"/>
          <a:ext cx="576572" cy="656407"/>
        </a:xfrm>
        <a:prstGeom prst="bentUpArrow">
          <a:avLst>
            <a:gd name="adj1" fmla="val 32840"/>
            <a:gd name="adj2" fmla="val 25000"/>
            <a:gd name="adj3" fmla="val 35780"/>
          </a:avLst>
        </a:prstGeom>
        <a:solidFill>
          <a:srgbClr val="FFCD00">
            <a:alpha val="35000"/>
          </a:srgbClr>
        </a:solidFill>
        <a:ln w="25400" cap="flat" cmpd="sng" algn="ctr">
          <a:solidFill>
            <a:srgbClr val="FFCD00"/>
          </a:solidFill>
          <a:prstDash val="solid"/>
        </a:ln>
        <a:effectLst/>
      </dsp:spPr>
      <dsp:style>
        <a:lnRef idx="2">
          <a:scrgbClr r="0" g="0" b="0"/>
        </a:lnRef>
        <a:fillRef idx="1">
          <a:scrgbClr r="0" g="0" b="0"/>
        </a:fillRef>
        <a:effectRef idx="0">
          <a:scrgbClr r="0" g="0" b="0"/>
        </a:effectRef>
        <a:fontRef idx="minor"/>
      </dsp:style>
    </dsp:sp>
    <dsp:sp modelId="{DF426FF8-7ECA-4C4F-A707-D0B8E995CD96}">
      <dsp:nvSpPr>
        <dsp:cNvPr id="0" name=""/>
        <dsp:cNvSpPr/>
      </dsp:nvSpPr>
      <dsp:spPr>
        <a:xfrm>
          <a:off x="1368078" y="23367"/>
          <a:ext cx="970608" cy="679394"/>
        </a:xfrm>
        <a:prstGeom prst="rect">
          <a:avLst/>
        </a:prstGeom>
        <a:solidFill>
          <a:schemeClr val="lt1">
            <a:hueOff val="0"/>
            <a:satOff val="0"/>
            <a:lumOff val="0"/>
            <a:alphaOff val="0"/>
          </a:schemeClr>
        </a:solidFill>
        <a:ln w="25400" cap="flat" cmpd="sng" algn="ctr">
          <a:solidFill>
            <a:srgbClr val="FFCD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Quattrocento Sans" panose="020B0502050000020003" pitchFamily="34" charset="0"/>
              <a:cs typeface="Times New Roman" panose="02020603050405020304" pitchFamily="18" charset="0"/>
            </a:rPr>
            <a:t>Research topic</a:t>
          </a:r>
          <a:endParaRPr lang="en-GB" sz="1100" b="1" kern="1200" dirty="0">
            <a:latin typeface="Quattrocento Sans" panose="020B0502050000020003" pitchFamily="34" charset="0"/>
            <a:cs typeface="Times New Roman" panose="02020603050405020304" pitchFamily="18" charset="0"/>
          </a:endParaRPr>
        </a:p>
      </dsp:txBody>
      <dsp:txXfrm>
        <a:off x="1368078" y="23367"/>
        <a:ext cx="970608" cy="679394"/>
      </dsp:txXfrm>
    </dsp:sp>
    <dsp:sp modelId="{1EC7D5DD-1480-4BF3-9E94-E0D1F7D63D57}">
      <dsp:nvSpPr>
        <dsp:cNvPr id="0" name=""/>
        <dsp:cNvSpPr/>
      </dsp:nvSpPr>
      <dsp:spPr>
        <a:xfrm>
          <a:off x="2351185" y="101012"/>
          <a:ext cx="1615580" cy="549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en-US" sz="1000" kern="1200" dirty="0">
              <a:latin typeface="Quattrocento Sans" panose="020B0502050000020003" pitchFamily="34" charset="0"/>
              <a:cs typeface="Times New Roman" panose="02020603050405020304" pitchFamily="18" charset="0"/>
            </a:rPr>
            <a:t>Sentiment analysis</a:t>
          </a:r>
          <a:endParaRPr lang="en-GB" sz="1000" kern="1200" dirty="0">
            <a:latin typeface="Quattrocento Sans" panose="020B0502050000020003" pitchFamily="34" charset="0"/>
            <a:cs typeface="Times New Roman" panose="02020603050405020304" pitchFamily="18" charset="0"/>
          </a:endParaRPr>
        </a:p>
        <a:p>
          <a:pPr marL="57150" lvl="1" indent="-57150" algn="l" defTabSz="444500">
            <a:lnSpc>
              <a:spcPct val="90000"/>
            </a:lnSpc>
            <a:spcBef>
              <a:spcPct val="0"/>
            </a:spcBef>
            <a:spcAft>
              <a:spcPct val="15000"/>
            </a:spcAft>
            <a:buChar char="•"/>
          </a:pPr>
          <a:r>
            <a:rPr lang="en-US" sz="1000" kern="1200" dirty="0">
              <a:latin typeface="Quattrocento Sans" panose="020B0502050000020003" pitchFamily="34" charset="0"/>
              <a:cs typeface="Times New Roman" panose="02020603050405020304" pitchFamily="18" charset="0"/>
            </a:rPr>
            <a:t>Twitter</a:t>
          </a:r>
          <a:endParaRPr lang="en-GB" sz="1000" kern="1200" dirty="0">
            <a:latin typeface="Quattrocento Sans" panose="020B0502050000020003" pitchFamily="34" charset="0"/>
            <a:cs typeface="Times New Roman" panose="02020603050405020304" pitchFamily="18" charset="0"/>
          </a:endParaRPr>
        </a:p>
        <a:p>
          <a:pPr marL="57150" lvl="1" indent="-57150" algn="l" defTabSz="444500">
            <a:lnSpc>
              <a:spcPct val="90000"/>
            </a:lnSpc>
            <a:spcBef>
              <a:spcPct val="0"/>
            </a:spcBef>
            <a:spcAft>
              <a:spcPct val="15000"/>
            </a:spcAft>
            <a:buChar char="•"/>
          </a:pPr>
          <a:r>
            <a:rPr lang="en-US" sz="1000" kern="1200" dirty="0">
              <a:latin typeface="Quattrocento Sans" panose="020B0502050000020003" pitchFamily="34" charset="0"/>
              <a:cs typeface="Times New Roman" panose="02020603050405020304" pitchFamily="18" charset="0"/>
            </a:rPr>
            <a:t>COVID-19 vaccines</a:t>
          </a:r>
          <a:endParaRPr lang="en-GB" sz="1000" kern="1200" dirty="0">
            <a:latin typeface="Quattrocento Sans" panose="020B0502050000020003" pitchFamily="34" charset="0"/>
            <a:cs typeface="Times New Roman" panose="02020603050405020304" pitchFamily="18" charset="0"/>
          </a:endParaRPr>
        </a:p>
      </dsp:txBody>
      <dsp:txXfrm>
        <a:off x="2351185" y="101012"/>
        <a:ext cx="1615580" cy="549116"/>
      </dsp:txXfrm>
    </dsp:sp>
    <dsp:sp modelId="{610F4930-B15F-4626-9A4A-A36FA972396E}">
      <dsp:nvSpPr>
        <dsp:cNvPr id="0" name=""/>
        <dsp:cNvSpPr/>
      </dsp:nvSpPr>
      <dsp:spPr>
        <a:xfrm rot="5400000">
          <a:off x="2543889" y="1425694"/>
          <a:ext cx="576572" cy="656407"/>
        </a:xfrm>
        <a:prstGeom prst="bentUpArrow">
          <a:avLst>
            <a:gd name="adj1" fmla="val 32840"/>
            <a:gd name="adj2" fmla="val 25000"/>
            <a:gd name="adj3" fmla="val 35780"/>
          </a:avLst>
        </a:prstGeom>
        <a:solidFill>
          <a:srgbClr val="FFCD00">
            <a:alpha val="35000"/>
          </a:srgbClr>
        </a:solidFill>
        <a:ln w="25400" cap="flat" cmpd="sng" algn="ctr">
          <a:solidFill>
            <a:srgbClr val="FFCD00"/>
          </a:solidFill>
          <a:prstDash val="solid"/>
        </a:ln>
        <a:effectLst/>
      </dsp:spPr>
      <dsp:style>
        <a:lnRef idx="2">
          <a:scrgbClr r="0" g="0" b="0"/>
        </a:lnRef>
        <a:fillRef idx="1">
          <a:scrgbClr r="0" g="0" b="0"/>
        </a:fillRef>
        <a:effectRef idx="0">
          <a:scrgbClr r="0" g="0" b="0"/>
        </a:effectRef>
        <a:fontRef idx="minor"/>
      </dsp:style>
    </dsp:sp>
    <dsp:sp modelId="{809BCF42-A982-4B45-B6F6-C8D9ABC3CD85}">
      <dsp:nvSpPr>
        <dsp:cNvPr id="0" name=""/>
        <dsp:cNvSpPr/>
      </dsp:nvSpPr>
      <dsp:spPr>
        <a:xfrm>
          <a:off x="2391132" y="786552"/>
          <a:ext cx="970608" cy="679394"/>
        </a:xfrm>
        <a:prstGeom prst="rect">
          <a:avLst/>
        </a:prstGeom>
        <a:solidFill>
          <a:schemeClr val="lt1">
            <a:hueOff val="0"/>
            <a:satOff val="0"/>
            <a:lumOff val="0"/>
            <a:alphaOff val="0"/>
          </a:schemeClr>
        </a:solidFill>
        <a:ln w="25400" cap="flat" cmpd="sng" algn="ctr">
          <a:solidFill>
            <a:srgbClr val="FFCD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Quattrocento Sans" panose="020B0502050000020003" pitchFamily="34" charset="0"/>
              <a:cs typeface="Times New Roman" panose="02020603050405020304" pitchFamily="18" charset="0"/>
            </a:rPr>
            <a:t>Search strategy</a:t>
          </a:r>
          <a:endParaRPr lang="en-GB" sz="1100" b="1" kern="1200" dirty="0">
            <a:latin typeface="Quattrocento Sans" panose="020B0502050000020003" pitchFamily="34" charset="0"/>
            <a:cs typeface="Times New Roman" panose="02020603050405020304" pitchFamily="18" charset="0"/>
          </a:endParaRPr>
        </a:p>
      </dsp:txBody>
      <dsp:txXfrm>
        <a:off x="2391132" y="786552"/>
        <a:ext cx="970608" cy="679394"/>
      </dsp:txXfrm>
    </dsp:sp>
    <dsp:sp modelId="{7C85C20F-C677-4007-8964-E723486217C0}">
      <dsp:nvSpPr>
        <dsp:cNvPr id="0" name=""/>
        <dsp:cNvSpPr/>
      </dsp:nvSpPr>
      <dsp:spPr>
        <a:xfrm>
          <a:off x="3375041" y="851347"/>
          <a:ext cx="2522324" cy="549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en-US" sz="1000" kern="1200" dirty="0">
              <a:latin typeface="Quattrocento Sans" panose="020B0502050000020003" pitchFamily="34" charset="0"/>
              <a:cs typeface="Times New Roman" panose="02020603050405020304" pitchFamily="18" charset="0"/>
            </a:rPr>
            <a:t>Individual concepts – search terms</a:t>
          </a:r>
          <a:endParaRPr lang="en-GB" sz="1000" kern="1200" dirty="0">
            <a:latin typeface="Quattrocento Sans" panose="020B0502050000020003" pitchFamily="34" charset="0"/>
            <a:cs typeface="Times New Roman" panose="02020603050405020304" pitchFamily="18" charset="0"/>
          </a:endParaRPr>
        </a:p>
        <a:p>
          <a:pPr marL="57150" lvl="1" indent="-57150" algn="l" defTabSz="444500">
            <a:lnSpc>
              <a:spcPct val="90000"/>
            </a:lnSpc>
            <a:spcBef>
              <a:spcPct val="0"/>
            </a:spcBef>
            <a:spcAft>
              <a:spcPct val="15000"/>
            </a:spcAft>
            <a:buChar char="•"/>
          </a:pPr>
          <a:r>
            <a:rPr lang="en-US" sz="1000" kern="1200" dirty="0">
              <a:latin typeface="Quattrocento Sans" panose="020B0502050000020003" pitchFamily="34" charset="0"/>
              <a:cs typeface="Times New Roman" panose="02020603050405020304" pitchFamily="18" charset="0"/>
            </a:rPr>
            <a:t>Databases/e-portals/digital libraries – titles, keywords, abstract, references</a:t>
          </a:r>
          <a:endParaRPr lang="en-GB" sz="1000" kern="1200" dirty="0">
            <a:latin typeface="Quattrocento Sans" panose="020B0502050000020003" pitchFamily="34" charset="0"/>
            <a:cs typeface="Times New Roman" panose="02020603050405020304" pitchFamily="18" charset="0"/>
          </a:endParaRPr>
        </a:p>
      </dsp:txBody>
      <dsp:txXfrm>
        <a:off x="3375041" y="851347"/>
        <a:ext cx="2522324" cy="549116"/>
      </dsp:txXfrm>
    </dsp:sp>
    <dsp:sp modelId="{D925184E-249B-4CDE-92EC-7C6BC209A650}">
      <dsp:nvSpPr>
        <dsp:cNvPr id="0" name=""/>
        <dsp:cNvSpPr/>
      </dsp:nvSpPr>
      <dsp:spPr>
        <a:xfrm rot="5400000">
          <a:off x="3566943" y="2188878"/>
          <a:ext cx="576572" cy="656407"/>
        </a:xfrm>
        <a:prstGeom prst="bentUpArrow">
          <a:avLst>
            <a:gd name="adj1" fmla="val 32840"/>
            <a:gd name="adj2" fmla="val 25000"/>
            <a:gd name="adj3" fmla="val 35780"/>
          </a:avLst>
        </a:prstGeom>
        <a:solidFill>
          <a:srgbClr val="FFCD00">
            <a:alpha val="35000"/>
          </a:srgbClr>
        </a:solidFill>
        <a:ln w="25400" cap="flat" cmpd="sng" algn="ctr">
          <a:solidFill>
            <a:srgbClr val="FFCD00"/>
          </a:solidFill>
          <a:prstDash val="solid"/>
        </a:ln>
        <a:effectLst/>
      </dsp:spPr>
      <dsp:style>
        <a:lnRef idx="2">
          <a:scrgbClr r="0" g="0" b="0"/>
        </a:lnRef>
        <a:fillRef idx="1">
          <a:scrgbClr r="0" g="0" b="0"/>
        </a:fillRef>
        <a:effectRef idx="0">
          <a:scrgbClr r="0" g="0" b="0"/>
        </a:effectRef>
        <a:fontRef idx="minor"/>
      </dsp:style>
    </dsp:sp>
    <dsp:sp modelId="{90B500DC-4311-4F97-A88D-EA96F00EB097}">
      <dsp:nvSpPr>
        <dsp:cNvPr id="0" name=""/>
        <dsp:cNvSpPr/>
      </dsp:nvSpPr>
      <dsp:spPr>
        <a:xfrm>
          <a:off x="3414186" y="1549736"/>
          <a:ext cx="970608" cy="679394"/>
        </a:xfrm>
        <a:prstGeom prst="rect">
          <a:avLst/>
        </a:prstGeom>
        <a:solidFill>
          <a:schemeClr val="lt1">
            <a:hueOff val="0"/>
            <a:satOff val="0"/>
            <a:lumOff val="0"/>
            <a:alphaOff val="0"/>
          </a:schemeClr>
        </a:solidFill>
        <a:ln w="25400" cap="flat" cmpd="sng" algn="ctr">
          <a:solidFill>
            <a:srgbClr val="FFCD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Quattrocento Sans" panose="020B0502050000020003" pitchFamily="34" charset="0"/>
              <a:cs typeface="Times New Roman" panose="02020603050405020304" pitchFamily="18" charset="0"/>
            </a:rPr>
            <a:t>Study selection</a:t>
          </a:r>
          <a:endParaRPr lang="en-GB" sz="1100" b="1" kern="1200" dirty="0">
            <a:latin typeface="Quattrocento Sans" panose="020B0502050000020003" pitchFamily="34" charset="0"/>
            <a:cs typeface="Times New Roman" panose="02020603050405020304" pitchFamily="18" charset="0"/>
          </a:endParaRPr>
        </a:p>
      </dsp:txBody>
      <dsp:txXfrm>
        <a:off x="3414186" y="1549736"/>
        <a:ext cx="970608" cy="679394"/>
      </dsp:txXfrm>
    </dsp:sp>
    <dsp:sp modelId="{5595781D-F971-4ACA-893A-6DE606966DEC}">
      <dsp:nvSpPr>
        <dsp:cNvPr id="0" name=""/>
        <dsp:cNvSpPr/>
      </dsp:nvSpPr>
      <dsp:spPr>
        <a:xfrm>
          <a:off x="4387301" y="1614532"/>
          <a:ext cx="1352643" cy="549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en-US" sz="1000" kern="1200" dirty="0">
              <a:latin typeface="Quattrocento Sans" panose="020B0502050000020003" pitchFamily="34" charset="0"/>
              <a:cs typeface="Times New Roman" panose="02020603050405020304" pitchFamily="18" charset="0"/>
            </a:rPr>
            <a:t>Inclusion criteria</a:t>
          </a:r>
          <a:endParaRPr lang="en-GB" sz="1000" kern="1200" dirty="0">
            <a:latin typeface="Quattrocento Sans" panose="020B0502050000020003" pitchFamily="34" charset="0"/>
            <a:cs typeface="Times New Roman" panose="02020603050405020304" pitchFamily="18" charset="0"/>
          </a:endParaRPr>
        </a:p>
        <a:p>
          <a:pPr marL="57150" lvl="1" indent="-57150" algn="l" defTabSz="444500">
            <a:lnSpc>
              <a:spcPct val="90000"/>
            </a:lnSpc>
            <a:spcBef>
              <a:spcPct val="0"/>
            </a:spcBef>
            <a:spcAft>
              <a:spcPct val="15000"/>
            </a:spcAft>
            <a:buChar char="•"/>
          </a:pPr>
          <a:r>
            <a:rPr lang="en-US" sz="1000" kern="1200" dirty="0">
              <a:latin typeface="Quattrocento Sans" panose="020B0502050000020003" pitchFamily="34" charset="0"/>
              <a:cs typeface="Times New Roman" panose="02020603050405020304" pitchFamily="18" charset="0"/>
            </a:rPr>
            <a:t>Exclusion criteria</a:t>
          </a:r>
          <a:endParaRPr lang="en-GB" sz="1000" kern="1200" dirty="0">
            <a:latin typeface="Quattrocento Sans" panose="020B0502050000020003" pitchFamily="34" charset="0"/>
            <a:cs typeface="Times New Roman" panose="02020603050405020304" pitchFamily="18" charset="0"/>
          </a:endParaRPr>
        </a:p>
      </dsp:txBody>
      <dsp:txXfrm>
        <a:off x="4387301" y="1614532"/>
        <a:ext cx="1352643" cy="549116"/>
      </dsp:txXfrm>
    </dsp:sp>
    <dsp:sp modelId="{0918E810-C761-4A13-B6F5-192A7B894AF5}">
      <dsp:nvSpPr>
        <dsp:cNvPr id="0" name=""/>
        <dsp:cNvSpPr/>
      </dsp:nvSpPr>
      <dsp:spPr>
        <a:xfrm rot="5400000">
          <a:off x="4589998" y="2952063"/>
          <a:ext cx="576572" cy="656407"/>
        </a:xfrm>
        <a:prstGeom prst="bentUpArrow">
          <a:avLst>
            <a:gd name="adj1" fmla="val 32840"/>
            <a:gd name="adj2" fmla="val 25000"/>
            <a:gd name="adj3" fmla="val 35780"/>
          </a:avLst>
        </a:prstGeom>
        <a:solidFill>
          <a:srgbClr val="FFCD00">
            <a:alpha val="35000"/>
          </a:srgbClr>
        </a:solidFill>
        <a:ln w="25400" cap="flat" cmpd="sng" algn="ctr">
          <a:solidFill>
            <a:srgbClr val="FFCD00"/>
          </a:solidFill>
          <a:prstDash val="solid"/>
        </a:ln>
        <a:effectLst/>
      </dsp:spPr>
      <dsp:style>
        <a:lnRef idx="2">
          <a:scrgbClr r="0" g="0" b="0"/>
        </a:lnRef>
        <a:fillRef idx="1">
          <a:scrgbClr r="0" g="0" b="0"/>
        </a:fillRef>
        <a:effectRef idx="0">
          <a:scrgbClr r="0" g="0" b="0"/>
        </a:effectRef>
        <a:fontRef idx="minor"/>
      </dsp:style>
    </dsp:sp>
    <dsp:sp modelId="{CC5349A7-0C80-4967-8A4C-6D56D5F8FE19}">
      <dsp:nvSpPr>
        <dsp:cNvPr id="0" name=""/>
        <dsp:cNvSpPr/>
      </dsp:nvSpPr>
      <dsp:spPr>
        <a:xfrm>
          <a:off x="4437241" y="2312921"/>
          <a:ext cx="970608" cy="679394"/>
        </a:xfrm>
        <a:prstGeom prst="rect">
          <a:avLst/>
        </a:prstGeom>
        <a:solidFill>
          <a:schemeClr val="lt1">
            <a:hueOff val="0"/>
            <a:satOff val="0"/>
            <a:lumOff val="0"/>
            <a:alphaOff val="0"/>
          </a:schemeClr>
        </a:solidFill>
        <a:ln w="25400" cap="flat" cmpd="sng" algn="ctr">
          <a:solidFill>
            <a:srgbClr val="FFCD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Quattrocento Sans" panose="020B0502050000020003" pitchFamily="34" charset="0"/>
              <a:cs typeface="Times New Roman" panose="02020603050405020304" pitchFamily="18" charset="0"/>
            </a:rPr>
            <a:t>Quality assessment &amp; data extraction</a:t>
          </a:r>
          <a:endParaRPr lang="en-GB" sz="1100" b="1" kern="1200" dirty="0">
            <a:latin typeface="Quattrocento Sans" panose="020B0502050000020003" pitchFamily="34" charset="0"/>
            <a:cs typeface="Times New Roman" panose="02020603050405020304" pitchFamily="18" charset="0"/>
          </a:endParaRPr>
        </a:p>
      </dsp:txBody>
      <dsp:txXfrm>
        <a:off x="4437241" y="2312921"/>
        <a:ext cx="970608" cy="679394"/>
      </dsp:txXfrm>
    </dsp:sp>
    <dsp:sp modelId="{7858C3D6-12E5-48ED-B29F-52B4F64C71F8}">
      <dsp:nvSpPr>
        <dsp:cNvPr id="0" name=""/>
        <dsp:cNvSpPr/>
      </dsp:nvSpPr>
      <dsp:spPr>
        <a:xfrm>
          <a:off x="5416038" y="2377716"/>
          <a:ext cx="2286600" cy="549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en-US" sz="1000" kern="1200" dirty="0">
              <a:latin typeface="Quattrocento Sans" panose="020B0502050000020003" pitchFamily="34" charset="0"/>
              <a:cs typeface="Times New Roman" panose="02020603050405020304" pitchFamily="18" charset="0"/>
            </a:rPr>
            <a:t>Authors, publisher, publication dates</a:t>
          </a:r>
          <a:endParaRPr lang="en-GB" sz="1000" kern="1200" dirty="0">
            <a:latin typeface="Quattrocento Sans" panose="020B0502050000020003" pitchFamily="34" charset="0"/>
            <a:cs typeface="Times New Roman" panose="02020603050405020304" pitchFamily="18" charset="0"/>
          </a:endParaRPr>
        </a:p>
        <a:p>
          <a:pPr marL="57150" lvl="1" indent="-57150" algn="l" defTabSz="444500">
            <a:lnSpc>
              <a:spcPct val="90000"/>
            </a:lnSpc>
            <a:spcBef>
              <a:spcPct val="0"/>
            </a:spcBef>
            <a:spcAft>
              <a:spcPct val="15000"/>
            </a:spcAft>
            <a:buChar char="•"/>
          </a:pPr>
          <a:r>
            <a:rPr lang="en-US" sz="1000" kern="1200" dirty="0">
              <a:latin typeface="Quattrocento Sans" panose="020B0502050000020003" pitchFamily="34" charset="0"/>
              <a:cs typeface="Times New Roman" panose="02020603050405020304" pitchFamily="18" charset="0"/>
            </a:rPr>
            <a:t>Datasets used, methodologies applied, results</a:t>
          </a:r>
          <a:endParaRPr lang="en-GB" sz="1000" kern="1200" dirty="0">
            <a:latin typeface="Quattrocento Sans" panose="020B0502050000020003" pitchFamily="34" charset="0"/>
            <a:cs typeface="Times New Roman" panose="02020603050405020304" pitchFamily="18" charset="0"/>
          </a:endParaRPr>
        </a:p>
      </dsp:txBody>
      <dsp:txXfrm>
        <a:off x="5416038" y="2377716"/>
        <a:ext cx="2286600" cy="549116"/>
      </dsp:txXfrm>
    </dsp:sp>
    <dsp:sp modelId="{E9AC2CE3-EACA-4FD5-BBC1-4FD2CAA7BAA9}">
      <dsp:nvSpPr>
        <dsp:cNvPr id="0" name=""/>
        <dsp:cNvSpPr/>
      </dsp:nvSpPr>
      <dsp:spPr>
        <a:xfrm>
          <a:off x="5460295" y="3076105"/>
          <a:ext cx="970608" cy="679394"/>
        </a:xfrm>
        <a:prstGeom prst="rect">
          <a:avLst/>
        </a:prstGeom>
        <a:solidFill>
          <a:schemeClr val="lt1">
            <a:hueOff val="0"/>
            <a:satOff val="0"/>
            <a:lumOff val="0"/>
            <a:alphaOff val="0"/>
          </a:schemeClr>
        </a:solidFill>
        <a:ln w="25400" cap="flat" cmpd="sng" algn="ctr">
          <a:solidFill>
            <a:srgbClr val="FFCD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Quattrocento Sans" panose="020B0502050000020003" pitchFamily="34" charset="0"/>
              <a:cs typeface="Times New Roman" panose="02020603050405020304" pitchFamily="18" charset="0"/>
            </a:rPr>
            <a:t>Data synthesis</a:t>
          </a:r>
          <a:endParaRPr lang="en-GB" sz="1100" b="1" kern="1200" dirty="0">
            <a:latin typeface="Quattrocento Sans" panose="020B0502050000020003" pitchFamily="34" charset="0"/>
            <a:cs typeface="Times New Roman" panose="02020603050405020304" pitchFamily="18" charset="0"/>
          </a:endParaRPr>
        </a:p>
      </dsp:txBody>
      <dsp:txXfrm>
        <a:off x="5460295" y="3076105"/>
        <a:ext cx="970608" cy="679394"/>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3451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383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0738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1040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405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9091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Ref idx="1001">
        <a:schemeClr val="bg1"/>
      </p:bgRef>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932623"/>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722291"/>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689636"/>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pic>
        <p:nvPicPr>
          <p:cNvPr id="2" name="Picture 2" descr="MA (Anglia Ruskin) – Cambridge Theological Federation">
            <a:extLst>
              <a:ext uri="{FF2B5EF4-FFF2-40B4-BE49-F238E27FC236}">
                <a16:creationId xmlns:a16="http://schemas.microsoft.com/office/drawing/2014/main" id="{E7CF4112-AC0C-99E9-3E91-FF0604B4321D}"/>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436701" y="62093"/>
            <a:ext cx="1655225" cy="105272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016/j.dsx.2021.02.031"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jpeg"/><Relationship Id="rId12"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jpeg"/><Relationship Id="rId12"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29" y="1991850"/>
            <a:ext cx="5015863"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highlight>
                  <a:schemeClr val="accent1"/>
                </a:highlight>
              </a:rPr>
              <a:t>Sentiment analysis</a:t>
            </a:r>
            <a:r>
              <a:rPr lang="en" dirty="0"/>
              <a:t> of COVID-19 Vaccines</a:t>
            </a:r>
            <a:endParaRPr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100;p14">
            <a:extLst>
              <a:ext uri="{FF2B5EF4-FFF2-40B4-BE49-F238E27FC236}">
                <a16:creationId xmlns:a16="http://schemas.microsoft.com/office/drawing/2014/main" id="{F4902CBE-2720-15C6-B2B5-35F92ECB3582}"/>
              </a:ext>
            </a:extLst>
          </p:cNvPr>
          <p:cNvSpPr txBox="1">
            <a:spLocks/>
          </p:cNvSpPr>
          <p:nvPr/>
        </p:nvSpPr>
        <p:spPr>
          <a:xfrm>
            <a:off x="996629" y="3841267"/>
            <a:ext cx="3118976" cy="10313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US" sz="2800" b="1" i="1" dirty="0">
                <a:latin typeface="Lora"/>
                <a:ea typeface="Lora"/>
                <a:cs typeface="Lora"/>
                <a:sym typeface="Lora"/>
              </a:rPr>
              <a:t>Group One</a:t>
            </a:r>
            <a:endParaRPr lang="en-US" sz="2800" b="1" i="1" dirty="0">
              <a:highlight>
                <a:schemeClr val="accent1"/>
              </a:highlight>
              <a:latin typeface="Lora"/>
              <a:ea typeface="Lora"/>
              <a:cs typeface="Lora"/>
              <a:sym typeface="Lora"/>
            </a:endParaRPr>
          </a:p>
          <a:p>
            <a:pPr marL="0" indent="0">
              <a:buClr>
                <a:schemeClr val="dk1"/>
              </a:buClr>
              <a:buSzPts val="1100"/>
              <a:buFont typeface="Arial"/>
              <a:buNone/>
            </a:pPr>
            <a:r>
              <a:rPr lang="en-US" sz="1800" dirty="0"/>
              <a:t>Research Project Proposal</a:t>
            </a:r>
            <a:endParaRPr lang="en-US" sz="1800" dirty="0">
              <a:highlight>
                <a:schemeClr val="accent1"/>
              </a:highlight>
            </a:endParaRPr>
          </a:p>
          <a:p>
            <a:pPr marL="0" indent="0">
              <a:buFont typeface="Quattrocento Sans"/>
              <a:buNone/>
            </a:pPr>
            <a:endParaRPr lang="en-US" b="1" dirty="0"/>
          </a:p>
        </p:txBody>
      </p:sp>
      <p:sp>
        <p:nvSpPr>
          <p:cNvPr id="2" name="TextBox 1">
            <a:extLst>
              <a:ext uri="{FF2B5EF4-FFF2-40B4-BE49-F238E27FC236}">
                <a16:creationId xmlns:a16="http://schemas.microsoft.com/office/drawing/2014/main" id="{EE6E6079-9F2C-2541-43D5-535E1E80425B}"/>
              </a:ext>
            </a:extLst>
          </p:cNvPr>
          <p:cNvSpPr txBox="1"/>
          <p:nvPr/>
        </p:nvSpPr>
        <p:spPr>
          <a:xfrm>
            <a:off x="5085250" y="3655214"/>
            <a:ext cx="4024859" cy="1772280"/>
          </a:xfrm>
          <a:prstGeom prst="rect">
            <a:avLst/>
          </a:prstGeom>
          <a:noFill/>
        </p:spPr>
        <p:txBody>
          <a:bodyPr wrap="square" rtlCol="0">
            <a:spAutoFit/>
          </a:bodyPr>
          <a:lstStyle/>
          <a:p>
            <a:pPr marL="0" marR="0">
              <a:lnSpc>
                <a:spcPct val="150000"/>
              </a:lnSpc>
              <a:spcBef>
                <a:spcPts val="0"/>
              </a:spcBef>
              <a:spcAft>
                <a:spcPts val="0"/>
              </a:spcAft>
            </a:pPr>
            <a:r>
              <a:rPr lang="en-GB" sz="1200" dirty="0">
                <a:effectLst/>
                <a:latin typeface="Quattrocento Sans" panose="020B0502050000020003" pitchFamily="34" charset="0"/>
                <a:ea typeface="Times New Roman" panose="02020603050405020304" pitchFamily="18" charset="0"/>
              </a:rPr>
              <a:t>Chukwuemeka </a:t>
            </a:r>
            <a:r>
              <a:rPr lang="en-GB" sz="1200" dirty="0">
                <a:solidFill>
                  <a:srgbClr val="000000"/>
                </a:solidFill>
                <a:effectLst/>
                <a:latin typeface="Quattrocento Sans" panose="020B0502050000020003" pitchFamily="34" charset="0"/>
                <a:ea typeface="Times New Roman" panose="02020603050405020304" pitchFamily="18" charset="0"/>
              </a:rPr>
              <a:t>J</a:t>
            </a:r>
            <a:r>
              <a:rPr lang="en-GB" sz="1200" dirty="0">
                <a:effectLst/>
                <a:latin typeface="Quattrocento Sans" panose="020B0502050000020003" pitchFamily="34" charset="0"/>
                <a:ea typeface="Times New Roman" panose="02020603050405020304" pitchFamily="18" charset="0"/>
              </a:rPr>
              <a:t>AJA-WACHUKU</a:t>
            </a:r>
            <a:r>
              <a:rPr lang="en-GB" sz="1200" dirty="0">
                <a:latin typeface="Quattrocento Sans" panose="020B0502050000020003" pitchFamily="34" charset="0"/>
                <a:ea typeface="Times New Roman" panose="02020603050405020304" pitchFamily="18" charset="0"/>
              </a:rPr>
              <a:t> 	</a:t>
            </a:r>
            <a:r>
              <a:rPr lang="en-GB" sz="1200" dirty="0">
                <a:solidFill>
                  <a:srgbClr val="000000"/>
                </a:solidFill>
                <a:effectLst/>
                <a:latin typeface="Quattrocento Sans" panose="020B0502050000020003" pitchFamily="34" charset="0"/>
                <a:ea typeface="Times New Roman" panose="02020603050405020304" pitchFamily="18" charset="0"/>
              </a:rPr>
              <a:t>SID 2175427</a:t>
            </a:r>
            <a:endParaRPr lang="en-GB" sz="1200" dirty="0">
              <a:effectLst/>
              <a:latin typeface="Quattrocento Sans" panose="020B0502050000020003" pitchFamily="34" charset="0"/>
              <a:ea typeface="Times New Roman" panose="02020603050405020304" pitchFamily="18" charset="0"/>
            </a:endParaRPr>
          </a:p>
          <a:p>
            <a:pPr marL="0" marR="0">
              <a:lnSpc>
                <a:spcPct val="150000"/>
              </a:lnSpc>
              <a:spcBef>
                <a:spcPts val="0"/>
              </a:spcBef>
              <a:spcAft>
                <a:spcPts val="0"/>
              </a:spcAft>
            </a:pPr>
            <a:r>
              <a:rPr lang="en-GB" sz="1200" dirty="0">
                <a:solidFill>
                  <a:srgbClr val="000000"/>
                </a:solidFill>
                <a:effectLst/>
                <a:latin typeface="Quattrocento Sans" panose="020B0502050000020003" pitchFamily="34" charset="0"/>
                <a:ea typeface="Times New Roman" panose="02020603050405020304" pitchFamily="18" charset="0"/>
              </a:rPr>
              <a:t>Adam </a:t>
            </a:r>
            <a:r>
              <a:rPr lang="en-GB" sz="1200" dirty="0">
                <a:effectLst/>
                <a:latin typeface="Quattrocento Sans" panose="020B0502050000020003" pitchFamily="34" charset="0"/>
                <a:ea typeface="Times New Roman" panose="02020603050405020304" pitchFamily="18" charset="0"/>
              </a:rPr>
              <a:t>OHINDASE 		</a:t>
            </a:r>
            <a:r>
              <a:rPr lang="en-GB" sz="1200" dirty="0">
                <a:solidFill>
                  <a:srgbClr val="000000"/>
                </a:solidFill>
                <a:effectLst/>
                <a:latin typeface="Quattrocento Sans" panose="020B0502050000020003" pitchFamily="34" charset="0"/>
                <a:ea typeface="Times New Roman" panose="02020603050405020304" pitchFamily="18" charset="0"/>
              </a:rPr>
              <a:t>SID 2169785</a:t>
            </a:r>
            <a:endParaRPr lang="en-GB" sz="1200" dirty="0">
              <a:effectLst/>
              <a:latin typeface="Quattrocento Sans" panose="020B0502050000020003" pitchFamily="34" charset="0"/>
              <a:ea typeface="Times New Roman" panose="02020603050405020304" pitchFamily="18" charset="0"/>
            </a:endParaRPr>
          </a:p>
          <a:p>
            <a:pPr marL="0" marR="0">
              <a:lnSpc>
                <a:spcPct val="150000"/>
              </a:lnSpc>
              <a:spcBef>
                <a:spcPts val="0"/>
              </a:spcBef>
              <a:spcAft>
                <a:spcPts val="0"/>
              </a:spcAft>
            </a:pPr>
            <a:r>
              <a:rPr lang="en-GB" sz="1200" dirty="0">
                <a:effectLst/>
                <a:latin typeface="Quattrocento Sans" panose="020B0502050000020003" pitchFamily="34" charset="0"/>
                <a:ea typeface="Times New Roman" panose="02020603050405020304" pitchFamily="18" charset="0"/>
              </a:rPr>
              <a:t>Mehmet </a:t>
            </a:r>
            <a:r>
              <a:rPr lang="en-GB" sz="1200" dirty="0" err="1">
                <a:effectLst/>
                <a:latin typeface="Quattrocento Sans" panose="020B0502050000020003" pitchFamily="34" charset="0"/>
                <a:ea typeface="Times New Roman" panose="02020603050405020304" pitchFamily="18" charset="0"/>
              </a:rPr>
              <a:t>Huseyin</a:t>
            </a:r>
            <a:r>
              <a:rPr lang="en-GB" sz="1200" dirty="0">
                <a:effectLst/>
                <a:latin typeface="Quattrocento Sans" panose="020B0502050000020003" pitchFamily="34" charset="0"/>
                <a:ea typeface="Times New Roman" panose="02020603050405020304" pitchFamily="18" charset="0"/>
              </a:rPr>
              <a:t> YILDIRIM</a:t>
            </a:r>
            <a:r>
              <a:rPr lang="en-GB" sz="1200" dirty="0">
                <a:latin typeface="Quattrocento Sans" panose="020B0502050000020003" pitchFamily="34" charset="0"/>
                <a:ea typeface="Times New Roman" panose="02020603050405020304" pitchFamily="18" charset="0"/>
              </a:rPr>
              <a:t> 		</a:t>
            </a:r>
            <a:r>
              <a:rPr lang="en-GB" sz="1200" dirty="0">
                <a:solidFill>
                  <a:srgbClr val="000000"/>
                </a:solidFill>
                <a:effectLst/>
                <a:latin typeface="Quattrocento Sans" panose="020B0502050000020003" pitchFamily="34" charset="0"/>
                <a:ea typeface="Times New Roman" panose="02020603050405020304" pitchFamily="18" charset="0"/>
              </a:rPr>
              <a:t>SID 2177429</a:t>
            </a:r>
            <a:endParaRPr lang="en-GB" sz="1200" dirty="0">
              <a:effectLst/>
              <a:latin typeface="Quattrocento Sans" panose="020B0502050000020003" pitchFamily="34" charset="0"/>
              <a:ea typeface="Times New Roman" panose="02020603050405020304" pitchFamily="18" charset="0"/>
            </a:endParaRPr>
          </a:p>
          <a:p>
            <a:pPr marL="0" marR="0">
              <a:lnSpc>
                <a:spcPct val="150000"/>
              </a:lnSpc>
              <a:spcBef>
                <a:spcPts val="0"/>
              </a:spcBef>
              <a:spcAft>
                <a:spcPts val="3200"/>
              </a:spcAft>
            </a:pPr>
            <a:r>
              <a:rPr lang="en-GB" sz="1200" dirty="0">
                <a:effectLst/>
                <a:latin typeface="Quattrocento Sans" panose="020B0502050000020003" pitchFamily="34" charset="0"/>
                <a:ea typeface="Times New Roman" panose="02020603050405020304" pitchFamily="18" charset="0"/>
              </a:rPr>
              <a:t>Thi Nhu Ngoc VO		</a:t>
            </a:r>
            <a:r>
              <a:rPr lang="en-GB" sz="1200" dirty="0">
                <a:solidFill>
                  <a:srgbClr val="000000"/>
                </a:solidFill>
                <a:effectLst/>
                <a:latin typeface="Quattrocento Sans" panose="020B0502050000020003" pitchFamily="34" charset="0"/>
                <a:ea typeface="Times New Roman" panose="02020603050405020304" pitchFamily="18" charset="0"/>
              </a:rPr>
              <a:t>SID 2179088</a:t>
            </a:r>
            <a:endParaRPr lang="en-GB" sz="1200" dirty="0">
              <a:effectLst/>
              <a:latin typeface="Quattrocento Sans" panose="020B0502050000020003" pitchFamily="34" charset="0"/>
              <a:ea typeface="Times New Roman" panose="02020603050405020304" pitchFamily="18" charset="0"/>
            </a:endParaRPr>
          </a:p>
          <a:p>
            <a:endParaRPr lang="en-GB" sz="1050" dirty="0">
              <a:latin typeface="Quattrocento Sans" panose="020B0502050000020003"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cxnSp>
        <p:nvCxnSpPr>
          <p:cNvPr id="138" name="Google Shape;138;p18"/>
          <p:cNvCxnSpPr/>
          <p:nvPr/>
        </p:nvCxnSpPr>
        <p:spPr>
          <a:xfrm>
            <a:off x="-6025" y="1668728"/>
            <a:ext cx="9162000" cy="0"/>
          </a:xfrm>
          <a:prstGeom prst="straightConnector1">
            <a:avLst/>
          </a:prstGeom>
          <a:noFill/>
          <a:ln w="9525" cap="flat" cmpd="sng">
            <a:solidFill>
              <a:srgbClr val="CCCCCC"/>
            </a:solidFill>
            <a:prstDash val="solid"/>
            <a:round/>
            <a:headEnd type="none" w="med" len="med"/>
            <a:tailEnd type="none" w="med" len="med"/>
          </a:ln>
        </p:spPr>
      </p:cxnSp>
      <p:sp>
        <p:nvSpPr>
          <p:cNvPr id="136" name="Google Shape;136;p18"/>
          <p:cNvSpPr txBox="1">
            <a:spLocks noGrp="1"/>
          </p:cNvSpPr>
          <p:nvPr>
            <p:ph type="ctrTitle" idx="4294967295"/>
          </p:nvPr>
        </p:nvSpPr>
        <p:spPr>
          <a:xfrm>
            <a:off x="1954475" y="1088828"/>
            <a:ext cx="52410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highlight>
                  <a:schemeClr val="accent1"/>
                </a:highlight>
              </a:rPr>
              <a:t>Thank you!</a:t>
            </a:r>
            <a:endParaRPr sz="4000" dirty="0">
              <a:highlight>
                <a:schemeClr val="accent1"/>
              </a:highlight>
            </a:endParaRPr>
          </a:p>
        </p:txBody>
      </p:sp>
      <p:sp>
        <p:nvSpPr>
          <p:cNvPr id="137" name="Google Shape;137;p18"/>
          <p:cNvSpPr txBox="1">
            <a:spLocks noGrp="1"/>
          </p:cNvSpPr>
          <p:nvPr>
            <p:ph type="subTitle" idx="4294967295"/>
          </p:nvPr>
        </p:nvSpPr>
        <p:spPr>
          <a:xfrm>
            <a:off x="268086" y="2458386"/>
            <a:ext cx="8607827" cy="629059"/>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US" sz="1200" dirty="0" err="1"/>
              <a:t>Alsaeedi</a:t>
            </a:r>
            <a:r>
              <a:rPr lang="en-US" sz="1200" dirty="0"/>
              <a:t>, A. and Khan, M. (2019) ‘A Study on Sentiment Analysis Techniques of Twitter Data’, </a:t>
            </a:r>
            <a:r>
              <a:rPr lang="en-US" sz="1200" i="1" dirty="0"/>
              <a:t>International Journal of Advanced Computer Science and Applications</a:t>
            </a:r>
            <a:r>
              <a:rPr lang="en-US" sz="1200" dirty="0"/>
              <a:t>, 10, pp. 361–374. Available at: https://doi.org/10.14569/IJACSA.2019.0100248.</a:t>
            </a:r>
          </a:p>
          <a:p>
            <a:pPr marL="0" lvl="0" indent="0" algn="just" rtl="0">
              <a:spcBef>
                <a:spcPts val="600"/>
              </a:spcBef>
              <a:spcAft>
                <a:spcPts val="0"/>
              </a:spcAft>
              <a:buNone/>
            </a:pPr>
            <a:r>
              <a:rPr lang="en-US" sz="1200" dirty="0" err="1"/>
              <a:t>Kitchenham</a:t>
            </a:r>
            <a:r>
              <a:rPr lang="en-US" sz="1200" dirty="0"/>
              <a:t>, B. and Charters, S. (2007) ‘Guidelines for performing Systematic Literature Reviews in Software Engineering’, 2.</a:t>
            </a:r>
          </a:p>
          <a:p>
            <a:pPr marL="0" lvl="0" indent="0" algn="just" rtl="0">
              <a:spcBef>
                <a:spcPts val="600"/>
              </a:spcBef>
              <a:spcAft>
                <a:spcPts val="0"/>
              </a:spcAft>
              <a:buNone/>
            </a:pPr>
            <a:r>
              <a:rPr lang="en-US" sz="1200" dirty="0"/>
              <a:t>Li, H., Dombrowski, L. and Brady, E. (2018) </a:t>
            </a:r>
            <a:r>
              <a:rPr lang="en-US" sz="1200" i="1" dirty="0"/>
              <a:t>Working Toward Empowering a Community: How Immigrant-Focused Nonprofit Organizations Use Twitter During Political Conflicts</a:t>
            </a:r>
            <a:r>
              <a:rPr lang="en-US" sz="1200" dirty="0"/>
              <a:t>. ACM Publications. Available at: https://doi.org/10.1145/3148330.3148336.</a:t>
            </a:r>
          </a:p>
          <a:p>
            <a:pPr marL="0" lvl="0" indent="0" algn="just" rtl="0">
              <a:spcBef>
                <a:spcPts val="600"/>
              </a:spcBef>
              <a:spcAft>
                <a:spcPts val="0"/>
              </a:spcAft>
              <a:buNone/>
            </a:pPr>
            <a:r>
              <a:rPr lang="en-US" sz="1200" dirty="0"/>
              <a:t>Praveen, S., </a:t>
            </a:r>
            <a:r>
              <a:rPr lang="en-US" sz="1200" dirty="0" err="1"/>
              <a:t>Ittamalla</a:t>
            </a:r>
            <a:r>
              <a:rPr lang="en-US" sz="1200" dirty="0"/>
              <a:t>, R. and Deepak, G. (2021) ‘Analyzing the attitude of Indian citizens towards COVID-19 vaccine – A text analytics study’, </a:t>
            </a:r>
            <a:r>
              <a:rPr lang="en-US" sz="1200" i="1" dirty="0"/>
              <a:t>Diabetes &amp; Metabolic Syndrome: Clinical Research &amp; Reviews</a:t>
            </a:r>
            <a:r>
              <a:rPr lang="en-US" sz="1200" dirty="0"/>
              <a:t>, 15(2), pp. 595–599. Available at: </a:t>
            </a:r>
            <a:r>
              <a:rPr lang="en-US" sz="1200" dirty="0">
                <a:hlinkClick r:id="rId3"/>
              </a:rPr>
              <a:t>https://doi.org/10.1016/j.dsx.2021.02.031</a:t>
            </a:r>
            <a:r>
              <a:rPr lang="en-US" sz="1200" dirty="0"/>
              <a:t>.</a:t>
            </a:r>
          </a:p>
          <a:p>
            <a:pPr marL="0" lvl="0" indent="0" algn="just" rtl="0">
              <a:spcBef>
                <a:spcPts val="600"/>
              </a:spcBef>
              <a:spcAft>
                <a:spcPts val="0"/>
              </a:spcAft>
              <a:buNone/>
            </a:pPr>
            <a:r>
              <a:rPr lang="en-US" sz="1200" dirty="0"/>
              <a:t>Tang, D. et al. (2015) ‘A Joint Segmentation and Classification Framework for Sentence Level Sentiment Classification’, </a:t>
            </a:r>
            <a:r>
              <a:rPr lang="en-US" sz="1200" i="1" dirty="0"/>
              <a:t>IEEE/ACM Transactions on Audio, Speech, and Language Processing</a:t>
            </a:r>
            <a:r>
              <a:rPr lang="en-US" sz="1200" dirty="0"/>
              <a:t>, 23(11), pp. 1750–1761. Available at: https://doi.org/10.1109/TASLP.2015.2449071.</a:t>
            </a:r>
          </a:p>
          <a:p>
            <a:pPr marL="0" lvl="0" indent="0" algn="just" rtl="0">
              <a:spcBef>
                <a:spcPts val="600"/>
              </a:spcBef>
              <a:spcAft>
                <a:spcPts val="0"/>
              </a:spcAft>
              <a:buNone/>
            </a:pPr>
            <a:endParaRPr lang="en-US" sz="1200" dirty="0"/>
          </a:p>
        </p:txBody>
      </p:sp>
      <p:sp>
        <p:nvSpPr>
          <p:cNvPr id="152" name="Google Shape;152;p1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2" name="Subtitle 1">
            <a:extLst>
              <a:ext uri="{FF2B5EF4-FFF2-40B4-BE49-F238E27FC236}">
                <a16:creationId xmlns:a16="http://schemas.microsoft.com/office/drawing/2014/main" id="{2364FDF2-9061-6B99-95F9-95F2FF70ACE1}"/>
              </a:ext>
            </a:extLst>
          </p:cNvPr>
          <p:cNvSpPr>
            <a:spLocks noGrp="1"/>
          </p:cNvSpPr>
          <p:nvPr>
            <p:ph type="subTitle" idx="1"/>
          </p:nvPr>
        </p:nvSpPr>
        <p:spPr>
          <a:xfrm>
            <a:off x="2022300" y="2815923"/>
            <a:ext cx="6237280" cy="784800"/>
          </a:xfrm>
        </p:spPr>
        <p:txBody>
          <a:bodyPr/>
          <a:lstStyle/>
          <a:p>
            <a:pPr>
              <a:buAutoNum type="arabicPeriod"/>
            </a:pPr>
            <a:r>
              <a:rPr lang="en" sz="2400" dirty="0"/>
              <a:t>Project requirements &amp; problem analysis</a:t>
            </a:r>
          </a:p>
          <a:p>
            <a:pPr>
              <a:buAutoNum type="arabicPeriod"/>
            </a:pPr>
            <a:r>
              <a:rPr lang="en" sz="2400" dirty="0"/>
              <a:t>Literature review</a:t>
            </a:r>
          </a:p>
          <a:p>
            <a:pPr>
              <a:buAutoNum type="arabicPeriod"/>
            </a:pPr>
            <a:r>
              <a:rPr lang="en" sz="2400" dirty="0"/>
              <a:t>Solution &amp; architecture</a:t>
            </a:r>
          </a:p>
          <a:p>
            <a:pPr>
              <a:buAutoNum type="arabicPeriod"/>
            </a:pPr>
            <a:r>
              <a:rPr lang="en" sz="2400" dirty="0"/>
              <a:t>Evaluation of sentiments</a:t>
            </a:r>
            <a:endParaRPr lang="en-GB" sz="2400" dirty="0"/>
          </a:p>
        </p:txBody>
      </p:sp>
      <p:sp>
        <p:nvSpPr>
          <p:cNvPr id="103" name="Google Shape;103;p14"/>
          <p:cNvSpPr txBox="1">
            <a:spLocks noGrp="1"/>
          </p:cNvSpPr>
          <p:nvPr>
            <p:ph type="ctrTitle"/>
          </p:nvPr>
        </p:nvSpPr>
        <p:spPr>
          <a:xfrm>
            <a:off x="2022225" y="1745988"/>
            <a:ext cx="37878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Contents</a:t>
            </a:r>
            <a:endParaRPr sz="6000" dirty="0"/>
          </a:p>
        </p:txBody>
      </p:sp>
      <p:sp>
        <p:nvSpPr>
          <p:cNvPr id="105" name="Google Shape;105;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683276"/>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Project requirements &amp; problem analysis</a:t>
            </a:r>
            <a:endParaRPr dirty="0">
              <a:highlight>
                <a:schemeClr val="accent1"/>
              </a:highlight>
            </a:endParaRPr>
          </a:p>
        </p:txBody>
      </p:sp>
      <p:grpSp>
        <p:nvGrpSpPr>
          <p:cNvPr id="126" name="Google Shape;126;p17"/>
          <p:cNvGrpSpPr/>
          <p:nvPr/>
        </p:nvGrpSpPr>
        <p:grpSpPr>
          <a:xfrm>
            <a:off x="916458" y="806914"/>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0"/>
              </a:spcAft>
              <a:buNone/>
            </a:pPr>
            <a:fld id="{00000000-1234-1234-1234-123412341234}" type="slidenum">
              <a:rPr lang="en"/>
              <a:pPr marL="0" lvl="0" indent="0" algn="r" rtl="0">
                <a:lnSpc>
                  <a:spcPct val="150000"/>
                </a:lnSpc>
                <a:spcBef>
                  <a:spcPts val="0"/>
                </a:spcBef>
                <a:spcAft>
                  <a:spcPts val="0"/>
                </a:spcAft>
                <a:buNone/>
              </a:pPr>
              <a:t>3</a:t>
            </a:fld>
            <a:endParaRPr/>
          </a:p>
        </p:txBody>
      </p:sp>
      <p:sp>
        <p:nvSpPr>
          <p:cNvPr id="4" name="Rectangle 3">
            <a:extLst>
              <a:ext uri="{FF2B5EF4-FFF2-40B4-BE49-F238E27FC236}">
                <a16:creationId xmlns:a16="http://schemas.microsoft.com/office/drawing/2014/main" id="{83331B29-5215-1EA3-0694-9145A4DB44CB}"/>
              </a:ext>
            </a:extLst>
          </p:cNvPr>
          <p:cNvSpPr/>
          <p:nvPr/>
        </p:nvSpPr>
        <p:spPr>
          <a:xfrm>
            <a:off x="916457" y="1426815"/>
            <a:ext cx="2301954" cy="63448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Lora" pitchFamily="2" charset="0"/>
              </a:rPr>
              <a:t>Advantages for the community</a:t>
            </a:r>
            <a:endParaRPr lang="en-GB" dirty="0">
              <a:solidFill>
                <a:schemeClr val="bg1"/>
              </a:solidFill>
              <a:latin typeface="Lora" pitchFamily="2" charset="0"/>
            </a:endParaRPr>
          </a:p>
        </p:txBody>
      </p:sp>
      <p:sp>
        <p:nvSpPr>
          <p:cNvPr id="5" name="Rectangle 4">
            <a:extLst>
              <a:ext uri="{FF2B5EF4-FFF2-40B4-BE49-F238E27FC236}">
                <a16:creationId xmlns:a16="http://schemas.microsoft.com/office/drawing/2014/main" id="{617CEB03-738C-0565-AE52-85B88604090B}"/>
              </a:ext>
            </a:extLst>
          </p:cNvPr>
          <p:cNvSpPr/>
          <p:nvPr/>
        </p:nvSpPr>
        <p:spPr>
          <a:xfrm>
            <a:off x="3557392" y="1426815"/>
            <a:ext cx="2542782" cy="63448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Lora" pitchFamily="2" charset="0"/>
              </a:rPr>
              <a:t>Liabilities</a:t>
            </a:r>
            <a:endParaRPr lang="en-GB" dirty="0">
              <a:solidFill>
                <a:schemeClr val="bg1"/>
              </a:solidFill>
              <a:latin typeface="Lora" pitchFamily="2" charset="0"/>
            </a:endParaRPr>
          </a:p>
        </p:txBody>
      </p:sp>
      <p:sp>
        <p:nvSpPr>
          <p:cNvPr id="6" name="Rectangle 5">
            <a:extLst>
              <a:ext uri="{FF2B5EF4-FFF2-40B4-BE49-F238E27FC236}">
                <a16:creationId xmlns:a16="http://schemas.microsoft.com/office/drawing/2014/main" id="{C955CDC6-642C-8BC7-5F15-02C63B067BF9}"/>
              </a:ext>
            </a:extLst>
          </p:cNvPr>
          <p:cNvSpPr/>
          <p:nvPr/>
        </p:nvSpPr>
        <p:spPr>
          <a:xfrm>
            <a:off x="6439155" y="1426815"/>
            <a:ext cx="2354116" cy="63448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Lora" pitchFamily="2" charset="0"/>
              </a:rPr>
              <a:t>Assumptions</a:t>
            </a:r>
            <a:endParaRPr lang="en-GB" dirty="0">
              <a:solidFill>
                <a:schemeClr val="bg1"/>
              </a:solidFill>
              <a:latin typeface="Lora" pitchFamily="2" charset="0"/>
            </a:endParaRPr>
          </a:p>
        </p:txBody>
      </p:sp>
      <p:sp>
        <p:nvSpPr>
          <p:cNvPr id="7" name="Rectangle 6">
            <a:extLst>
              <a:ext uri="{FF2B5EF4-FFF2-40B4-BE49-F238E27FC236}">
                <a16:creationId xmlns:a16="http://schemas.microsoft.com/office/drawing/2014/main" id="{57786E1A-1653-25F1-80DC-94F09476DF53}"/>
              </a:ext>
            </a:extLst>
          </p:cNvPr>
          <p:cNvSpPr/>
          <p:nvPr/>
        </p:nvSpPr>
        <p:spPr>
          <a:xfrm>
            <a:off x="916457" y="2149331"/>
            <a:ext cx="2301955" cy="2600519"/>
          </a:xfrm>
          <a:prstGeom prst="rect">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rtl="0">
              <a:lnSpc>
                <a:spcPts val="2200"/>
              </a:lnSpc>
              <a:spcBef>
                <a:spcPts val="0"/>
              </a:spcBef>
              <a:spcAft>
                <a:spcPts val="0"/>
              </a:spcAft>
              <a:buFont typeface="Arial" panose="020B0604020202020204" pitchFamily="34" charset="0"/>
              <a:buChar char="•"/>
            </a:pPr>
            <a:r>
              <a:rPr lang="en-US" b="0" i="0" u="none" strike="noStrike" dirty="0">
                <a:solidFill>
                  <a:srgbClr val="000000"/>
                </a:solidFill>
                <a:effectLst/>
                <a:latin typeface="Quattrocento Sans" panose="020B0502050000020003" pitchFamily="34" charset="0"/>
              </a:rPr>
              <a:t>Understanding public opinion</a:t>
            </a:r>
            <a:endParaRPr lang="en-US" sz="1100" b="0" dirty="0">
              <a:effectLst/>
            </a:endParaRPr>
          </a:p>
          <a:p>
            <a:pPr marL="285750" indent="-285750" rtl="0">
              <a:lnSpc>
                <a:spcPts val="2200"/>
              </a:lnSpc>
              <a:spcBef>
                <a:spcPts val="0"/>
              </a:spcBef>
              <a:spcAft>
                <a:spcPts val="0"/>
              </a:spcAft>
              <a:buFont typeface="Arial" panose="020B0604020202020204" pitchFamily="34" charset="0"/>
              <a:buChar char="•"/>
            </a:pPr>
            <a:r>
              <a:rPr lang="en-US" b="0" i="0" u="none" strike="noStrike" dirty="0">
                <a:solidFill>
                  <a:srgbClr val="000000"/>
                </a:solidFill>
                <a:effectLst/>
                <a:latin typeface="Quattrocento Sans" panose="020B0502050000020003" pitchFamily="34" charset="0"/>
              </a:rPr>
              <a:t>Scientifically sound data</a:t>
            </a:r>
            <a:endParaRPr lang="en-US" sz="1100" b="0" dirty="0">
              <a:effectLst/>
            </a:endParaRPr>
          </a:p>
          <a:p>
            <a:pPr marL="285750" indent="-285750" rtl="0">
              <a:lnSpc>
                <a:spcPts val="2200"/>
              </a:lnSpc>
              <a:spcBef>
                <a:spcPts val="0"/>
              </a:spcBef>
              <a:spcAft>
                <a:spcPts val="0"/>
              </a:spcAft>
              <a:buFont typeface="Arial" panose="020B0604020202020204" pitchFamily="34" charset="0"/>
              <a:buChar char="•"/>
            </a:pPr>
            <a:r>
              <a:rPr lang="en-US" b="0" i="0" u="none" strike="noStrike" dirty="0">
                <a:solidFill>
                  <a:srgbClr val="000000"/>
                </a:solidFill>
                <a:effectLst/>
                <a:latin typeface="Quattrocento Sans" panose="020B0502050000020003" pitchFamily="34" charset="0"/>
              </a:rPr>
              <a:t>Positive perception of vaccine</a:t>
            </a:r>
            <a:endParaRPr lang="en-US" sz="1100" b="0" dirty="0">
              <a:effectLst/>
            </a:endParaRPr>
          </a:p>
          <a:p>
            <a:pPr marL="285750" indent="-285750">
              <a:lnSpc>
                <a:spcPts val="2200"/>
              </a:lnSpc>
              <a:buFont typeface="Arial" panose="020B0604020202020204" pitchFamily="34" charset="0"/>
              <a:buChar char="•"/>
            </a:pPr>
            <a:r>
              <a:rPr lang="en-US" b="0" i="0" u="none" strike="noStrike" dirty="0">
                <a:solidFill>
                  <a:srgbClr val="000000"/>
                </a:solidFill>
                <a:effectLst/>
                <a:latin typeface="Quattrocento Sans" panose="020B0502050000020003" pitchFamily="34" charset="0"/>
              </a:rPr>
              <a:t>Further questions for future research</a:t>
            </a:r>
            <a:endParaRPr lang="en-GB" sz="1100" b="1" dirty="0">
              <a:solidFill>
                <a:schemeClr val="tx1"/>
              </a:solidFill>
            </a:endParaRPr>
          </a:p>
        </p:txBody>
      </p:sp>
      <p:sp>
        <p:nvSpPr>
          <p:cNvPr id="8" name="Rectangle 7">
            <a:extLst>
              <a:ext uri="{FF2B5EF4-FFF2-40B4-BE49-F238E27FC236}">
                <a16:creationId xmlns:a16="http://schemas.microsoft.com/office/drawing/2014/main" id="{2D20C01C-3AEA-F7C9-D052-C1E74FEFA089}"/>
              </a:ext>
            </a:extLst>
          </p:cNvPr>
          <p:cNvSpPr/>
          <p:nvPr/>
        </p:nvSpPr>
        <p:spPr>
          <a:xfrm>
            <a:off x="3557392" y="2149331"/>
            <a:ext cx="2542782" cy="2600519"/>
          </a:xfrm>
          <a:prstGeom prst="rect">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rtl="0">
              <a:lnSpc>
                <a:spcPts val="2200"/>
              </a:lnSpc>
              <a:spcBef>
                <a:spcPts val="0"/>
              </a:spcBef>
              <a:spcAft>
                <a:spcPts val="0"/>
              </a:spcAft>
              <a:buFont typeface="Arial" panose="020B0604020202020204" pitchFamily="34" charset="0"/>
              <a:buChar char="•"/>
            </a:pPr>
            <a:r>
              <a:rPr lang="en-US" b="0" i="0" u="none" strike="noStrike" dirty="0">
                <a:solidFill>
                  <a:srgbClr val="000000"/>
                </a:solidFill>
                <a:effectLst/>
                <a:latin typeface="Quattrocento Sans" panose="020B0502050000020003" pitchFamily="34" charset="0"/>
              </a:rPr>
              <a:t>Suitable dataset, Twitter streaming API, </a:t>
            </a:r>
            <a:r>
              <a:rPr lang="en-US" b="0" i="0" u="none" strike="noStrike" dirty="0" err="1">
                <a:solidFill>
                  <a:srgbClr val="000000"/>
                </a:solidFill>
                <a:effectLst/>
                <a:latin typeface="Quattrocento Sans" panose="020B0502050000020003" pitchFamily="34" charset="0"/>
              </a:rPr>
              <a:t>Tweepy</a:t>
            </a:r>
            <a:r>
              <a:rPr lang="en-US" b="0" i="0" u="none" strike="noStrike" dirty="0">
                <a:solidFill>
                  <a:srgbClr val="000000"/>
                </a:solidFill>
                <a:effectLst/>
                <a:latin typeface="Quattrocento Sans" panose="020B0502050000020003" pitchFamily="34" charset="0"/>
              </a:rPr>
              <a:t> and Apache Kafka</a:t>
            </a:r>
          </a:p>
          <a:p>
            <a:pPr marL="285750" indent="-285750" rtl="0">
              <a:lnSpc>
                <a:spcPts val="2200"/>
              </a:lnSpc>
              <a:spcBef>
                <a:spcPts val="0"/>
              </a:spcBef>
              <a:spcAft>
                <a:spcPts val="0"/>
              </a:spcAft>
              <a:buFont typeface="Arial" panose="020B0604020202020204" pitchFamily="34" charset="0"/>
              <a:buChar char="•"/>
            </a:pPr>
            <a:r>
              <a:rPr lang="en-US" b="0" i="0" u="none" strike="noStrike" dirty="0">
                <a:solidFill>
                  <a:srgbClr val="000000"/>
                </a:solidFill>
                <a:effectLst/>
                <a:latin typeface="Quattrocento Sans" panose="020B0502050000020003" pitchFamily="34" charset="0"/>
              </a:rPr>
              <a:t>Access to Apache </a:t>
            </a:r>
            <a:r>
              <a:rPr lang="en-US" b="0" i="0" u="none" strike="noStrike" dirty="0" err="1">
                <a:solidFill>
                  <a:srgbClr val="000000"/>
                </a:solidFill>
                <a:effectLst/>
                <a:latin typeface="Quattrocento Sans" panose="020B0502050000020003" pitchFamily="34" charset="0"/>
              </a:rPr>
              <a:t>Flink</a:t>
            </a:r>
            <a:r>
              <a:rPr lang="en-US" b="0" i="0" u="none" strike="noStrike" dirty="0">
                <a:solidFill>
                  <a:srgbClr val="000000"/>
                </a:solidFill>
                <a:effectLst/>
                <a:latin typeface="Quattrocento Sans" panose="020B0502050000020003" pitchFamily="34" charset="0"/>
              </a:rPr>
              <a:t> or Apache Spark Streaming</a:t>
            </a:r>
          </a:p>
          <a:p>
            <a:pPr marL="285750" indent="-285750" rtl="0">
              <a:lnSpc>
                <a:spcPts val="2200"/>
              </a:lnSpc>
              <a:spcBef>
                <a:spcPts val="0"/>
              </a:spcBef>
              <a:spcAft>
                <a:spcPts val="0"/>
              </a:spcAft>
              <a:buFont typeface="Arial" panose="020B0604020202020204" pitchFamily="34" charset="0"/>
              <a:buChar char="•"/>
            </a:pPr>
            <a:r>
              <a:rPr lang="en-US" b="0" i="0" u="none" strike="noStrike" dirty="0">
                <a:solidFill>
                  <a:srgbClr val="000000"/>
                </a:solidFill>
                <a:effectLst/>
                <a:latin typeface="Quattrocento Sans" panose="020B0502050000020003" pitchFamily="34" charset="0"/>
              </a:rPr>
              <a:t>Access to Google Cloud Platform </a:t>
            </a:r>
            <a:r>
              <a:rPr lang="en-US" dirty="0">
                <a:solidFill>
                  <a:srgbClr val="000000"/>
                </a:solidFill>
                <a:latin typeface="Quattrocento Sans" panose="020B0502050000020003" pitchFamily="34" charset="0"/>
              </a:rPr>
              <a:t>or Amazon Web Services</a:t>
            </a:r>
            <a:endParaRPr lang="en-US" b="0" i="0" u="none" strike="noStrike" dirty="0">
              <a:solidFill>
                <a:srgbClr val="000000"/>
              </a:solidFill>
              <a:effectLst/>
              <a:latin typeface="Quattrocento Sans" panose="020B0502050000020003" pitchFamily="34" charset="0"/>
            </a:endParaRPr>
          </a:p>
          <a:p>
            <a:pPr marL="285750" indent="-285750" rtl="0">
              <a:lnSpc>
                <a:spcPts val="2200"/>
              </a:lnSpc>
              <a:spcBef>
                <a:spcPts val="0"/>
              </a:spcBef>
              <a:spcAft>
                <a:spcPts val="0"/>
              </a:spcAft>
              <a:buFont typeface="Arial" panose="020B0604020202020204" pitchFamily="34" charset="0"/>
              <a:buChar char="•"/>
            </a:pPr>
            <a:r>
              <a:rPr lang="en-US" b="0" i="0" u="none" strike="noStrike" dirty="0">
                <a:solidFill>
                  <a:srgbClr val="000000"/>
                </a:solidFill>
                <a:effectLst/>
                <a:latin typeface="Quattrocento Sans" panose="020B0502050000020003" pitchFamily="34" charset="0"/>
              </a:rPr>
              <a:t>NLTK package and VADER</a:t>
            </a:r>
            <a:endParaRPr lang="en-GB" sz="1100" b="1" dirty="0">
              <a:solidFill>
                <a:schemeClr val="tx1"/>
              </a:solidFill>
            </a:endParaRPr>
          </a:p>
        </p:txBody>
      </p:sp>
      <p:sp>
        <p:nvSpPr>
          <p:cNvPr id="9" name="Rectangle 8">
            <a:extLst>
              <a:ext uri="{FF2B5EF4-FFF2-40B4-BE49-F238E27FC236}">
                <a16:creationId xmlns:a16="http://schemas.microsoft.com/office/drawing/2014/main" id="{1B2A5D8C-2963-8B29-A3E3-E893BA312E01}"/>
              </a:ext>
            </a:extLst>
          </p:cNvPr>
          <p:cNvSpPr/>
          <p:nvPr/>
        </p:nvSpPr>
        <p:spPr>
          <a:xfrm>
            <a:off x="6439153" y="2149331"/>
            <a:ext cx="2354118" cy="2600519"/>
          </a:xfrm>
          <a:prstGeom prst="rect">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rtl="0">
              <a:lnSpc>
                <a:spcPts val="2200"/>
              </a:lnSpc>
              <a:spcBef>
                <a:spcPts val="0"/>
              </a:spcBef>
              <a:spcAft>
                <a:spcPts val="0"/>
              </a:spcAft>
              <a:buFont typeface="Arial" panose="020B0604020202020204" pitchFamily="34" charset="0"/>
              <a:buChar char="•"/>
            </a:pPr>
            <a:r>
              <a:rPr lang="en-US" b="0" i="0" u="none" strike="noStrike" dirty="0">
                <a:solidFill>
                  <a:srgbClr val="000000"/>
                </a:solidFill>
                <a:effectLst/>
                <a:latin typeface="Quattrocento Sans" panose="020B0502050000020003" pitchFamily="34" charset="0"/>
              </a:rPr>
              <a:t>Appropriate technique </a:t>
            </a:r>
          </a:p>
          <a:p>
            <a:pPr marL="285750" indent="-285750" rtl="0">
              <a:lnSpc>
                <a:spcPts val="2200"/>
              </a:lnSpc>
              <a:spcBef>
                <a:spcPts val="0"/>
              </a:spcBef>
              <a:spcAft>
                <a:spcPts val="0"/>
              </a:spcAft>
              <a:buFont typeface="Arial" panose="020B0604020202020204" pitchFamily="34" charset="0"/>
              <a:buChar char="•"/>
            </a:pPr>
            <a:r>
              <a:rPr lang="en-US" b="0" i="0" u="none" strike="noStrike" dirty="0">
                <a:solidFill>
                  <a:srgbClr val="000000"/>
                </a:solidFill>
                <a:effectLst/>
                <a:latin typeface="Quattrocento Sans" panose="020B0502050000020003" pitchFamily="34" charset="0"/>
              </a:rPr>
              <a:t>Twitter data accurately reflects the public opinion</a:t>
            </a:r>
          </a:p>
          <a:p>
            <a:pPr marL="285750" indent="-285750" rtl="0">
              <a:lnSpc>
                <a:spcPts val="2200"/>
              </a:lnSpc>
              <a:spcBef>
                <a:spcPts val="0"/>
              </a:spcBef>
              <a:spcAft>
                <a:spcPts val="0"/>
              </a:spcAft>
              <a:buFont typeface="Arial" panose="020B0604020202020204" pitchFamily="34" charset="0"/>
              <a:buChar char="•"/>
            </a:pPr>
            <a:r>
              <a:rPr lang="en-US" b="0" i="0" u="none" strike="noStrike" dirty="0">
                <a:solidFill>
                  <a:srgbClr val="000000"/>
                </a:solidFill>
                <a:effectLst/>
                <a:latin typeface="Quattrocento Sans" panose="020B0502050000020003" pitchFamily="34" charset="0"/>
              </a:rPr>
              <a:t>Model is good at detecting multiple languages</a:t>
            </a:r>
          </a:p>
          <a:p>
            <a:pPr marL="285750" indent="-285750" rtl="0">
              <a:lnSpc>
                <a:spcPts val="2200"/>
              </a:lnSpc>
              <a:spcBef>
                <a:spcPts val="0"/>
              </a:spcBef>
              <a:spcAft>
                <a:spcPts val="0"/>
              </a:spcAft>
              <a:buFont typeface="Arial" panose="020B0604020202020204" pitchFamily="34" charset="0"/>
              <a:buChar char="•"/>
            </a:pPr>
            <a:r>
              <a:rPr lang="en-US" b="0" i="0" u="none" strike="noStrike" dirty="0">
                <a:solidFill>
                  <a:srgbClr val="000000"/>
                </a:solidFill>
                <a:effectLst/>
                <a:latin typeface="Quattrocento Sans" panose="020B0502050000020003" pitchFamily="34" charset="0"/>
              </a:rPr>
              <a:t>Model exhibits a high level of accuracy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691157"/>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 Literature review</a:t>
            </a:r>
            <a:endParaRPr dirty="0">
              <a:highlight>
                <a:schemeClr val="accent1"/>
              </a:highlight>
            </a:endParaRPr>
          </a:p>
        </p:txBody>
      </p:sp>
      <p:grpSp>
        <p:nvGrpSpPr>
          <p:cNvPr id="126" name="Google Shape;126;p17"/>
          <p:cNvGrpSpPr/>
          <p:nvPr/>
        </p:nvGrpSpPr>
        <p:grpSpPr>
          <a:xfrm>
            <a:off x="916458" y="814795"/>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graphicFrame>
        <p:nvGraphicFramePr>
          <p:cNvPr id="2" name="Diagram 1">
            <a:extLst>
              <a:ext uri="{FF2B5EF4-FFF2-40B4-BE49-F238E27FC236}">
                <a16:creationId xmlns:a16="http://schemas.microsoft.com/office/drawing/2014/main" id="{329A3A65-2AF3-CAE4-ADC2-9D231C08EFA2}"/>
              </a:ext>
            </a:extLst>
          </p:cNvPr>
          <p:cNvGraphicFramePr/>
          <p:nvPr>
            <p:extLst>
              <p:ext uri="{D42A27DB-BD31-4B8C-83A1-F6EECF244321}">
                <p14:modId xmlns:p14="http://schemas.microsoft.com/office/powerpoint/2010/main" val="934623061"/>
              </p:ext>
            </p:extLst>
          </p:nvPr>
        </p:nvGraphicFramePr>
        <p:xfrm>
          <a:off x="-815647" y="1216537"/>
          <a:ext cx="8272193" cy="37788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E7144423-D392-4E35-4898-0FA960163DC7}"/>
              </a:ext>
            </a:extLst>
          </p:cNvPr>
          <p:cNvSpPr txBox="1"/>
          <p:nvPr/>
        </p:nvSpPr>
        <p:spPr>
          <a:xfrm>
            <a:off x="6447099" y="1216537"/>
            <a:ext cx="2370478" cy="1692771"/>
          </a:xfrm>
          <a:prstGeom prst="rect">
            <a:avLst/>
          </a:prstGeom>
          <a:noFill/>
        </p:spPr>
        <p:txBody>
          <a:bodyPr wrap="square">
            <a:spAutoFit/>
          </a:bodyPr>
          <a:lstStyle/>
          <a:p>
            <a:pPr algn="r" rtl="0">
              <a:spcBef>
                <a:spcPts val="0"/>
              </a:spcBef>
              <a:spcAft>
                <a:spcPts val="0"/>
              </a:spcAft>
            </a:pPr>
            <a:r>
              <a:rPr lang="en-US" sz="1300" b="0" i="0" u="none" strike="noStrike" dirty="0">
                <a:solidFill>
                  <a:srgbClr val="000000"/>
                </a:solidFill>
                <a:effectLst/>
                <a:latin typeface="Quattrocento Sans" panose="020B0502050000020003" pitchFamily="34" charset="0"/>
              </a:rPr>
              <a:t>* Implemented following </a:t>
            </a:r>
            <a:r>
              <a:rPr lang="en-US" sz="1300" b="0" i="1" u="none" strike="noStrike" dirty="0">
                <a:solidFill>
                  <a:srgbClr val="000000"/>
                </a:solidFill>
                <a:effectLst/>
                <a:latin typeface="Quattrocento Sans" panose="020B0502050000020003" pitchFamily="34" charset="0"/>
              </a:rPr>
              <a:t>Guidelines for performing Systematic Literature Reviews in Software Engineering</a:t>
            </a:r>
            <a:r>
              <a:rPr lang="en-US" sz="1300" b="0" i="0" u="none" strike="noStrike" dirty="0">
                <a:solidFill>
                  <a:srgbClr val="000000"/>
                </a:solidFill>
                <a:effectLst/>
                <a:latin typeface="Quattrocento Sans" panose="020B0502050000020003" pitchFamily="34" charset="0"/>
              </a:rPr>
              <a:t> (</a:t>
            </a:r>
            <a:r>
              <a:rPr lang="en-US" sz="1300" b="0" i="0" u="none" strike="noStrike" dirty="0" err="1">
                <a:solidFill>
                  <a:srgbClr val="000000"/>
                </a:solidFill>
                <a:effectLst/>
                <a:latin typeface="Quattrocento Sans" panose="020B0502050000020003" pitchFamily="34" charset="0"/>
              </a:rPr>
              <a:t>Kitchenham</a:t>
            </a:r>
            <a:r>
              <a:rPr lang="en-US" sz="1300" b="0" i="0" u="none" strike="noStrike" dirty="0">
                <a:solidFill>
                  <a:srgbClr val="000000"/>
                </a:solidFill>
                <a:effectLst/>
                <a:latin typeface="Quattrocento Sans" panose="020B0502050000020003" pitchFamily="34" charset="0"/>
              </a:rPr>
              <a:t> and Charters, 2007)</a:t>
            </a:r>
            <a:endParaRPr lang="en-US" sz="1300" b="0" dirty="0">
              <a:effectLst/>
            </a:endParaRPr>
          </a:p>
          <a:p>
            <a:pPr algn="r"/>
            <a:br>
              <a:rPr lang="en-US" sz="1300" dirty="0"/>
            </a:br>
            <a:endParaRPr lang="en-GB" sz="1300" dirty="0"/>
          </a:p>
        </p:txBody>
      </p:sp>
    </p:spTree>
    <p:extLst>
      <p:ext uri="{BB962C8B-B14F-4D97-AF65-F5344CB8AC3E}">
        <p14:creationId xmlns:p14="http://schemas.microsoft.com/office/powerpoint/2010/main" val="4039837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6" name="Google Shape;126;p17"/>
          <p:cNvGrpSpPr/>
          <p:nvPr/>
        </p:nvGrpSpPr>
        <p:grpSpPr>
          <a:xfrm>
            <a:off x="916458" y="814796"/>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3" name="Text Placeholder 2">
            <a:extLst>
              <a:ext uri="{FF2B5EF4-FFF2-40B4-BE49-F238E27FC236}">
                <a16:creationId xmlns:a16="http://schemas.microsoft.com/office/drawing/2014/main" id="{54E49825-D8FF-8DB9-A428-693543BE406F}"/>
              </a:ext>
            </a:extLst>
          </p:cNvPr>
          <p:cNvSpPr>
            <a:spLocks noGrp="1"/>
          </p:cNvSpPr>
          <p:nvPr>
            <p:ph type="body" idx="1"/>
          </p:nvPr>
        </p:nvSpPr>
        <p:spPr>
          <a:xfrm>
            <a:off x="749045" y="1421495"/>
            <a:ext cx="6191402" cy="3112200"/>
          </a:xfrm>
        </p:spPr>
        <p:txBody>
          <a:bodyPr/>
          <a:lstStyle/>
          <a:p>
            <a:r>
              <a:rPr lang="en-US" sz="1600" dirty="0">
                <a:highlight>
                  <a:srgbClr val="FFCD00"/>
                </a:highlight>
              </a:rPr>
              <a:t>Sentiment analysis</a:t>
            </a:r>
            <a:r>
              <a:rPr lang="en-US" sz="1600" dirty="0"/>
              <a:t>, also referred to as "opinion mining" or "emotion artificial intelligence," refers to the methodical identification, extrication, evaluation, and analysis of emotional states and subjective information using natural language processing (NLP), text mining, computational linguistics, and bio measurements (</a:t>
            </a:r>
            <a:r>
              <a:rPr lang="en-US" sz="1600" dirty="0" err="1"/>
              <a:t>Alsaeedi</a:t>
            </a:r>
            <a:r>
              <a:rPr lang="en-US" sz="1600" dirty="0"/>
              <a:t> and Khan, 2019).</a:t>
            </a:r>
          </a:p>
          <a:p>
            <a:r>
              <a:rPr lang="en-US" sz="1600" dirty="0"/>
              <a:t>The primary purpose of sentiment analysis is to establish the rate of polarity by which the author's tone in a corpus may be classified as </a:t>
            </a:r>
            <a:r>
              <a:rPr lang="en-US" sz="1600" dirty="0">
                <a:highlight>
                  <a:srgbClr val="FFCD00"/>
                </a:highlight>
              </a:rPr>
              <a:t>positive, negative, or neutral</a:t>
            </a:r>
            <a:r>
              <a:rPr lang="en-US" sz="1600" dirty="0"/>
              <a:t> (Praveen, </a:t>
            </a:r>
            <a:r>
              <a:rPr lang="en-US" sz="1600" dirty="0" err="1"/>
              <a:t>Ittamalla</a:t>
            </a:r>
            <a:r>
              <a:rPr lang="en-US" sz="1600" dirty="0"/>
              <a:t> and Deepak, 2021). </a:t>
            </a:r>
            <a:endParaRPr lang="en-GB" sz="1600" dirty="0"/>
          </a:p>
        </p:txBody>
      </p:sp>
      <p:sp>
        <p:nvSpPr>
          <p:cNvPr id="7" name="Google Shape;124;p17">
            <a:extLst>
              <a:ext uri="{FF2B5EF4-FFF2-40B4-BE49-F238E27FC236}">
                <a16:creationId xmlns:a16="http://schemas.microsoft.com/office/drawing/2014/main" id="{7C56C25E-BE4B-FBAD-E361-11BFAED66F37}"/>
              </a:ext>
            </a:extLst>
          </p:cNvPr>
          <p:cNvSpPr txBox="1">
            <a:spLocks noGrp="1"/>
          </p:cNvSpPr>
          <p:nvPr>
            <p:ph type="title"/>
          </p:nvPr>
        </p:nvSpPr>
        <p:spPr>
          <a:xfrm>
            <a:off x="1381250" y="691157"/>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 Literature review</a:t>
            </a:r>
            <a:endParaRPr dirty="0">
              <a:highlight>
                <a:schemeClr val="accent1"/>
              </a:highlight>
            </a:endParaRPr>
          </a:p>
        </p:txBody>
      </p:sp>
    </p:spTree>
    <p:extLst>
      <p:ext uri="{BB962C8B-B14F-4D97-AF65-F5344CB8AC3E}">
        <p14:creationId xmlns:p14="http://schemas.microsoft.com/office/powerpoint/2010/main" val="919413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6" name="Google Shape;126;p17"/>
          <p:cNvGrpSpPr/>
          <p:nvPr/>
        </p:nvGrpSpPr>
        <p:grpSpPr>
          <a:xfrm>
            <a:off x="916458" y="814796"/>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3" name="Text Placeholder 2">
            <a:extLst>
              <a:ext uri="{FF2B5EF4-FFF2-40B4-BE49-F238E27FC236}">
                <a16:creationId xmlns:a16="http://schemas.microsoft.com/office/drawing/2014/main" id="{54E49825-D8FF-8DB9-A428-693543BE406F}"/>
              </a:ext>
            </a:extLst>
          </p:cNvPr>
          <p:cNvSpPr>
            <a:spLocks noGrp="1"/>
          </p:cNvSpPr>
          <p:nvPr>
            <p:ph type="body" idx="1"/>
          </p:nvPr>
        </p:nvSpPr>
        <p:spPr>
          <a:xfrm>
            <a:off x="323545" y="1487339"/>
            <a:ext cx="4206111" cy="3112200"/>
          </a:xfrm>
        </p:spPr>
        <p:txBody>
          <a:bodyPr/>
          <a:lstStyle/>
          <a:p>
            <a:r>
              <a:rPr lang="en-US" sz="1600" dirty="0">
                <a:highlight>
                  <a:srgbClr val="FFCD00"/>
                </a:highlight>
              </a:rPr>
              <a:t>Twitter</a:t>
            </a:r>
            <a:r>
              <a:rPr lang="en-US" sz="1600" dirty="0"/>
              <a:t> has grown to be one of the biggest social networking / microblogging websites in the world since its founding in 2006 (Li, Dombrowski and Brady, 2018). Because to its numerous uses, </a:t>
            </a:r>
            <a:r>
              <a:rPr lang="en-US" sz="1600" dirty="0">
                <a:highlight>
                  <a:srgbClr val="FFCD00"/>
                </a:highlight>
              </a:rPr>
              <a:t>mining users' stated attitude polarity</a:t>
            </a:r>
            <a:r>
              <a:rPr lang="en-US" sz="1600" dirty="0"/>
              <a:t> in Twitter messages has emerged as a popular research topic in light of the ever-increasing volume of data accessible from Twitter (Tang et al., 2015). </a:t>
            </a:r>
            <a:endParaRPr lang="en-GB" sz="1600" dirty="0"/>
          </a:p>
        </p:txBody>
      </p:sp>
      <p:pic>
        <p:nvPicPr>
          <p:cNvPr id="1026" name="Picture 2" descr="8 Most Retweeted Tweets Ever - Blog - Circul8 | Creative Digital Agency">
            <a:extLst>
              <a:ext uri="{FF2B5EF4-FFF2-40B4-BE49-F238E27FC236}">
                <a16:creationId xmlns:a16="http://schemas.microsoft.com/office/drawing/2014/main" id="{DC9E948F-6594-08C4-668D-291157D8B8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489" y="3088105"/>
            <a:ext cx="4591987" cy="15306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24FDA9E-EF7B-1E18-065C-0E47968D52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4346" y="1756620"/>
            <a:ext cx="1438250" cy="118302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nformation from the UN System | United Nations">
            <a:extLst>
              <a:ext uri="{FF2B5EF4-FFF2-40B4-BE49-F238E27FC236}">
                <a16:creationId xmlns:a16="http://schemas.microsoft.com/office/drawing/2014/main" id="{818771A7-1C7C-0BFE-70C8-BF7A20D7CF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7286" y="1773998"/>
            <a:ext cx="2597084" cy="1148266"/>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24;p17">
            <a:extLst>
              <a:ext uri="{FF2B5EF4-FFF2-40B4-BE49-F238E27FC236}">
                <a16:creationId xmlns:a16="http://schemas.microsoft.com/office/drawing/2014/main" id="{20E7E4DC-97A3-476F-6381-827B0AF42606}"/>
              </a:ext>
            </a:extLst>
          </p:cNvPr>
          <p:cNvSpPr txBox="1">
            <a:spLocks noGrp="1"/>
          </p:cNvSpPr>
          <p:nvPr>
            <p:ph type="title"/>
          </p:nvPr>
        </p:nvSpPr>
        <p:spPr>
          <a:xfrm>
            <a:off x="1381250" y="691157"/>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 Literature review</a:t>
            </a:r>
            <a:endParaRPr dirty="0">
              <a:highlight>
                <a:schemeClr val="accent1"/>
              </a:highlight>
            </a:endParaRPr>
          </a:p>
        </p:txBody>
      </p:sp>
    </p:spTree>
    <p:extLst>
      <p:ext uri="{BB962C8B-B14F-4D97-AF65-F5344CB8AC3E}">
        <p14:creationId xmlns:p14="http://schemas.microsoft.com/office/powerpoint/2010/main" val="2464918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638083"/>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3. Solution &amp; architecture</a:t>
            </a:r>
            <a:endParaRPr dirty="0">
              <a:highlight>
                <a:schemeClr val="accent1"/>
              </a:highlight>
            </a:endParaRPr>
          </a:p>
        </p:txBody>
      </p:sp>
      <p:grpSp>
        <p:nvGrpSpPr>
          <p:cNvPr id="126" name="Google Shape;126;p17"/>
          <p:cNvGrpSpPr/>
          <p:nvPr/>
        </p:nvGrpSpPr>
        <p:grpSpPr>
          <a:xfrm>
            <a:off x="916458" y="822681"/>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54" name="Picture 53">
            <a:extLst>
              <a:ext uri="{FF2B5EF4-FFF2-40B4-BE49-F238E27FC236}">
                <a16:creationId xmlns:a16="http://schemas.microsoft.com/office/drawing/2014/main" id="{811BBCB5-860A-FE28-5174-AB1C1395C462}"/>
              </a:ext>
            </a:extLst>
          </p:cNvPr>
          <p:cNvPicPr>
            <a:picLocks noChangeAspect="1"/>
          </p:cNvPicPr>
          <p:nvPr/>
        </p:nvPicPr>
        <p:blipFill rotWithShape="1">
          <a:blip r:embed="rId3">
            <a:duotone>
              <a:srgbClr val="E7E6E6">
                <a:shade val="45000"/>
                <a:satMod val="135000"/>
              </a:srgbClr>
              <a:prstClr val="white"/>
            </a:duotone>
            <a:extLst>
              <a:ext uri="{28A0092B-C50C-407E-A947-70E740481C1C}">
                <a14:useLocalDpi xmlns:a14="http://schemas.microsoft.com/office/drawing/2010/main" val="0"/>
              </a:ext>
            </a:extLst>
          </a:blip>
          <a:srcRect t="11950" b="13662"/>
          <a:stretch/>
        </p:blipFill>
        <p:spPr>
          <a:xfrm>
            <a:off x="1921864" y="1997244"/>
            <a:ext cx="5101484" cy="3131004"/>
          </a:xfrm>
          <a:prstGeom prst="rect">
            <a:avLst/>
          </a:prstGeom>
        </p:spPr>
      </p:pic>
      <p:grpSp>
        <p:nvGrpSpPr>
          <p:cNvPr id="55" name="Group 54">
            <a:extLst>
              <a:ext uri="{FF2B5EF4-FFF2-40B4-BE49-F238E27FC236}">
                <a16:creationId xmlns:a16="http://schemas.microsoft.com/office/drawing/2014/main" id="{AC944B87-932F-0C64-DF07-784A9340BEE9}"/>
              </a:ext>
            </a:extLst>
          </p:cNvPr>
          <p:cNvGrpSpPr/>
          <p:nvPr/>
        </p:nvGrpSpPr>
        <p:grpSpPr>
          <a:xfrm>
            <a:off x="884068" y="1163463"/>
            <a:ext cx="1276395" cy="1058435"/>
            <a:chOff x="432262" y="631767"/>
            <a:chExt cx="1978429" cy="1695797"/>
          </a:xfrm>
        </p:grpSpPr>
        <p:sp>
          <p:nvSpPr>
            <p:cNvPr id="95" name="Rectangle 94">
              <a:extLst>
                <a:ext uri="{FF2B5EF4-FFF2-40B4-BE49-F238E27FC236}">
                  <a16:creationId xmlns:a16="http://schemas.microsoft.com/office/drawing/2014/main" id="{FA4E1923-7F71-2ECC-2B91-5C953B866A3D}"/>
                </a:ext>
              </a:extLst>
            </p:cNvPr>
            <p:cNvSpPr/>
            <p:nvPr/>
          </p:nvSpPr>
          <p:spPr>
            <a:xfrm>
              <a:off x="432262" y="631767"/>
              <a:ext cx="1978429" cy="698269"/>
            </a:xfrm>
            <a:prstGeom prst="rect">
              <a:avLst/>
            </a:prstGeom>
            <a:solidFill>
              <a:srgbClr val="5B9BD5"/>
            </a:solidFill>
            <a:ln w="19050" cap="flat" cmpd="sng" algn="ctr">
              <a:noFill/>
              <a:prstDash val="solid"/>
              <a:miter lim="800000"/>
            </a:ln>
            <a:effectLst/>
          </p:spPr>
          <p:txBody>
            <a:bodyPr rtlCol="0" anchor="ctr"/>
            <a:lstStyle/>
            <a:p>
              <a:pPr algn="ctr">
                <a:buClrTx/>
                <a:defRPr/>
              </a:pPr>
              <a:r>
                <a:rPr lang="en-US" sz="1200" kern="1200" dirty="0">
                  <a:solidFill>
                    <a:prstClr val="white"/>
                  </a:solidFill>
                  <a:latin typeface="Quattrocento Sans" panose="020B0502050000020003" pitchFamily="34" charset="0"/>
                  <a:ea typeface="+mn-ea"/>
                  <a:cs typeface="Times New Roman" panose="02020603050405020304" pitchFamily="18" charset="0"/>
                </a:rPr>
                <a:t>Data Source</a:t>
              </a:r>
              <a:endParaRPr lang="en-GB" sz="1200" kern="1200" dirty="0">
                <a:solidFill>
                  <a:prstClr val="white"/>
                </a:solidFill>
                <a:latin typeface="Quattrocento Sans" panose="020B0502050000020003" pitchFamily="34" charset="0"/>
                <a:ea typeface="+mn-ea"/>
                <a:cs typeface="Times New Roman" panose="02020603050405020304" pitchFamily="18" charset="0"/>
              </a:endParaRPr>
            </a:p>
          </p:txBody>
        </p:sp>
        <p:sp>
          <p:nvSpPr>
            <p:cNvPr id="96" name="Rectangle 95">
              <a:extLst>
                <a:ext uri="{FF2B5EF4-FFF2-40B4-BE49-F238E27FC236}">
                  <a16:creationId xmlns:a16="http://schemas.microsoft.com/office/drawing/2014/main" id="{5ED8BFD2-DD04-3879-7273-E80D7762D188}"/>
                </a:ext>
              </a:extLst>
            </p:cNvPr>
            <p:cNvSpPr/>
            <p:nvPr/>
          </p:nvSpPr>
          <p:spPr>
            <a:xfrm>
              <a:off x="432262" y="1433945"/>
              <a:ext cx="1978429" cy="893619"/>
            </a:xfrm>
            <a:prstGeom prst="rect">
              <a:avLst/>
            </a:prstGeom>
            <a:noFill/>
            <a:ln w="190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endParaRPr>
            </a:p>
          </p:txBody>
        </p:sp>
        <p:pic>
          <p:nvPicPr>
            <p:cNvPr id="97" name="Picture 2" descr="New Tweepy Logo · Discussion #1404 · tweepy/tweepy · GitHub">
              <a:extLst>
                <a:ext uri="{FF2B5EF4-FFF2-40B4-BE49-F238E27FC236}">
                  <a16:creationId xmlns:a16="http://schemas.microsoft.com/office/drawing/2014/main" id="{22D3AD5F-5CD4-CDE2-24FA-9A1208CF91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602" y="1666585"/>
              <a:ext cx="1825748" cy="428337"/>
            </a:xfrm>
            <a:prstGeom prst="rect">
              <a:avLst/>
            </a:prstGeom>
            <a:noFill/>
            <a:extLst>
              <a:ext uri="{909E8E84-426E-40DD-AFC4-6F175D3DCCD1}">
                <a14:hiddenFill xmlns:a14="http://schemas.microsoft.com/office/drawing/2010/main">
                  <a:solidFill>
                    <a:srgbClr val="FFFFFF"/>
                  </a:solidFill>
                </a14:hiddenFill>
              </a:ext>
            </a:extLst>
          </p:spPr>
        </p:pic>
      </p:grpSp>
      <p:sp>
        <p:nvSpPr>
          <p:cNvPr id="56" name="Arrow: Left-Right 55">
            <a:extLst>
              <a:ext uri="{FF2B5EF4-FFF2-40B4-BE49-F238E27FC236}">
                <a16:creationId xmlns:a16="http://schemas.microsoft.com/office/drawing/2014/main" id="{A35D353D-C19F-DB84-8205-52A9F165FAFC}"/>
              </a:ext>
            </a:extLst>
          </p:cNvPr>
          <p:cNvSpPr/>
          <p:nvPr/>
        </p:nvSpPr>
        <p:spPr>
          <a:xfrm>
            <a:off x="2177669" y="1888795"/>
            <a:ext cx="189103" cy="108449"/>
          </a:xfrm>
          <a:prstGeom prst="leftRightArrow">
            <a:avLst/>
          </a:prstGeom>
          <a:solidFill>
            <a:srgbClr val="ED7D31"/>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Quattrocento Sans" panose="020B0502050000020003" pitchFamily="34" charset="0"/>
              <a:ea typeface="+mn-ea"/>
              <a:cs typeface="+mn-cs"/>
            </a:endParaRPr>
          </a:p>
        </p:txBody>
      </p:sp>
      <p:sp>
        <p:nvSpPr>
          <p:cNvPr id="57" name="Arrow: Down 56">
            <a:extLst>
              <a:ext uri="{FF2B5EF4-FFF2-40B4-BE49-F238E27FC236}">
                <a16:creationId xmlns:a16="http://schemas.microsoft.com/office/drawing/2014/main" id="{E602DEB1-2AAE-8EF8-A5B7-599F1B1EE270}"/>
              </a:ext>
            </a:extLst>
          </p:cNvPr>
          <p:cNvSpPr/>
          <p:nvPr/>
        </p:nvSpPr>
        <p:spPr>
          <a:xfrm>
            <a:off x="2979568" y="2236263"/>
            <a:ext cx="85212" cy="1131070"/>
          </a:xfrm>
          <a:prstGeom prst="downArrow">
            <a:avLst>
              <a:gd name="adj1" fmla="val 50000"/>
              <a:gd name="adj2" fmla="val 90385"/>
            </a:avLst>
          </a:prstGeom>
          <a:solidFill>
            <a:srgbClr val="ED7D31"/>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Quattrocento Sans" panose="020B0502050000020003" pitchFamily="34" charset="0"/>
              <a:ea typeface="+mn-ea"/>
              <a:cs typeface="+mn-cs"/>
            </a:endParaRPr>
          </a:p>
        </p:txBody>
      </p:sp>
      <p:pic>
        <p:nvPicPr>
          <p:cNvPr id="58" name="Picture 8" descr="Apache Spark - Wikipedia">
            <a:extLst>
              <a:ext uri="{FF2B5EF4-FFF2-40B4-BE49-F238E27FC236}">
                <a16:creationId xmlns:a16="http://schemas.microsoft.com/office/drawing/2014/main" id="{7413C265-338E-C914-69E2-D2C34AB8BB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3800" y="2492406"/>
            <a:ext cx="1660297" cy="833909"/>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oup 58">
            <a:extLst>
              <a:ext uri="{FF2B5EF4-FFF2-40B4-BE49-F238E27FC236}">
                <a16:creationId xmlns:a16="http://schemas.microsoft.com/office/drawing/2014/main" id="{72198696-0F30-DC50-930F-A908D39CFAF2}"/>
              </a:ext>
            </a:extLst>
          </p:cNvPr>
          <p:cNvGrpSpPr/>
          <p:nvPr/>
        </p:nvGrpSpPr>
        <p:grpSpPr>
          <a:xfrm>
            <a:off x="2383977" y="3381698"/>
            <a:ext cx="1276395" cy="1058433"/>
            <a:chOff x="2499230" y="4185766"/>
            <a:chExt cx="1978429" cy="1695795"/>
          </a:xfrm>
        </p:grpSpPr>
        <p:grpSp>
          <p:nvGrpSpPr>
            <p:cNvPr id="91" name="Group 90">
              <a:extLst>
                <a:ext uri="{FF2B5EF4-FFF2-40B4-BE49-F238E27FC236}">
                  <a16:creationId xmlns:a16="http://schemas.microsoft.com/office/drawing/2014/main" id="{4E171B2E-737B-C72C-DC26-E93059B25169}"/>
                </a:ext>
              </a:extLst>
            </p:cNvPr>
            <p:cNvGrpSpPr/>
            <p:nvPr/>
          </p:nvGrpSpPr>
          <p:grpSpPr>
            <a:xfrm>
              <a:off x="2499230" y="4185766"/>
              <a:ext cx="1978429" cy="1695795"/>
              <a:chOff x="2629593" y="631767"/>
              <a:chExt cx="1978429" cy="1695795"/>
            </a:xfrm>
          </p:grpSpPr>
          <p:sp>
            <p:nvSpPr>
              <p:cNvPr id="93" name="Rectangle 92">
                <a:extLst>
                  <a:ext uri="{FF2B5EF4-FFF2-40B4-BE49-F238E27FC236}">
                    <a16:creationId xmlns:a16="http://schemas.microsoft.com/office/drawing/2014/main" id="{69C6E21B-49E3-08CE-0863-029BF1C3A091}"/>
                  </a:ext>
                </a:extLst>
              </p:cNvPr>
              <p:cNvSpPr/>
              <p:nvPr/>
            </p:nvSpPr>
            <p:spPr>
              <a:xfrm>
                <a:off x="2629593" y="631767"/>
                <a:ext cx="1978429" cy="698269"/>
              </a:xfrm>
              <a:prstGeom prst="rect">
                <a:avLst/>
              </a:prstGeom>
              <a:solidFill>
                <a:srgbClr val="5B9BD5"/>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rPr>
                  <a:t>Data Streaming</a:t>
                </a:r>
                <a:endParaRPr kumimoji="0" lang="en-GB" sz="120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endParaRPr>
              </a:p>
            </p:txBody>
          </p:sp>
          <p:sp>
            <p:nvSpPr>
              <p:cNvPr id="94" name="Rectangle 93">
                <a:extLst>
                  <a:ext uri="{FF2B5EF4-FFF2-40B4-BE49-F238E27FC236}">
                    <a16:creationId xmlns:a16="http://schemas.microsoft.com/office/drawing/2014/main" id="{6BC56E08-3582-CAC2-9C3C-08207BF0DBDA}"/>
                  </a:ext>
                </a:extLst>
              </p:cNvPr>
              <p:cNvSpPr/>
              <p:nvPr/>
            </p:nvSpPr>
            <p:spPr>
              <a:xfrm>
                <a:off x="2629593" y="1433943"/>
                <a:ext cx="1978429" cy="893619"/>
              </a:xfrm>
              <a:prstGeom prst="rect">
                <a:avLst/>
              </a:prstGeom>
              <a:noFill/>
              <a:ln w="190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endParaRPr>
              </a:p>
            </p:txBody>
          </p:sp>
        </p:grpSp>
        <p:pic>
          <p:nvPicPr>
            <p:cNvPr id="92" name="Picture 10" descr="Spark Streaming (Batch &amp; Streaming processing ) - Diego Calvo">
              <a:extLst>
                <a:ext uri="{FF2B5EF4-FFF2-40B4-BE49-F238E27FC236}">
                  <a16:creationId xmlns:a16="http://schemas.microsoft.com/office/drawing/2014/main" id="{733E1708-BD82-8B62-D6DE-8B8A97A890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7601" y="5115025"/>
              <a:ext cx="1013763" cy="6394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 name="Group 59">
            <a:extLst>
              <a:ext uri="{FF2B5EF4-FFF2-40B4-BE49-F238E27FC236}">
                <a16:creationId xmlns:a16="http://schemas.microsoft.com/office/drawing/2014/main" id="{7AB83F39-5909-5F33-5F65-3A82DC83D646}"/>
              </a:ext>
            </a:extLst>
          </p:cNvPr>
          <p:cNvGrpSpPr/>
          <p:nvPr/>
        </p:nvGrpSpPr>
        <p:grpSpPr>
          <a:xfrm>
            <a:off x="2383977" y="1163464"/>
            <a:ext cx="1276395" cy="1058433"/>
            <a:chOff x="2757142" y="631769"/>
            <a:chExt cx="1978429" cy="1695795"/>
          </a:xfrm>
        </p:grpSpPr>
        <p:grpSp>
          <p:nvGrpSpPr>
            <p:cNvPr id="87" name="Group 86">
              <a:extLst>
                <a:ext uri="{FF2B5EF4-FFF2-40B4-BE49-F238E27FC236}">
                  <a16:creationId xmlns:a16="http://schemas.microsoft.com/office/drawing/2014/main" id="{82A323B2-242F-7892-FEF4-2797CCAA90ED}"/>
                </a:ext>
              </a:extLst>
            </p:cNvPr>
            <p:cNvGrpSpPr/>
            <p:nvPr/>
          </p:nvGrpSpPr>
          <p:grpSpPr>
            <a:xfrm>
              <a:off x="2757142" y="631769"/>
              <a:ext cx="1978429" cy="1695795"/>
              <a:chOff x="2629593" y="631767"/>
              <a:chExt cx="1978429" cy="1695795"/>
            </a:xfrm>
          </p:grpSpPr>
          <p:sp>
            <p:nvSpPr>
              <p:cNvPr id="89" name="Rectangle 88">
                <a:extLst>
                  <a:ext uri="{FF2B5EF4-FFF2-40B4-BE49-F238E27FC236}">
                    <a16:creationId xmlns:a16="http://schemas.microsoft.com/office/drawing/2014/main" id="{19B3CF87-D672-7CA5-2991-FF822DFBA441}"/>
                  </a:ext>
                </a:extLst>
              </p:cNvPr>
              <p:cNvSpPr/>
              <p:nvPr/>
            </p:nvSpPr>
            <p:spPr>
              <a:xfrm>
                <a:off x="2629593" y="631767"/>
                <a:ext cx="1978429" cy="698269"/>
              </a:xfrm>
              <a:prstGeom prst="rect">
                <a:avLst/>
              </a:prstGeom>
              <a:solidFill>
                <a:srgbClr val="5B9BD5"/>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rPr>
                  <a:t>Data Collection</a:t>
                </a:r>
                <a:endParaRPr kumimoji="0" lang="en-GB" sz="120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endParaRPr>
              </a:p>
            </p:txBody>
          </p:sp>
          <p:sp>
            <p:nvSpPr>
              <p:cNvPr id="90" name="Rectangle 89">
                <a:extLst>
                  <a:ext uri="{FF2B5EF4-FFF2-40B4-BE49-F238E27FC236}">
                    <a16:creationId xmlns:a16="http://schemas.microsoft.com/office/drawing/2014/main" id="{75CF1327-52C2-7E34-4DD5-4C73D7CFF642}"/>
                  </a:ext>
                </a:extLst>
              </p:cNvPr>
              <p:cNvSpPr/>
              <p:nvPr/>
            </p:nvSpPr>
            <p:spPr>
              <a:xfrm>
                <a:off x="2629593" y="1433943"/>
                <a:ext cx="1978429" cy="893619"/>
              </a:xfrm>
              <a:prstGeom prst="rect">
                <a:avLst/>
              </a:prstGeom>
              <a:noFill/>
              <a:ln w="190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endParaRPr>
              </a:p>
            </p:txBody>
          </p:sp>
        </p:grpSp>
        <p:pic>
          <p:nvPicPr>
            <p:cNvPr id="88" name="Picture 12" descr="RDBMS Optimization using Apache Kafka | AndPlus R&amp;D">
              <a:extLst>
                <a:ext uri="{FF2B5EF4-FFF2-40B4-BE49-F238E27FC236}">
                  <a16:creationId xmlns:a16="http://schemas.microsoft.com/office/drawing/2014/main" id="{E9EB31EE-7CD5-3774-F26B-633DA8C4C01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368" t="16295" r="24005" b="28537"/>
            <a:stretch/>
          </p:blipFill>
          <p:spPr bwMode="auto">
            <a:xfrm>
              <a:off x="2993824" y="1515938"/>
              <a:ext cx="1505061" cy="7296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1" name="Group 60">
            <a:extLst>
              <a:ext uri="{FF2B5EF4-FFF2-40B4-BE49-F238E27FC236}">
                <a16:creationId xmlns:a16="http://schemas.microsoft.com/office/drawing/2014/main" id="{54B85486-C561-8C72-4BDD-3EE2063CBFC9}"/>
              </a:ext>
            </a:extLst>
          </p:cNvPr>
          <p:cNvGrpSpPr/>
          <p:nvPr/>
        </p:nvGrpSpPr>
        <p:grpSpPr>
          <a:xfrm>
            <a:off x="3796384" y="3381698"/>
            <a:ext cx="1276395" cy="1066190"/>
            <a:chOff x="4538988" y="4185766"/>
            <a:chExt cx="1978429" cy="1708223"/>
          </a:xfrm>
        </p:grpSpPr>
        <p:grpSp>
          <p:nvGrpSpPr>
            <p:cNvPr id="82" name="Group 81">
              <a:extLst>
                <a:ext uri="{FF2B5EF4-FFF2-40B4-BE49-F238E27FC236}">
                  <a16:creationId xmlns:a16="http://schemas.microsoft.com/office/drawing/2014/main" id="{E1E9B430-DAB1-7817-3FC8-2B430B985804}"/>
                </a:ext>
              </a:extLst>
            </p:cNvPr>
            <p:cNvGrpSpPr/>
            <p:nvPr/>
          </p:nvGrpSpPr>
          <p:grpSpPr>
            <a:xfrm>
              <a:off x="4538988" y="4185766"/>
              <a:ext cx="1978429" cy="1695795"/>
              <a:chOff x="2629593" y="631767"/>
              <a:chExt cx="1978429" cy="1695795"/>
            </a:xfrm>
          </p:grpSpPr>
          <p:sp>
            <p:nvSpPr>
              <p:cNvPr id="85" name="Rectangle 84">
                <a:extLst>
                  <a:ext uri="{FF2B5EF4-FFF2-40B4-BE49-F238E27FC236}">
                    <a16:creationId xmlns:a16="http://schemas.microsoft.com/office/drawing/2014/main" id="{22393A51-2DC7-938B-30CB-987F5193B6EF}"/>
                  </a:ext>
                </a:extLst>
              </p:cNvPr>
              <p:cNvSpPr/>
              <p:nvPr/>
            </p:nvSpPr>
            <p:spPr>
              <a:xfrm>
                <a:off x="2629593" y="631767"/>
                <a:ext cx="1978429" cy="698269"/>
              </a:xfrm>
              <a:prstGeom prst="rect">
                <a:avLst/>
              </a:prstGeom>
              <a:solidFill>
                <a:srgbClr val="5B9BD5"/>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rPr>
                  <a:t>Data Preprocessing</a:t>
                </a:r>
                <a:endParaRPr kumimoji="0" lang="en-GB" sz="120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endParaRPr>
              </a:p>
            </p:txBody>
          </p:sp>
          <p:sp>
            <p:nvSpPr>
              <p:cNvPr id="86" name="Rectangle 85">
                <a:extLst>
                  <a:ext uri="{FF2B5EF4-FFF2-40B4-BE49-F238E27FC236}">
                    <a16:creationId xmlns:a16="http://schemas.microsoft.com/office/drawing/2014/main" id="{B42F41A6-F0A1-7B69-9B2A-642CEA756BF3}"/>
                  </a:ext>
                </a:extLst>
              </p:cNvPr>
              <p:cNvSpPr/>
              <p:nvPr/>
            </p:nvSpPr>
            <p:spPr>
              <a:xfrm>
                <a:off x="2629593" y="1433943"/>
                <a:ext cx="1978429" cy="893619"/>
              </a:xfrm>
              <a:prstGeom prst="rect">
                <a:avLst/>
              </a:prstGeom>
              <a:noFill/>
              <a:ln w="190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endParaRPr>
              </a:p>
            </p:txBody>
          </p:sp>
        </p:grpSp>
        <p:pic>
          <p:nvPicPr>
            <p:cNvPr id="83" name="Picture 14" descr="Introduction to NLTK library in Python | by Uzair Adamjee | Python in Plain  English">
              <a:extLst>
                <a:ext uri="{FF2B5EF4-FFF2-40B4-BE49-F238E27FC236}">
                  <a16:creationId xmlns:a16="http://schemas.microsoft.com/office/drawing/2014/main" id="{557DA3D1-F07C-B788-F4B7-8151F9580A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9475" y="5000370"/>
              <a:ext cx="821463" cy="893619"/>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16">
              <a:extLst>
                <a:ext uri="{FF2B5EF4-FFF2-40B4-BE49-F238E27FC236}">
                  <a16:creationId xmlns:a16="http://schemas.microsoft.com/office/drawing/2014/main" id="{777DF65C-F023-C946-DB4A-1EDA149C2A5E}"/>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30473" r="35351"/>
            <a:stretch/>
          </p:blipFill>
          <p:spPr bwMode="auto">
            <a:xfrm>
              <a:off x="5587141" y="5021540"/>
              <a:ext cx="837003" cy="8264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2" name="Group 61">
            <a:extLst>
              <a:ext uri="{FF2B5EF4-FFF2-40B4-BE49-F238E27FC236}">
                <a16:creationId xmlns:a16="http://schemas.microsoft.com/office/drawing/2014/main" id="{0E92D4F2-B6E5-2F87-E36A-0C9CE142C261}"/>
              </a:ext>
            </a:extLst>
          </p:cNvPr>
          <p:cNvGrpSpPr/>
          <p:nvPr/>
        </p:nvGrpSpPr>
        <p:grpSpPr>
          <a:xfrm>
            <a:off x="5207989" y="3381698"/>
            <a:ext cx="1276395" cy="1058433"/>
            <a:chOff x="6578746" y="4185766"/>
            <a:chExt cx="1978429" cy="1695794"/>
          </a:xfrm>
        </p:grpSpPr>
        <p:grpSp>
          <p:nvGrpSpPr>
            <p:cNvPr id="78" name="Group 77">
              <a:extLst>
                <a:ext uri="{FF2B5EF4-FFF2-40B4-BE49-F238E27FC236}">
                  <a16:creationId xmlns:a16="http://schemas.microsoft.com/office/drawing/2014/main" id="{2E27A57F-E00B-0F9C-D357-F5F52338F4EC}"/>
                </a:ext>
              </a:extLst>
            </p:cNvPr>
            <p:cNvGrpSpPr/>
            <p:nvPr/>
          </p:nvGrpSpPr>
          <p:grpSpPr>
            <a:xfrm>
              <a:off x="6578746" y="4185766"/>
              <a:ext cx="1978429" cy="1695794"/>
              <a:chOff x="2629593" y="631767"/>
              <a:chExt cx="1978429" cy="1695794"/>
            </a:xfrm>
          </p:grpSpPr>
          <p:sp>
            <p:nvSpPr>
              <p:cNvPr id="80" name="Rectangle 79">
                <a:extLst>
                  <a:ext uri="{FF2B5EF4-FFF2-40B4-BE49-F238E27FC236}">
                    <a16:creationId xmlns:a16="http://schemas.microsoft.com/office/drawing/2014/main" id="{FA7DC731-1C98-3045-2D1A-B1590104A99F}"/>
                  </a:ext>
                </a:extLst>
              </p:cNvPr>
              <p:cNvSpPr/>
              <p:nvPr/>
            </p:nvSpPr>
            <p:spPr>
              <a:xfrm>
                <a:off x="2629593" y="631767"/>
                <a:ext cx="1978429" cy="698269"/>
              </a:xfrm>
              <a:prstGeom prst="rect">
                <a:avLst/>
              </a:prstGeom>
              <a:solidFill>
                <a:srgbClr val="5B9BD5"/>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rPr>
                  <a:t>Sentiment Analysis</a:t>
                </a:r>
                <a:endParaRPr kumimoji="0" lang="en-GB" sz="120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endParaRPr>
              </a:p>
            </p:txBody>
          </p:sp>
          <p:sp>
            <p:nvSpPr>
              <p:cNvPr id="81" name="Rectangle 80">
                <a:extLst>
                  <a:ext uri="{FF2B5EF4-FFF2-40B4-BE49-F238E27FC236}">
                    <a16:creationId xmlns:a16="http://schemas.microsoft.com/office/drawing/2014/main" id="{2E367A96-4855-99B3-FE06-4C898ECAD9A4}"/>
                  </a:ext>
                </a:extLst>
              </p:cNvPr>
              <p:cNvSpPr/>
              <p:nvPr/>
            </p:nvSpPr>
            <p:spPr>
              <a:xfrm>
                <a:off x="2629593" y="1433942"/>
                <a:ext cx="1978429" cy="893619"/>
              </a:xfrm>
              <a:prstGeom prst="rect">
                <a:avLst/>
              </a:prstGeom>
              <a:noFill/>
              <a:ln w="190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endParaRPr>
              </a:p>
            </p:txBody>
          </p:sp>
        </p:grpSp>
        <p:pic>
          <p:nvPicPr>
            <p:cNvPr id="79" name="Picture 18" descr="PySpark MLIB Library - Analytics Vidhya">
              <a:extLst>
                <a:ext uri="{FF2B5EF4-FFF2-40B4-BE49-F238E27FC236}">
                  <a16:creationId xmlns:a16="http://schemas.microsoft.com/office/drawing/2014/main" id="{7FC5E767-2E26-B369-7BB8-43631CBC4033}"/>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5572" t="11736" r="23572" b="23530"/>
            <a:stretch/>
          </p:blipFill>
          <p:spPr bwMode="auto">
            <a:xfrm>
              <a:off x="6657643" y="5129307"/>
              <a:ext cx="883948" cy="632904"/>
            </a:xfrm>
            <a:prstGeom prst="rect">
              <a:avLst/>
            </a:prstGeom>
            <a:noFill/>
            <a:extLst>
              <a:ext uri="{909E8E84-426E-40DD-AFC4-6F175D3DCCD1}">
                <a14:hiddenFill xmlns:a14="http://schemas.microsoft.com/office/drawing/2010/main">
                  <a:solidFill>
                    <a:srgbClr val="FFFFFF"/>
                  </a:solidFill>
                </a14:hiddenFill>
              </a:ext>
            </a:extLst>
          </p:spPr>
        </p:pic>
      </p:grpSp>
      <p:sp>
        <p:nvSpPr>
          <p:cNvPr id="63" name="Arrow: Right 62">
            <a:extLst>
              <a:ext uri="{FF2B5EF4-FFF2-40B4-BE49-F238E27FC236}">
                <a16:creationId xmlns:a16="http://schemas.microsoft.com/office/drawing/2014/main" id="{ED994DF5-DB6D-A220-A8B7-79A395E9277B}"/>
              </a:ext>
            </a:extLst>
          </p:cNvPr>
          <p:cNvSpPr/>
          <p:nvPr/>
        </p:nvSpPr>
        <p:spPr>
          <a:xfrm>
            <a:off x="3665050" y="4147247"/>
            <a:ext cx="132324" cy="84292"/>
          </a:xfrm>
          <a:prstGeom prst="rightArrow">
            <a:avLst/>
          </a:prstGeom>
          <a:solidFill>
            <a:srgbClr val="ED7D31"/>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Quattrocento Sans" panose="020B0502050000020003" pitchFamily="34" charset="0"/>
              <a:ea typeface="+mn-ea"/>
              <a:cs typeface="+mn-cs"/>
            </a:endParaRPr>
          </a:p>
        </p:txBody>
      </p:sp>
      <p:sp>
        <p:nvSpPr>
          <p:cNvPr id="64" name="Arrow: Right 63">
            <a:extLst>
              <a:ext uri="{FF2B5EF4-FFF2-40B4-BE49-F238E27FC236}">
                <a16:creationId xmlns:a16="http://schemas.microsoft.com/office/drawing/2014/main" id="{86666CCF-6B61-854F-2289-6CCF2E8DF087}"/>
              </a:ext>
            </a:extLst>
          </p:cNvPr>
          <p:cNvSpPr/>
          <p:nvPr/>
        </p:nvSpPr>
        <p:spPr>
          <a:xfrm>
            <a:off x="5071790" y="4140198"/>
            <a:ext cx="132324" cy="91341"/>
          </a:xfrm>
          <a:prstGeom prst="rightArrow">
            <a:avLst/>
          </a:prstGeom>
          <a:solidFill>
            <a:srgbClr val="ED7D31"/>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Quattrocento Sans" panose="020B0502050000020003" pitchFamily="34" charset="0"/>
              <a:ea typeface="+mn-ea"/>
              <a:cs typeface="+mn-cs"/>
            </a:endParaRPr>
          </a:p>
        </p:txBody>
      </p:sp>
      <p:grpSp>
        <p:nvGrpSpPr>
          <p:cNvPr id="65" name="Group 64">
            <a:extLst>
              <a:ext uri="{FF2B5EF4-FFF2-40B4-BE49-F238E27FC236}">
                <a16:creationId xmlns:a16="http://schemas.microsoft.com/office/drawing/2014/main" id="{996676C1-A948-4087-DC06-77F6644D9B4B}"/>
              </a:ext>
            </a:extLst>
          </p:cNvPr>
          <p:cNvGrpSpPr/>
          <p:nvPr/>
        </p:nvGrpSpPr>
        <p:grpSpPr>
          <a:xfrm>
            <a:off x="7266832" y="2260124"/>
            <a:ext cx="1276395" cy="1058433"/>
            <a:chOff x="10067720" y="2388809"/>
            <a:chExt cx="1978429" cy="1695795"/>
          </a:xfrm>
        </p:grpSpPr>
        <p:grpSp>
          <p:nvGrpSpPr>
            <p:cNvPr id="74" name="Group 73">
              <a:extLst>
                <a:ext uri="{FF2B5EF4-FFF2-40B4-BE49-F238E27FC236}">
                  <a16:creationId xmlns:a16="http://schemas.microsoft.com/office/drawing/2014/main" id="{4A17829E-7F51-8029-B29E-F3913EFA63EF}"/>
                </a:ext>
              </a:extLst>
            </p:cNvPr>
            <p:cNvGrpSpPr/>
            <p:nvPr/>
          </p:nvGrpSpPr>
          <p:grpSpPr>
            <a:xfrm>
              <a:off x="10067720" y="2388809"/>
              <a:ext cx="1978429" cy="1695795"/>
              <a:chOff x="2629593" y="631767"/>
              <a:chExt cx="1978429" cy="1695795"/>
            </a:xfrm>
          </p:grpSpPr>
          <p:sp>
            <p:nvSpPr>
              <p:cNvPr id="76" name="Rectangle 75">
                <a:extLst>
                  <a:ext uri="{FF2B5EF4-FFF2-40B4-BE49-F238E27FC236}">
                    <a16:creationId xmlns:a16="http://schemas.microsoft.com/office/drawing/2014/main" id="{745FE938-E27C-D5E4-67E8-7C29E7017E95}"/>
                  </a:ext>
                </a:extLst>
              </p:cNvPr>
              <p:cNvSpPr/>
              <p:nvPr/>
            </p:nvSpPr>
            <p:spPr>
              <a:xfrm>
                <a:off x="2629593" y="631767"/>
                <a:ext cx="1978429" cy="698269"/>
              </a:xfrm>
              <a:prstGeom prst="rect">
                <a:avLst/>
              </a:prstGeom>
              <a:solidFill>
                <a:srgbClr val="5B9BD5"/>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rPr>
                  <a:t>Data Storage</a:t>
                </a:r>
                <a:endParaRPr kumimoji="0" lang="en-GB" sz="120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endParaRPr>
              </a:p>
            </p:txBody>
          </p:sp>
          <p:sp>
            <p:nvSpPr>
              <p:cNvPr id="77" name="Rectangle 76">
                <a:extLst>
                  <a:ext uri="{FF2B5EF4-FFF2-40B4-BE49-F238E27FC236}">
                    <a16:creationId xmlns:a16="http://schemas.microsoft.com/office/drawing/2014/main" id="{F8D0D80F-B040-609C-3A82-49C6A609C89B}"/>
                  </a:ext>
                </a:extLst>
              </p:cNvPr>
              <p:cNvSpPr/>
              <p:nvPr/>
            </p:nvSpPr>
            <p:spPr>
              <a:xfrm>
                <a:off x="2629593" y="1433943"/>
                <a:ext cx="1978429" cy="893619"/>
              </a:xfrm>
              <a:prstGeom prst="rect">
                <a:avLst/>
              </a:prstGeom>
              <a:noFill/>
              <a:ln w="190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endParaRPr>
              </a:p>
            </p:txBody>
          </p:sp>
        </p:grpSp>
        <p:pic>
          <p:nvPicPr>
            <p:cNvPr id="75" name="Picture 22">
              <a:extLst>
                <a:ext uri="{FF2B5EF4-FFF2-40B4-BE49-F238E27FC236}">
                  <a16:creationId xmlns:a16="http://schemas.microsoft.com/office/drawing/2014/main" id="{1387982D-E27A-1438-552B-13D67019D36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366533" y="3281116"/>
              <a:ext cx="1380802" cy="7133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6" name="Group 65">
            <a:extLst>
              <a:ext uri="{FF2B5EF4-FFF2-40B4-BE49-F238E27FC236}">
                <a16:creationId xmlns:a16="http://schemas.microsoft.com/office/drawing/2014/main" id="{E10C71AD-0B4A-AFC0-F7C4-215F0433D1C0}"/>
              </a:ext>
            </a:extLst>
          </p:cNvPr>
          <p:cNvGrpSpPr/>
          <p:nvPr/>
        </p:nvGrpSpPr>
        <p:grpSpPr>
          <a:xfrm>
            <a:off x="7266831" y="3610981"/>
            <a:ext cx="1276396" cy="1058433"/>
            <a:chOff x="10067719" y="4547450"/>
            <a:chExt cx="1978430" cy="1695795"/>
          </a:xfrm>
        </p:grpSpPr>
        <p:grpSp>
          <p:nvGrpSpPr>
            <p:cNvPr id="70" name="Group 69">
              <a:extLst>
                <a:ext uri="{FF2B5EF4-FFF2-40B4-BE49-F238E27FC236}">
                  <a16:creationId xmlns:a16="http://schemas.microsoft.com/office/drawing/2014/main" id="{4DC87C65-B40E-7D3B-D3C1-F413AB00FE03}"/>
                </a:ext>
              </a:extLst>
            </p:cNvPr>
            <p:cNvGrpSpPr/>
            <p:nvPr/>
          </p:nvGrpSpPr>
          <p:grpSpPr>
            <a:xfrm>
              <a:off x="10067720" y="4547450"/>
              <a:ext cx="1978429" cy="1695795"/>
              <a:chOff x="2629593" y="631767"/>
              <a:chExt cx="1978429" cy="1695795"/>
            </a:xfrm>
          </p:grpSpPr>
          <p:sp>
            <p:nvSpPr>
              <p:cNvPr id="72" name="Rectangle 71">
                <a:extLst>
                  <a:ext uri="{FF2B5EF4-FFF2-40B4-BE49-F238E27FC236}">
                    <a16:creationId xmlns:a16="http://schemas.microsoft.com/office/drawing/2014/main" id="{B185063A-E69B-069E-6827-3C1F861DEC1D}"/>
                  </a:ext>
                </a:extLst>
              </p:cNvPr>
              <p:cNvSpPr/>
              <p:nvPr/>
            </p:nvSpPr>
            <p:spPr>
              <a:xfrm>
                <a:off x="2629593" y="631767"/>
                <a:ext cx="1978429" cy="698269"/>
              </a:xfrm>
              <a:prstGeom prst="rect">
                <a:avLst/>
              </a:prstGeom>
              <a:solidFill>
                <a:srgbClr val="5B9BD5"/>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rPr>
                  <a:t>Sentiment </a:t>
                </a:r>
                <a:r>
                  <a:rPr kumimoji="0" lang="en-US" sz="1200" b="0" i="0" u="none" strike="noStrike" kern="1200" cap="none" spc="0" normalizeH="0" baseline="0" noProof="0" dirty="0" err="1">
                    <a:ln>
                      <a:noFill/>
                    </a:ln>
                    <a:solidFill>
                      <a:prstClr val="white"/>
                    </a:solidFill>
                    <a:effectLst/>
                    <a:uLnTx/>
                    <a:uFillTx/>
                    <a:latin typeface="Quattrocento Sans" panose="020B0502050000020003" pitchFamily="34" charset="0"/>
                    <a:ea typeface="+mn-ea"/>
                    <a:cs typeface="Times New Roman" panose="02020603050405020304" pitchFamily="18" charset="0"/>
                  </a:rPr>
                  <a:t>Visualisation</a:t>
                </a:r>
                <a:endParaRPr kumimoji="0" lang="en-GB" sz="120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endParaRPr>
              </a:p>
            </p:txBody>
          </p:sp>
          <p:sp>
            <p:nvSpPr>
              <p:cNvPr id="73" name="Rectangle 72">
                <a:extLst>
                  <a:ext uri="{FF2B5EF4-FFF2-40B4-BE49-F238E27FC236}">
                    <a16:creationId xmlns:a16="http://schemas.microsoft.com/office/drawing/2014/main" id="{C0A8284D-5CF4-0DBF-978E-881958272607}"/>
                  </a:ext>
                </a:extLst>
              </p:cNvPr>
              <p:cNvSpPr/>
              <p:nvPr/>
            </p:nvSpPr>
            <p:spPr>
              <a:xfrm>
                <a:off x="2629593" y="1433943"/>
                <a:ext cx="1978429" cy="893619"/>
              </a:xfrm>
              <a:prstGeom prst="rect">
                <a:avLst/>
              </a:prstGeom>
              <a:noFill/>
              <a:ln w="190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endParaRPr>
              </a:p>
            </p:txBody>
          </p:sp>
        </p:grpSp>
        <p:pic>
          <p:nvPicPr>
            <p:cNvPr id="71" name="Picture 24" descr="Matplotlib logo — Matplotlib 3.7.0 documentation">
              <a:extLst>
                <a:ext uri="{FF2B5EF4-FFF2-40B4-BE49-F238E27FC236}">
                  <a16:creationId xmlns:a16="http://schemas.microsoft.com/office/drawing/2014/main" id="{E68F0338-DD19-91F8-5738-D7D6AF86FA8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67719" y="5598592"/>
              <a:ext cx="1978429" cy="395686"/>
            </a:xfrm>
            <a:prstGeom prst="rect">
              <a:avLst/>
            </a:prstGeom>
            <a:noFill/>
            <a:extLst>
              <a:ext uri="{909E8E84-426E-40DD-AFC4-6F175D3DCCD1}">
                <a14:hiddenFill xmlns:a14="http://schemas.microsoft.com/office/drawing/2010/main">
                  <a:solidFill>
                    <a:srgbClr val="FFFFFF"/>
                  </a:solidFill>
                </a14:hiddenFill>
              </a:ext>
            </a:extLst>
          </p:spPr>
        </p:pic>
      </p:grpSp>
      <p:sp>
        <p:nvSpPr>
          <p:cNvPr id="67" name="Arrow: Bent-Up 66">
            <a:extLst>
              <a:ext uri="{FF2B5EF4-FFF2-40B4-BE49-F238E27FC236}">
                <a16:creationId xmlns:a16="http://schemas.microsoft.com/office/drawing/2014/main" id="{7A8DA23C-9A8E-5A71-5315-81F2C54D7AFF}"/>
              </a:ext>
            </a:extLst>
          </p:cNvPr>
          <p:cNvSpPr/>
          <p:nvPr/>
        </p:nvSpPr>
        <p:spPr>
          <a:xfrm rot="5400000">
            <a:off x="6860975" y="4081114"/>
            <a:ext cx="268604" cy="536383"/>
          </a:xfrm>
          <a:prstGeom prst="bentUpArrow">
            <a:avLst>
              <a:gd name="adj1" fmla="val 16000"/>
              <a:gd name="adj2" fmla="val 25000"/>
              <a:gd name="adj3" fmla="val 25000"/>
            </a:avLst>
          </a:prstGeom>
          <a:solidFill>
            <a:srgbClr val="ED7D31"/>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Quattrocento Sans" panose="020B0502050000020003" pitchFamily="34" charset="0"/>
              <a:ea typeface="+mn-ea"/>
              <a:cs typeface="+mn-cs"/>
            </a:endParaRPr>
          </a:p>
        </p:txBody>
      </p:sp>
      <p:sp>
        <p:nvSpPr>
          <p:cNvPr id="68" name="Arrow: Bent-Up 67">
            <a:extLst>
              <a:ext uri="{FF2B5EF4-FFF2-40B4-BE49-F238E27FC236}">
                <a16:creationId xmlns:a16="http://schemas.microsoft.com/office/drawing/2014/main" id="{9786D7C8-BA4F-F094-2064-5CF595975D1C}"/>
              </a:ext>
            </a:extLst>
          </p:cNvPr>
          <p:cNvSpPr/>
          <p:nvPr/>
        </p:nvSpPr>
        <p:spPr>
          <a:xfrm rot="5400000" flipH="1">
            <a:off x="6374345" y="3325879"/>
            <a:ext cx="1241864" cy="536383"/>
          </a:xfrm>
          <a:prstGeom prst="bentUpArrow">
            <a:avLst>
              <a:gd name="adj1" fmla="val 8198"/>
              <a:gd name="adj2" fmla="val 12535"/>
              <a:gd name="adj3" fmla="val 14001"/>
            </a:avLst>
          </a:prstGeom>
          <a:solidFill>
            <a:srgbClr val="ED7D31"/>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Quattrocento Sans" panose="020B0502050000020003" pitchFamily="34" charset="0"/>
              <a:ea typeface="+mn-ea"/>
              <a:cs typeface="+mn-cs"/>
            </a:endParaRPr>
          </a:p>
        </p:txBody>
      </p:sp>
      <p:sp>
        <p:nvSpPr>
          <p:cNvPr id="69" name="Rectangle 68">
            <a:extLst>
              <a:ext uri="{FF2B5EF4-FFF2-40B4-BE49-F238E27FC236}">
                <a16:creationId xmlns:a16="http://schemas.microsoft.com/office/drawing/2014/main" id="{8BDCBCA7-4323-1CD8-188D-D4831D69B461}"/>
              </a:ext>
            </a:extLst>
          </p:cNvPr>
          <p:cNvSpPr/>
          <p:nvPr/>
        </p:nvSpPr>
        <p:spPr>
          <a:xfrm>
            <a:off x="6501283" y="4210098"/>
            <a:ext cx="258690" cy="21440"/>
          </a:xfrm>
          <a:prstGeom prst="rect">
            <a:avLst/>
          </a:prstGeom>
          <a:solidFill>
            <a:srgbClr val="ED7D31"/>
          </a:solidFill>
          <a:ln w="190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Quattrocento Sans" panose="020B0502050000020003" pitchFamily="34" charset="0"/>
              <a:ea typeface="+mn-ea"/>
              <a:cs typeface="+mn-cs"/>
            </a:endParaRPr>
          </a:p>
        </p:txBody>
      </p:sp>
      <p:sp>
        <p:nvSpPr>
          <p:cNvPr id="53" name="TextBox 52">
            <a:extLst>
              <a:ext uri="{FF2B5EF4-FFF2-40B4-BE49-F238E27FC236}">
                <a16:creationId xmlns:a16="http://schemas.microsoft.com/office/drawing/2014/main" id="{73D84410-8D39-208B-A374-5D6FD3E0A2EF}"/>
              </a:ext>
            </a:extLst>
          </p:cNvPr>
          <p:cNvSpPr txBox="1"/>
          <p:nvPr/>
        </p:nvSpPr>
        <p:spPr>
          <a:xfrm>
            <a:off x="5714852" y="4039460"/>
            <a:ext cx="861830"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1" u="none" strike="noStrike" kern="1200" cap="none" spc="0" normalizeH="0" baseline="0" noProof="0" dirty="0">
                <a:ln>
                  <a:noFill/>
                </a:ln>
                <a:solidFill>
                  <a:prstClr val="black"/>
                </a:solidFill>
                <a:effectLst/>
                <a:uLnTx/>
                <a:uFillTx/>
                <a:latin typeface="Quattrocento Sans" panose="020B0502050000020003" pitchFamily="34" charset="0"/>
                <a:ea typeface="+mn-ea"/>
                <a:cs typeface="+mn-cs"/>
              </a:rPr>
              <a:t>VADER</a:t>
            </a:r>
            <a:endParaRPr kumimoji="0" lang="en-GB" b="1" i="1" u="none" strike="noStrike" kern="1200" cap="none" spc="0" normalizeH="0" baseline="0" noProof="0" dirty="0">
              <a:ln>
                <a:noFill/>
              </a:ln>
              <a:solidFill>
                <a:prstClr val="black"/>
              </a:solidFill>
              <a:effectLst/>
              <a:uLnTx/>
              <a:uFillTx/>
              <a:latin typeface="Quattrocento Sans" panose="020B0502050000020003" pitchFamily="34" charset="0"/>
              <a:ea typeface="+mn-ea"/>
              <a:cs typeface="+mn-cs"/>
            </a:endParaRPr>
          </a:p>
        </p:txBody>
      </p:sp>
    </p:spTree>
    <p:extLst>
      <p:ext uri="{BB962C8B-B14F-4D97-AF65-F5344CB8AC3E}">
        <p14:creationId xmlns:p14="http://schemas.microsoft.com/office/powerpoint/2010/main" val="145993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63" grpId="0" animBg="1"/>
      <p:bldP spid="64" grpId="0" animBg="1"/>
      <p:bldP spid="67" grpId="0" animBg="1"/>
      <p:bldP spid="68" grpId="0" animBg="1"/>
      <p:bldP spid="69" grpId="0" animBg="1"/>
      <p:bldP spid="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638083"/>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3. Solution &amp; architecture</a:t>
            </a:r>
            <a:endParaRPr dirty="0">
              <a:highlight>
                <a:schemeClr val="accent1"/>
              </a:highlight>
            </a:endParaRPr>
          </a:p>
        </p:txBody>
      </p:sp>
      <p:grpSp>
        <p:nvGrpSpPr>
          <p:cNvPr id="126" name="Google Shape;126;p17"/>
          <p:cNvGrpSpPr/>
          <p:nvPr/>
        </p:nvGrpSpPr>
        <p:grpSpPr>
          <a:xfrm>
            <a:off x="916458" y="822681"/>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2" name="Group 1">
            <a:extLst>
              <a:ext uri="{FF2B5EF4-FFF2-40B4-BE49-F238E27FC236}">
                <a16:creationId xmlns:a16="http://schemas.microsoft.com/office/drawing/2014/main" id="{83BBC2BF-888B-86E1-60F8-EBF1003D1C46}"/>
              </a:ext>
            </a:extLst>
          </p:cNvPr>
          <p:cNvGrpSpPr/>
          <p:nvPr/>
        </p:nvGrpSpPr>
        <p:grpSpPr>
          <a:xfrm>
            <a:off x="1381250" y="1132964"/>
            <a:ext cx="6768411" cy="3012101"/>
            <a:chOff x="387561" y="1224423"/>
            <a:chExt cx="8368877" cy="3960080"/>
          </a:xfrm>
        </p:grpSpPr>
        <p:pic>
          <p:nvPicPr>
            <p:cNvPr id="54" name="Picture 53">
              <a:extLst>
                <a:ext uri="{FF2B5EF4-FFF2-40B4-BE49-F238E27FC236}">
                  <a16:creationId xmlns:a16="http://schemas.microsoft.com/office/drawing/2014/main" id="{811BBCB5-860A-FE28-5174-AB1C1395C462}"/>
                </a:ext>
              </a:extLst>
            </p:cNvPr>
            <p:cNvPicPr>
              <a:picLocks noChangeAspect="1"/>
            </p:cNvPicPr>
            <p:nvPr/>
          </p:nvPicPr>
          <p:blipFill rotWithShape="1">
            <a:blip r:embed="rId3">
              <a:duotone>
                <a:srgbClr val="E7E6E6">
                  <a:shade val="45000"/>
                  <a:satMod val="135000"/>
                </a:srgbClr>
                <a:prstClr val="white"/>
              </a:duotone>
              <a:extLst>
                <a:ext uri="{28A0092B-C50C-407E-A947-70E740481C1C}">
                  <a14:useLocalDpi xmlns:a14="http://schemas.microsoft.com/office/drawing/2010/main" val="0"/>
                </a:ext>
              </a:extLst>
            </a:blip>
            <a:srcRect t="11950" b="13662"/>
            <a:stretch/>
          </p:blipFill>
          <p:spPr>
            <a:xfrm>
              <a:off x="1523252" y="2053499"/>
              <a:ext cx="5574201" cy="3131004"/>
            </a:xfrm>
            <a:prstGeom prst="rect">
              <a:avLst/>
            </a:prstGeom>
          </p:spPr>
        </p:pic>
        <p:grpSp>
          <p:nvGrpSpPr>
            <p:cNvPr id="55" name="Group 54">
              <a:extLst>
                <a:ext uri="{FF2B5EF4-FFF2-40B4-BE49-F238E27FC236}">
                  <a16:creationId xmlns:a16="http://schemas.microsoft.com/office/drawing/2014/main" id="{AC944B87-932F-0C64-DF07-784A9340BEE9}"/>
                </a:ext>
              </a:extLst>
            </p:cNvPr>
            <p:cNvGrpSpPr/>
            <p:nvPr/>
          </p:nvGrpSpPr>
          <p:grpSpPr>
            <a:xfrm>
              <a:off x="387561" y="1224423"/>
              <a:ext cx="1394669" cy="1058435"/>
              <a:chOff x="432262" y="631767"/>
              <a:chExt cx="1978429" cy="1695797"/>
            </a:xfrm>
          </p:grpSpPr>
          <p:sp>
            <p:nvSpPr>
              <p:cNvPr id="95" name="Rectangle 94">
                <a:extLst>
                  <a:ext uri="{FF2B5EF4-FFF2-40B4-BE49-F238E27FC236}">
                    <a16:creationId xmlns:a16="http://schemas.microsoft.com/office/drawing/2014/main" id="{FA4E1923-7F71-2ECC-2B91-5C953B866A3D}"/>
                  </a:ext>
                </a:extLst>
              </p:cNvPr>
              <p:cNvSpPr/>
              <p:nvPr/>
            </p:nvSpPr>
            <p:spPr>
              <a:xfrm>
                <a:off x="432262" y="631767"/>
                <a:ext cx="1978429" cy="698269"/>
              </a:xfrm>
              <a:prstGeom prst="rect">
                <a:avLst/>
              </a:prstGeom>
              <a:solidFill>
                <a:srgbClr val="5B9BD5"/>
              </a:solidFill>
              <a:ln w="19050" cap="flat" cmpd="sng" algn="ctr">
                <a:noFill/>
                <a:prstDash val="solid"/>
                <a:miter lim="800000"/>
              </a:ln>
              <a:effectLst/>
            </p:spPr>
            <p:txBody>
              <a:bodyPr rtlCol="0" anchor="ctr"/>
              <a:lstStyle/>
              <a:p>
                <a:pPr algn="ctr">
                  <a:buClrTx/>
                  <a:defRPr/>
                </a:pPr>
                <a:r>
                  <a:rPr lang="en-US" sz="1050" kern="1200" dirty="0">
                    <a:solidFill>
                      <a:prstClr val="white"/>
                    </a:solidFill>
                    <a:latin typeface="Quattrocento Sans" panose="020B0502050000020003" pitchFamily="34" charset="0"/>
                    <a:ea typeface="+mn-ea"/>
                    <a:cs typeface="Times New Roman" panose="02020603050405020304" pitchFamily="18" charset="0"/>
                  </a:rPr>
                  <a:t>Data Source</a:t>
                </a:r>
                <a:endParaRPr lang="en-GB" sz="1050" kern="1200" dirty="0">
                  <a:solidFill>
                    <a:prstClr val="white"/>
                  </a:solidFill>
                  <a:latin typeface="Quattrocento Sans" panose="020B0502050000020003" pitchFamily="34" charset="0"/>
                  <a:ea typeface="+mn-ea"/>
                  <a:cs typeface="Times New Roman" panose="02020603050405020304" pitchFamily="18" charset="0"/>
                </a:endParaRPr>
              </a:p>
            </p:txBody>
          </p:sp>
          <p:sp>
            <p:nvSpPr>
              <p:cNvPr id="96" name="Rectangle 95">
                <a:extLst>
                  <a:ext uri="{FF2B5EF4-FFF2-40B4-BE49-F238E27FC236}">
                    <a16:creationId xmlns:a16="http://schemas.microsoft.com/office/drawing/2014/main" id="{5ED8BFD2-DD04-3879-7273-E80D7762D188}"/>
                  </a:ext>
                </a:extLst>
              </p:cNvPr>
              <p:cNvSpPr/>
              <p:nvPr/>
            </p:nvSpPr>
            <p:spPr>
              <a:xfrm>
                <a:off x="432262" y="1433945"/>
                <a:ext cx="1978429" cy="893619"/>
              </a:xfrm>
              <a:prstGeom prst="rect">
                <a:avLst/>
              </a:prstGeom>
              <a:noFill/>
              <a:ln w="190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5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endParaRPr>
              </a:p>
            </p:txBody>
          </p:sp>
          <p:pic>
            <p:nvPicPr>
              <p:cNvPr id="97" name="Picture 2" descr="New Tweepy Logo · Discussion #1404 · tweepy/tweepy · GitHub">
                <a:extLst>
                  <a:ext uri="{FF2B5EF4-FFF2-40B4-BE49-F238E27FC236}">
                    <a16:creationId xmlns:a16="http://schemas.microsoft.com/office/drawing/2014/main" id="{22D3AD5F-5CD4-CDE2-24FA-9A1208CF91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602" y="1666585"/>
                <a:ext cx="1825748" cy="428337"/>
              </a:xfrm>
              <a:prstGeom prst="rect">
                <a:avLst/>
              </a:prstGeom>
              <a:noFill/>
              <a:extLst>
                <a:ext uri="{909E8E84-426E-40DD-AFC4-6F175D3DCCD1}">
                  <a14:hiddenFill xmlns:a14="http://schemas.microsoft.com/office/drawing/2010/main">
                    <a:solidFill>
                      <a:srgbClr val="FFFFFF"/>
                    </a:solidFill>
                  </a14:hiddenFill>
                </a:ext>
              </a:extLst>
            </p:spPr>
          </p:pic>
        </p:grpSp>
        <p:sp>
          <p:nvSpPr>
            <p:cNvPr id="56" name="Arrow: Left-Right 55">
              <a:extLst>
                <a:ext uri="{FF2B5EF4-FFF2-40B4-BE49-F238E27FC236}">
                  <a16:creationId xmlns:a16="http://schemas.microsoft.com/office/drawing/2014/main" id="{A35D353D-C19F-DB84-8205-52A9F165FAFC}"/>
                </a:ext>
              </a:extLst>
            </p:cNvPr>
            <p:cNvSpPr/>
            <p:nvPr/>
          </p:nvSpPr>
          <p:spPr>
            <a:xfrm>
              <a:off x="1801030" y="1949755"/>
              <a:ext cx="206626" cy="108449"/>
            </a:xfrm>
            <a:prstGeom prst="leftRightArrow">
              <a:avLst/>
            </a:prstGeom>
            <a:solidFill>
              <a:srgbClr val="ED7D31"/>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50" b="0" i="0" u="none" strike="noStrike" kern="1200" cap="none" spc="0" normalizeH="0" baseline="0" noProof="0">
                <a:ln>
                  <a:noFill/>
                </a:ln>
                <a:solidFill>
                  <a:prstClr val="white"/>
                </a:solidFill>
                <a:effectLst/>
                <a:uLnTx/>
                <a:uFillTx/>
                <a:latin typeface="Quattrocento Sans" panose="020B0502050000020003" pitchFamily="34" charset="0"/>
                <a:ea typeface="+mn-ea"/>
                <a:cs typeface="+mn-cs"/>
              </a:endParaRPr>
            </a:p>
          </p:txBody>
        </p:sp>
        <p:sp>
          <p:nvSpPr>
            <p:cNvPr id="57" name="Arrow: Down 56">
              <a:extLst>
                <a:ext uri="{FF2B5EF4-FFF2-40B4-BE49-F238E27FC236}">
                  <a16:creationId xmlns:a16="http://schemas.microsoft.com/office/drawing/2014/main" id="{E602DEB1-2AAE-8EF8-A5B7-599F1B1EE270}"/>
                </a:ext>
              </a:extLst>
            </p:cNvPr>
            <p:cNvSpPr/>
            <p:nvPr/>
          </p:nvSpPr>
          <p:spPr>
            <a:xfrm>
              <a:off x="2677236" y="2297223"/>
              <a:ext cx="93108" cy="1131070"/>
            </a:xfrm>
            <a:prstGeom prst="downArrow">
              <a:avLst>
                <a:gd name="adj1" fmla="val 50000"/>
                <a:gd name="adj2" fmla="val 90385"/>
              </a:avLst>
            </a:prstGeom>
            <a:solidFill>
              <a:srgbClr val="ED7D31"/>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50" b="0" i="0" u="none" strike="noStrike" kern="1200" cap="none" spc="0" normalizeH="0" baseline="0" noProof="0">
                <a:ln>
                  <a:noFill/>
                </a:ln>
                <a:solidFill>
                  <a:prstClr val="white"/>
                </a:solidFill>
                <a:effectLst/>
                <a:uLnTx/>
                <a:uFillTx/>
                <a:latin typeface="Quattrocento Sans" panose="020B0502050000020003" pitchFamily="34" charset="0"/>
                <a:ea typeface="+mn-ea"/>
                <a:cs typeface="+mn-cs"/>
              </a:endParaRPr>
            </a:p>
          </p:txBody>
        </p:sp>
        <p:pic>
          <p:nvPicPr>
            <p:cNvPr id="58" name="Picture 8" descr="Apache Spark - Wikipedia">
              <a:extLst>
                <a:ext uri="{FF2B5EF4-FFF2-40B4-BE49-F238E27FC236}">
                  <a16:creationId xmlns:a16="http://schemas.microsoft.com/office/drawing/2014/main" id="{7413C265-338E-C914-69E2-D2C34AB8BB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5449" y="2553366"/>
              <a:ext cx="1814145" cy="833909"/>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oup 58">
              <a:extLst>
                <a:ext uri="{FF2B5EF4-FFF2-40B4-BE49-F238E27FC236}">
                  <a16:creationId xmlns:a16="http://schemas.microsoft.com/office/drawing/2014/main" id="{72198696-0F30-DC50-930F-A908D39CFAF2}"/>
                </a:ext>
              </a:extLst>
            </p:cNvPr>
            <p:cNvGrpSpPr/>
            <p:nvPr/>
          </p:nvGrpSpPr>
          <p:grpSpPr>
            <a:xfrm>
              <a:off x="2026456" y="3442658"/>
              <a:ext cx="1394669" cy="1058433"/>
              <a:chOff x="2499230" y="4185766"/>
              <a:chExt cx="1978429" cy="1695795"/>
            </a:xfrm>
          </p:grpSpPr>
          <p:grpSp>
            <p:nvGrpSpPr>
              <p:cNvPr id="91" name="Group 90">
                <a:extLst>
                  <a:ext uri="{FF2B5EF4-FFF2-40B4-BE49-F238E27FC236}">
                    <a16:creationId xmlns:a16="http://schemas.microsoft.com/office/drawing/2014/main" id="{4E171B2E-737B-C72C-DC26-E93059B25169}"/>
                  </a:ext>
                </a:extLst>
              </p:cNvPr>
              <p:cNvGrpSpPr/>
              <p:nvPr/>
            </p:nvGrpSpPr>
            <p:grpSpPr>
              <a:xfrm>
                <a:off x="2499230" y="4185766"/>
                <a:ext cx="1978429" cy="1695795"/>
                <a:chOff x="2629593" y="631767"/>
                <a:chExt cx="1978429" cy="1695795"/>
              </a:xfrm>
            </p:grpSpPr>
            <p:sp>
              <p:nvSpPr>
                <p:cNvPr id="93" name="Rectangle 92">
                  <a:extLst>
                    <a:ext uri="{FF2B5EF4-FFF2-40B4-BE49-F238E27FC236}">
                      <a16:creationId xmlns:a16="http://schemas.microsoft.com/office/drawing/2014/main" id="{69C6E21B-49E3-08CE-0863-029BF1C3A091}"/>
                    </a:ext>
                  </a:extLst>
                </p:cNvPr>
                <p:cNvSpPr/>
                <p:nvPr/>
              </p:nvSpPr>
              <p:spPr>
                <a:xfrm>
                  <a:off x="2629593" y="631767"/>
                  <a:ext cx="1978429" cy="698269"/>
                </a:xfrm>
                <a:prstGeom prst="rect">
                  <a:avLst/>
                </a:prstGeom>
                <a:solidFill>
                  <a:srgbClr val="5B9BD5"/>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rPr>
                    <a:t>Data Streaming</a:t>
                  </a:r>
                  <a:endParaRPr kumimoji="0" lang="en-GB" sz="105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endParaRPr>
                </a:p>
              </p:txBody>
            </p:sp>
            <p:sp>
              <p:nvSpPr>
                <p:cNvPr id="94" name="Rectangle 93">
                  <a:extLst>
                    <a:ext uri="{FF2B5EF4-FFF2-40B4-BE49-F238E27FC236}">
                      <a16:creationId xmlns:a16="http://schemas.microsoft.com/office/drawing/2014/main" id="{6BC56E08-3582-CAC2-9C3C-08207BF0DBDA}"/>
                    </a:ext>
                  </a:extLst>
                </p:cNvPr>
                <p:cNvSpPr/>
                <p:nvPr/>
              </p:nvSpPr>
              <p:spPr>
                <a:xfrm>
                  <a:off x="2629593" y="1433943"/>
                  <a:ext cx="1978429" cy="893619"/>
                </a:xfrm>
                <a:prstGeom prst="rect">
                  <a:avLst/>
                </a:prstGeom>
                <a:noFill/>
                <a:ln w="190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5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endParaRPr>
                </a:p>
              </p:txBody>
            </p:sp>
          </p:grpSp>
          <p:pic>
            <p:nvPicPr>
              <p:cNvPr id="92" name="Picture 10" descr="Spark Streaming (Batch &amp; Streaming processing ) - Diego Calvo">
                <a:extLst>
                  <a:ext uri="{FF2B5EF4-FFF2-40B4-BE49-F238E27FC236}">
                    <a16:creationId xmlns:a16="http://schemas.microsoft.com/office/drawing/2014/main" id="{733E1708-BD82-8B62-D6DE-8B8A97A890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7601" y="5115025"/>
                <a:ext cx="1013763" cy="6394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 name="Group 59">
              <a:extLst>
                <a:ext uri="{FF2B5EF4-FFF2-40B4-BE49-F238E27FC236}">
                  <a16:creationId xmlns:a16="http://schemas.microsoft.com/office/drawing/2014/main" id="{7AB83F39-5909-5F33-5F65-3A82DC83D646}"/>
                </a:ext>
              </a:extLst>
            </p:cNvPr>
            <p:cNvGrpSpPr/>
            <p:nvPr/>
          </p:nvGrpSpPr>
          <p:grpSpPr>
            <a:xfrm>
              <a:off x="2026456" y="1224424"/>
              <a:ext cx="1394669" cy="1058433"/>
              <a:chOff x="2757142" y="631769"/>
              <a:chExt cx="1978429" cy="1695795"/>
            </a:xfrm>
          </p:grpSpPr>
          <p:grpSp>
            <p:nvGrpSpPr>
              <p:cNvPr id="87" name="Group 86">
                <a:extLst>
                  <a:ext uri="{FF2B5EF4-FFF2-40B4-BE49-F238E27FC236}">
                    <a16:creationId xmlns:a16="http://schemas.microsoft.com/office/drawing/2014/main" id="{82A323B2-242F-7892-FEF4-2797CCAA90ED}"/>
                  </a:ext>
                </a:extLst>
              </p:cNvPr>
              <p:cNvGrpSpPr/>
              <p:nvPr/>
            </p:nvGrpSpPr>
            <p:grpSpPr>
              <a:xfrm>
                <a:off x="2757142" y="631769"/>
                <a:ext cx="1978429" cy="1695795"/>
                <a:chOff x="2629593" y="631767"/>
                <a:chExt cx="1978429" cy="1695795"/>
              </a:xfrm>
            </p:grpSpPr>
            <p:sp>
              <p:nvSpPr>
                <p:cNvPr id="89" name="Rectangle 88">
                  <a:extLst>
                    <a:ext uri="{FF2B5EF4-FFF2-40B4-BE49-F238E27FC236}">
                      <a16:creationId xmlns:a16="http://schemas.microsoft.com/office/drawing/2014/main" id="{19B3CF87-D672-7CA5-2991-FF822DFBA441}"/>
                    </a:ext>
                  </a:extLst>
                </p:cNvPr>
                <p:cNvSpPr/>
                <p:nvPr/>
              </p:nvSpPr>
              <p:spPr>
                <a:xfrm>
                  <a:off x="2629593" y="631767"/>
                  <a:ext cx="1978429" cy="698269"/>
                </a:xfrm>
                <a:prstGeom prst="rect">
                  <a:avLst/>
                </a:prstGeom>
                <a:solidFill>
                  <a:srgbClr val="5B9BD5"/>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rPr>
                    <a:t>Data Collection</a:t>
                  </a:r>
                  <a:endParaRPr kumimoji="0" lang="en-GB" sz="105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endParaRPr>
                </a:p>
              </p:txBody>
            </p:sp>
            <p:sp>
              <p:nvSpPr>
                <p:cNvPr id="90" name="Rectangle 89">
                  <a:extLst>
                    <a:ext uri="{FF2B5EF4-FFF2-40B4-BE49-F238E27FC236}">
                      <a16:creationId xmlns:a16="http://schemas.microsoft.com/office/drawing/2014/main" id="{75CF1327-52C2-7E34-4DD5-4C73D7CFF642}"/>
                    </a:ext>
                  </a:extLst>
                </p:cNvPr>
                <p:cNvSpPr/>
                <p:nvPr/>
              </p:nvSpPr>
              <p:spPr>
                <a:xfrm>
                  <a:off x="2629593" y="1433943"/>
                  <a:ext cx="1978429" cy="893619"/>
                </a:xfrm>
                <a:prstGeom prst="rect">
                  <a:avLst/>
                </a:prstGeom>
                <a:noFill/>
                <a:ln w="190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5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endParaRPr>
                </a:p>
              </p:txBody>
            </p:sp>
          </p:grpSp>
          <p:pic>
            <p:nvPicPr>
              <p:cNvPr id="88" name="Picture 12" descr="RDBMS Optimization using Apache Kafka | AndPlus R&amp;D">
                <a:extLst>
                  <a:ext uri="{FF2B5EF4-FFF2-40B4-BE49-F238E27FC236}">
                    <a16:creationId xmlns:a16="http://schemas.microsoft.com/office/drawing/2014/main" id="{E9EB31EE-7CD5-3774-F26B-633DA8C4C01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368" t="16295" r="24005" b="28537"/>
              <a:stretch/>
            </p:blipFill>
            <p:spPr bwMode="auto">
              <a:xfrm>
                <a:off x="2993824" y="1515938"/>
                <a:ext cx="1505061" cy="7296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1" name="Group 60">
              <a:extLst>
                <a:ext uri="{FF2B5EF4-FFF2-40B4-BE49-F238E27FC236}">
                  <a16:creationId xmlns:a16="http://schemas.microsoft.com/office/drawing/2014/main" id="{54B85486-C561-8C72-4BDD-3EE2063CBFC9}"/>
                </a:ext>
              </a:extLst>
            </p:cNvPr>
            <p:cNvGrpSpPr/>
            <p:nvPr/>
          </p:nvGrpSpPr>
          <p:grpSpPr>
            <a:xfrm>
              <a:off x="3569740" y="3442658"/>
              <a:ext cx="1394669" cy="1066190"/>
              <a:chOff x="4538988" y="4185766"/>
              <a:chExt cx="1978429" cy="1708223"/>
            </a:xfrm>
          </p:grpSpPr>
          <p:grpSp>
            <p:nvGrpSpPr>
              <p:cNvPr id="82" name="Group 81">
                <a:extLst>
                  <a:ext uri="{FF2B5EF4-FFF2-40B4-BE49-F238E27FC236}">
                    <a16:creationId xmlns:a16="http://schemas.microsoft.com/office/drawing/2014/main" id="{E1E9B430-DAB1-7817-3FC8-2B430B985804}"/>
                  </a:ext>
                </a:extLst>
              </p:cNvPr>
              <p:cNvGrpSpPr/>
              <p:nvPr/>
            </p:nvGrpSpPr>
            <p:grpSpPr>
              <a:xfrm>
                <a:off x="4538988" y="4185766"/>
                <a:ext cx="1978429" cy="1695795"/>
                <a:chOff x="2629593" y="631767"/>
                <a:chExt cx="1978429" cy="1695795"/>
              </a:xfrm>
            </p:grpSpPr>
            <p:sp>
              <p:nvSpPr>
                <p:cNvPr id="85" name="Rectangle 84">
                  <a:extLst>
                    <a:ext uri="{FF2B5EF4-FFF2-40B4-BE49-F238E27FC236}">
                      <a16:creationId xmlns:a16="http://schemas.microsoft.com/office/drawing/2014/main" id="{22393A51-2DC7-938B-30CB-987F5193B6EF}"/>
                    </a:ext>
                  </a:extLst>
                </p:cNvPr>
                <p:cNvSpPr/>
                <p:nvPr/>
              </p:nvSpPr>
              <p:spPr>
                <a:xfrm>
                  <a:off x="2629593" y="631767"/>
                  <a:ext cx="1978429" cy="698269"/>
                </a:xfrm>
                <a:prstGeom prst="rect">
                  <a:avLst/>
                </a:prstGeom>
                <a:solidFill>
                  <a:srgbClr val="5B9BD5"/>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rPr>
                    <a:t>Data Preprocessing</a:t>
                  </a:r>
                  <a:endParaRPr kumimoji="0" lang="en-GB" sz="105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endParaRPr>
                </a:p>
              </p:txBody>
            </p:sp>
            <p:sp>
              <p:nvSpPr>
                <p:cNvPr id="86" name="Rectangle 85">
                  <a:extLst>
                    <a:ext uri="{FF2B5EF4-FFF2-40B4-BE49-F238E27FC236}">
                      <a16:creationId xmlns:a16="http://schemas.microsoft.com/office/drawing/2014/main" id="{B42F41A6-F0A1-7B69-9B2A-642CEA756BF3}"/>
                    </a:ext>
                  </a:extLst>
                </p:cNvPr>
                <p:cNvSpPr/>
                <p:nvPr/>
              </p:nvSpPr>
              <p:spPr>
                <a:xfrm>
                  <a:off x="2629593" y="1433943"/>
                  <a:ext cx="1978429" cy="893619"/>
                </a:xfrm>
                <a:prstGeom prst="rect">
                  <a:avLst/>
                </a:prstGeom>
                <a:noFill/>
                <a:ln w="190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5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endParaRPr>
                </a:p>
              </p:txBody>
            </p:sp>
          </p:grpSp>
          <p:pic>
            <p:nvPicPr>
              <p:cNvPr id="83" name="Picture 14" descr="Introduction to NLTK library in Python | by Uzair Adamjee | Python in Plain  English">
                <a:extLst>
                  <a:ext uri="{FF2B5EF4-FFF2-40B4-BE49-F238E27FC236}">
                    <a16:creationId xmlns:a16="http://schemas.microsoft.com/office/drawing/2014/main" id="{557DA3D1-F07C-B788-F4B7-8151F9580A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9475" y="5000370"/>
                <a:ext cx="821463" cy="893619"/>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16">
                <a:extLst>
                  <a:ext uri="{FF2B5EF4-FFF2-40B4-BE49-F238E27FC236}">
                    <a16:creationId xmlns:a16="http://schemas.microsoft.com/office/drawing/2014/main" id="{777DF65C-F023-C946-DB4A-1EDA149C2A5E}"/>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30473" r="35351"/>
              <a:stretch/>
            </p:blipFill>
            <p:spPr bwMode="auto">
              <a:xfrm>
                <a:off x="5587141" y="5021540"/>
                <a:ext cx="837003" cy="8264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2" name="Group 61">
              <a:extLst>
                <a:ext uri="{FF2B5EF4-FFF2-40B4-BE49-F238E27FC236}">
                  <a16:creationId xmlns:a16="http://schemas.microsoft.com/office/drawing/2014/main" id="{0E92D4F2-B6E5-2F87-E36A-0C9CE142C261}"/>
                </a:ext>
              </a:extLst>
            </p:cNvPr>
            <p:cNvGrpSpPr/>
            <p:nvPr/>
          </p:nvGrpSpPr>
          <p:grpSpPr>
            <a:xfrm>
              <a:off x="5113024" y="3442658"/>
              <a:ext cx="1394669" cy="1101911"/>
              <a:chOff x="6578746" y="4185766"/>
              <a:chExt cx="1978429" cy="1765454"/>
            </a:xfrm>
          </p:grpSpPr>
          <p:grpSp>
            <p:nvGrpSpPr>
              <p:cNvPr id="78" name="Group 77">
                <a:extLst>
                  <a:ext uri="{FF2B5EF4-FFF2-40B4-BE49-F238E27FC236}">
                    <a16:creationId xmlns:a16="http://schemas.microsoft.com/office/drawing/2014/main" id="{2E27A57F-E00B-0F9C-D357-F5F52338F4EC}"/>
                  </a:ext>
                </a:extLst>
              </p:cNvPr>
              <p:cNvGrpSpPr/>
              <p:nvPr/>
            </p:nvGrpSpPr>
            <p:grpSpPr>
              <a:xfrm>
                <a:off x="6578746" y="4185766"/>
                <a:ext cx="1978429" cy="1765454"/>
                <a:chOff x="2629593" y="631767"/>
                <a:chExt cx="1978429" cy="1765454"/>
              </a:xfrm>
            </p:grpSpPr>
            <p:sp>
              <p:nvSpPr>
                <p:cNvPr id="80" name="Rectangle 79">
                  <a:extLst>
                    <a:ext uri="{FF2B5EF4-FFF2-40B4-BE49-F238E27FC236}">
                      <a16:creationId xmlns:a16="http://schemas.microsoft.com/office/drawing/2014/main" id="{FA7DC731-1C98-3045-2D1A-B1590104A99F}"/>
                    </a:ext>
                  </a:extLst>
                </p:cNvPr>
                <p:cNvSpPr/>
                <p:nvPr/>
              </p:nvSpPr>
              <p:spPr>
                <a:xfrm>
                  <a:off x="2629593" y="631767"/>
                  <a:ext cx="1978429" cy="698269"/>
                </a:xfrm>
                <a:prstGeom prst="rect">
                  <a:avLst/>
                </a:prstGeom>
                <a:solidFill>
                  <a:srgbClr val="5B9BD5"/>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rPr>
                    <a:t>Sentiment Analysis</a:t>
                  </a:r>
                  <a:endParaRPr kumimoji="0" lang="en-GB" sz="105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endParaRPr>
                </a:p>
              </p:txBody>
            </p:sp>
            <p:sp>
              <p:nvSpPr>
                <p:cNvPr id="81" name="Rectangle 80">
                  <a:extLst>
                    <a:ext uri="{FF2B5EF4-FFF2-40B4-BE49-F238E27FC236}">
                      <a16:creationId xmlns:a16="http://schemas.microsoft.com/office/drawing/2014/main" id="{2E367A96-4855-99B3-FE06-4C898ECAD9A4}"/>
                    </a:ext>
                  </a:extLst>
                </p:cNvPr>
                <p:cNvSpPr/>
                <p:nvPr/>
              </p:nvSpPr>
              <p:spPr>
                <a:xfrm>
                  <a:off x="2629593" y="1433943"/>
                  <a:ext cx="1978429" cy="963278"/>
                </a:xfrm>
                <a:prstGeom prst="rect">
                  <a:avLst/>
                </a:prstGeom>
                <a:noFill/>
                <a:ln w="190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5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endParaRPr>
                </a:p>
              </p:txBody>
            </p:sp>
          </p:grpSp>
          <p:pic>
            <p:nvPicPr>
              <p:cNvPr id="79" name="Picture 18" descr="PySpark MLIB Library - Analytics Vidhya">
                <a:extLst>
                  <a:ext uri="{FF2B5EF4-FFF2-40B4-BE49-F238E27FC236}">
                    <a16:creationId xmlns:a16="http://schemas.microsoft.com/office/drawing/2014/main" id="{7FC5E767-2E26-B369-7BB8-43631CBC4033}"/>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5572" t="11736" r="23572" b="23530"/>
              <a:stretch/>
            </p:blipFill>
            <p:spPr bwMode="auto">
              <a:xfrm>
                <a:off x="6646120" y="5153129"/>
                <a:ext cx="883948" cy="632903"/>
              </a:xfrm>
              <a:prstGeom prst="rect">
                <a:avLst/>
              </a:prstGeom>
              <a:noFill/>
              <a:extLst>
                <a:ext uri="{909E8E84-426E-40DD-AFC4-6F175D3DCCD1}">
                  <a14:hiddenFill xmlns:a14="http://schemas.microsoft.com/office/drawing/2010/main">
                    <a:solidFill>
                      <a:srgbClr val="FFFFFF"/>
                    </a:solidFill>
                  </a14:hiddenFill>
                </a:ext>
              </a:extLst>
            </p:spPr>
          </p:pic>
        </p:grpSp>
        <p:sp>
          <p:nvSpPr>
            <p:cNvPr id="63" name="Arrow: Right 62">
              <a:extLst>
                <a:ext uri="{FF2B5EF4-FFF2-40B4-BE49-F238E27FC236}">
                  <a16:creationId xmlns:a16="http://schemas.microsoft.com/office/drawing/2014/main" id="{ED994DF5-DB6D-A220-A8B7-79A395E9277B}"/>
                </a:ext>
              </a:extLst>
            </p:cNvPr>
            <p:cNvSpPr/>
            <p:nvPr/>
          </p:nvSpPr>
          <p:spPr>
            <a:xfrm>
              <a:off x="3426236" y="4208207"/>
              <a:ext cx="144586" cy="84292"/>
            </a:xfrm>
            <a:prstGeom prst="rightArrow">
              <a:avLst/>
            </a:prstGeom>
            <a:solidFill>
              <a:srgbClr val="ED7D31"/>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50" b="0" i="0" u="none" strike="noStrike" kern="1200" cap="none" spc="0" normalizeH="0" baseline="0" noProof="0">
                <a:ln>
                  <a:noFill/>
                </a:ln>
                <a:solidFill>
                  <a:prstClr val="white"/>
                </a:solidFill>
                <a:effectLst/>
                <a:uLnTx/>
                <a:uFillTx/>
                <a:latin typeface="Quattrocento Sans" panose="020B0502050000020003" pitchFamily="34" charset="0"/>
                <a:ea typeface="+mn-ea"/>
                <a:cs typeface="+mn-cs"/>
              </a:endParaRPr>
            </a:p>
          </p:txBody>
        </p:sp>
        <p:sp>
          <p:nvSpPr>
            <p:cNvPr id="64" name="Arrow: Right 63">
              <a:extLst>
                <a:ext uri="{FF2B5EF4-FFF2-40B4-BE49-F238E27FC236}">
                  <a16:creationId xmlns:a16="http://schemas.microsoft.com/office/drawing/2014/main" id="{86666CCF-6B61-854F-2289-6CCF2E8DF087}"/>
                </a:ext>
              </a:extLst>
            </p:cNvPr>
            <p:cNvSpPr/>
            <p:nvPr/>
          </p:nvSpPr>
          <p:spPr>
            <a:xfrm>
              <a:off x="4963328" y="4201158"/>
              <a:ext cx="144586" cy="91341"/>
            </a:xfrm>
            <a:prstGeom prst="rightArrow">
              <a:avLst/>
            </a:prstGeom>
            <a:solidFill>
              <a:srgbClr val="ED7D31"/>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50" b="0" i="0" u="none" strike="noStrike" kern="1200" cap="none" spc="0" normalizeH="0" baseline="0" noProof="0">
                <a:ln>
                  <a:noFill/>
                </a:ln>
                <a:solidFill>
                  <a:prstClr val="white"/>
                </a:solidFill>
                <a:effectLst/>
                <a:uLnTx/>
                <a:uFillTx/>
                <a:latin typeface="Quattrocento Sans" panose="020B0502050000020003" pitchFamily="34" charset="0"/>
                <a:ea typeface="+mn-ea"/>
                <a:cs typeface="+mn-cs"/>
              </a:endParaRPr>
            </a:p>
          </p:txBody>
        </p:sp>
        <p:grpSp>
          <p:nvGrpSpPr>
            <p:cNvPr id="65" name="Group 64">
              <a:extLst>
                <a:ext uri="{FF2B5EF4-FFF2-40B4-BE49-F238E27FC236}">
                  <a16:creationId xmlns:a16="http://schemas.microsoft.com/office/drawing/2014/main" id="{996676C1-A948-4087-DC06-77F6644D9B4B}"/>
                </a:ext>
              </a:extLst>
            </p:cNvPr>
            <p:cNvGrpSpPr/>
            <p:nvPr/>
          </p:nvGrpSpPr>
          <p:grpSpPr>
            <a:xfrm>
              <a:off x="7361769" y="2321084"/>
              <a:ext cx="1394669" cy="1058433"/>
              <a:chOff x="10067720" y="2388809"/>
              <a:chExt cx="1978429" cy="1695795"/>
            </a:xfrm>
          </p:grpSpPr>
          <p:grpSp>
            <p:nvGrpSpPr>
              <p:cNvPr id="74" name="Group 73">
                <a:extLst>
                  <a:ext uri="{FF2B5EF4-FFF2-40B4-BE49-F238E27FC236}">
                    <a16:creationId xmlns:a16="http://schemas.microsoft.com/office/drawing/2014/main" id="{4A17829E-7F51-8029-B29E-F3913EFA63EF}"/>
                  </a:ext>
                </a:extLst>
              </p:cNvPr>
              <p:cNvGrpSpPr/>
              <p:nvPr/>
            </p:nvGrpSpPr>
            <p:grpSpPr>
              <a:xfrm>
                <a:off x="10067720" y="2388809"/>
                <a:ext cx="1978429" cy="1695795"/>
                <a:chOff x="2629593" y="631767"/>
                <a:chExt cx="1978429" cy="1695795"/>
              </a:xfrm>
            </p:grpSpPr>
            <p:sp>
              <p:nvSpPr>
                <p:cNvPr id="76" name="Rectangle 75">
                  <a:extLst>
                    <a:ext uri="{FF2B5EF4-FFF2-40B4-BE49-F238E27FC236}">
                      <a16:creationId xmlns:a16="http://schemas.microsoft.com/office/drawing/2014/main" id="{745FE938-E27C-D5E4-67E8-7C29E7017E95}"/>
                    </a:ext>
                  </a:extLst>
                </p:cNvPr>
                <p:cNvSpPr/>
                <p:nvPr/>
              </p:nvSpPr>
              <p:spPr>
                <a:xfrm>
                  <a:off x="2629593" y="631767"/>
                  <a:ext cx="1978429" cy="698269"/>
                </a:xfrm>
                <a:prstGeom prst="rect">
                  <a:avLst/>
                </a:prstGeom>
                <a:solidFill>
                  <a:srgbClr val="5B9BD5"/>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rPr>
                    <a:t>Data Storage</a:t>
                  </a:r>
                  <a:endParaRPr kumimoji="0" lang="en-GB" sz="105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endParaRPr>
                </a:p>
              </p:txBody>
            </p:sp>
            <p:sp>
              <p:nvSpPr>
                <p:cNvPr id="77" name="Rectangle 76">
                  <a:extLst>
                    <a:ext uri="{FF2B5EF4-FFF2-40B4-BE49-F238E27FC236}">
                      <a16:creationId xmlns:a16="http://schemas.microsoft.com/office/drawing/2014/main" id="{F8D0D80F-B040-609C-3A82-49C6A609C89B}"/>
                    </a:ext>
                  </a:extLst>
                </p:cNvPr>
                <p:cNvSpPr/>
                <p:nvPr/>
              </p:nvSpPr>
              <p:spPr>
                <a:xfrm>
                  <a:off x="2629593" y="1433943"/>
                  <a:ext cx="1978429" cy="893619"/>
                </a:xfrm>
                <a:prstGeom prst="rect">
                  <a:avLst/>
                </a:prstGeom>
                <a:noFill/>
                <a:ln w="190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5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endParaRPr>
                </a:p>
              </p:txBody>
            </p:sp>
          </p:grpSp>
          <p:pic>
            <p:nvPicPr>
              <p:cNvPr id="75" name="Picture 22">
                <a:extLst>
                  <a:ext uri="{FF2B5EF4-FFF2-40B4-BE49-F238E27FC236}">
                    <a16:creationId xmlns:a16="http://schemas.microsoft.com/office/drawing/2014/main" id="{1387982D-E27A-1438-552B-13D67019D36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366533" y="3281116"/>
                <a:ext cx="1380802" cy="7133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6" name="Group 65">
              <a:extLst>
                <a:ext uri="{FF2B5EF4-FFF2-40B4-BE49-F238E27FC236}">
                  <a16:creationId xmlns:a16="http://schemas.microsoft.com/office/drawing/2014/main" id="{E10C71AD-0B4A-AFC0-F7C4-215F0433D1C0}"/>
                </a:ext>
              </a:extLst>
            </p:cNvPr>
            <p:cNvGrpSpPr/>
            <p:nvPr/>
          </p:nvGrpSpPr>
          <p:grpSpPr>
            <a:xfrm>
              <a:off x="7361768" y="3668403"/>
              <a:ext cx="1394670" cy="1058433"/>
              <a:chOff x="10067719" y="4547450"/>
              <a:chExt cx="1978430" cy="1695795"/>
            </a:xfrm>
          </p:grpSpPr>
          <p:grpSp>
            <p:nvGrpSpPr>
              <p:cNvPr id="70" name="Group 69">
                <a:extLst>
                  <a:ext uri="{FF2B5EF4-FFF2-40B4-BE49-F238E27FC236}">
                    <a16:creationId xmlns:a16="http://schemas.microsoft.com/office/drawing/2014/main" id="{4DC87C65-B40E-7D3B-D3C1-F413AB00FE03}"/>
                  </a:ext>
                </a:extLst>
              </p:cNvPr>
              <p:cNvGrpSpPr/>
              <p:nvPr/>
            </p:nvGrpSpPr>
            <p:grpSpPr>
              <a:xfrm>
                <a:off x="10067720" y="4547450"/>
                <a:ext cx="1978429" cy="1695795"/>
                <a:chOff x="2629593" y="631767"/>
                <a:chExt cx="1978429" cy="1695795"/>
              </a:xfrm>
            </p:grpSpPr>
            <p:sp>
              <p:nvSpPr>
                <p:cNvPr id="72" name="Rectangle 71">
                  <a:extLst>
                    <a:ext uri="{FF2B5EF4-FFF2-40B4-BE49-F238E27FC236}">
                      <a16:creationId xmlns:a16="http://schemas.microsoft.com/office/drawing/2014/main" id="{B185063A-E69B-069E-6827-3C1F861DEC1D}"/>
                    </a:ext>
                  </a:extLst>
                </p:cNvPr>
                <p:cNvSpPr/>
                <p:nvPr/>
              </p:nvSpPr>
              <p:spPr>
                <a:xfrm>
                  <a:off x="2629593" y="631767"/>
                  <a:ext cx="1978429" cy="698269"/>
                </a:xfrm>
                <a:prstGeom prst="rect">
                  <a:avLst/>
                </a:prstGeom>
                <a:solidFill>
                  <a:srgbClr val="5B9BD5"/>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rPr>
                    <a:t>Sentiment </a:t>
                  </a:r>
                  <a:r>
                    <a:rPr kumimoji="0" lang="en-US" sz="1050" b="0" i="0" u="none" strike="noStrike" kern="1200" cap="none" spc="0" normalizeH="0" baseline="0" noProof="0" dirty="0" err="1">
                      <a:ln>
                        <a:noFill/>
                      </a:ln>
                      <a:solidFill>
                        <a:prstClr val="white"/>
                      </a:solidFill>
                      <a:effectLst/>
                      <a:uLnTx/>
                      <a:uFillTx/>
                      <a:latin typeface="Quattrocento Sans" panose="020B0502050000020003" pitchFamily="34" charset="0"/>
                      <a:ea typeface="+mn-ea"/>
                      <a:cs typeface="Times New Roman" panose="02020603050405020304" pitchFamily="18" charset="0"/>
                    </a:rPr>
                    <a:t>Visualisation</a:t>
                  </a:r>
                  <a:endParaRPr kumimoji="0" lang="en-GB" sz="105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endParaRPr>
                </a:p>
              </p:txBody>
            </p:sp>
            <p:sp>
              <p:nvSpPr>
                <p:cNvPr id="73" name="Rectangle 72">
                  <a:extLst>
                    <a:ext uri="{FF2B5EF4-FFF2-40B4-BE49-F238E27FC236}">
                      <a16:creationId xmlns:a16="http://schemas.microsoft.com/office/drawing/2014/main" id="{C0A8284D-5CF4-0DBF-978E-881958272607}"/>
                    </a:ext>
                  </a:extLst>
                </p:cNvPr>
                <p:cNvSpPr/>
                <p:nvPr/>
              </p:nvSpPr>
              <p:spPr>
                <a:xfrm>
                  <a:off x="2629593" y="1433943"/>
                  <a:ext cx="1978429" cy="893619"/>
                </a:xfrm>
                <a:prstGeom prst="rect">
                  <a:avLst/>
                </a:prstGeom>
                <a:noFill/>
                <a:ln w="190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50" b="0" i="0" u="none" strike="noStrike" kern="1200" cap="none" spc="0" normalizeH="0" baseline="0" noProof="0" dirty="0">
                    <a:ln>
                      <a:noFill/>
                    </a:ln>
                    <a:solidFill>
                      <a:prstClr val="white"/>
                    </a:solidFill>
                    <a:effectLst/>
                    <a:uLnTx/>
                    <a:uFillTx/>
                    <a:latin typeface="Quattrocento Sans" panose="020B0502050000020003" pitchFamily="34" charset="0"/>
                    <a:ea typeface="+mn-ea"/>
                    <a:cs typeface="Times New Roman" panose="02020603050405020304" pitchFamily="18" charset="0"/>
                  </a:endParaRPr>
                </a:p>
              </p:txBody>
            </p:sp>
          </p:grpSp>
          <p:pic>
            <p:nvPicPr>
              <p:cNvPr id="71" name="Picture 24" descr="Matplotlib logo — Matplotlib 3.7.0 documentation">
                <a:extLst>
                  <a:ext uri="{FF2B5EF4-FFF2-40B4-BE49-F238E27FC236}">
                    <a16:creationId xmlns:a16="http://schemas.microsoft.com/office/drawing/2014/main" id="{E68F0338-DD19-91F8-5738-D7D6AF86FA8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67719" y="5598592"/>
                <a:ext cx="1978429" cy="395686"/>
              </a:xfrm>
              <a:prstGeom prst="rect">
                <a:avLst/>
              </a:prstGeom>
              <a:noFill/>
              <a:extLst>
                <a:ext uri="{909E8E84-426E-40DD-AFC4-6F175D3DCCD1}">
                  <a14:hiddenFill xmlns:a14="http://schemas.microsoft.com/office/drawing/2010/main">
                    <a:solidFill>
                      <a:srgbClr val="FFFFFF"/>
                    </a:solidFill>
                  </a14:hiddenFill>
                </a:ext>
              </a:extLst>
            </p:spPr>
          </p:pic>
        </p:grpSp>
        <p:sp>
          <p:nvSpPr>
            <p:cNvPr id="67" name="Arrow: Bent-Up 66">
              <a:extLst>
                <a:ext uri="{FF2B5EF4-FFF2-40B4-BE49-F238E27FC236}">
                  <a16:creationId xmlns:a16="http://schemas.microsoft.com/office/drawing/2014/main" id="{7A8DA23C-9A8E-5A71-5315-81F2C54D7AFF}"/>
                </a:ext>
              </a:extLst>
            </p:cNvPr>
            <p:cNvSpPr/>
            <p:nvPr/>
          </p:nvSpPr>
          <p:spPr>
            <a:xfrm rot="5400000">
              <a:off x="6930749" y="4117223"/>
              <a:ext cx="268604" cy="586086"/>
            </a:xfrm>
            <a:prstGeom prst="bentUpArrow">
              <a:avLst>
                <a:gd name="adj1" fmla="val 17865"/>
                <a:gd name="adj2" fmla="val 25000"/>
                <a:gd name="adj3" fmla="val 25000"/>
              </a:avLst>
            </a:prstGeom>
            <a:solidFill>
              <a:srgbClr val="ED7D31"/>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50" b="0" i="0" u="none" strike="noStrike" kern="1200" cap="none" spc="0" normalizeH="0" baseline="0" noProof="0">
                <a:ln>
                  <a:noFill/>
                </a:ln>
                <a:solidFill>
                  <a:prstClr val="white"/>
                </a:solidFill>
                <a:effectLst/>
                <a:uLnTx/>
                <a:uFillTx/>
                <a:latin typeface="Quattrocento Sans" panose="020B0502050000020003" pitchFamily="34" charset="0"/>
                <a:ea typeface="+mn-ea"/>
                <a:cs typeface="+mn-cs"/>
              </a:endParaRPr>
            </a:p>
          </p:txBody>
        </p:sp>
        <p:sp>
          <p:nvSpPr>
            <p:cNvPr id="68" name="Arrow: Bent-Up 67">
              <a:extLst>
                <a:ext uri="{FF2B5EF4-FFF2-40B4-BE49-F238E27FC236}">
                  <a16:creationId xmlns:a16="http://schemas.microsoft.com/office/drawing/2014/main" id="{9786D7C8-BA4F-F094-2064-5CF595975D1C}"/>
                </a:ext>
              </a:extLst>
            </p:cNvPr>
            <p:cNvSpPr/>
            <p:nvPr/>
          </p:nvSpPr>
          <p:spPr>
            <a:xfrm rot="5400000" flipH="1">
              <a:off x="6444119" y="3361988"/>
              <a:ext cx="1241864" cy="586086"/>
            </a:xfrm>
            <a:prstGeom prst="bentUpArrow">
              <a:avLst>
                <a:gd name="adj1" fmla="val 8198"/>
                <a:gd name="adj2" fmla="val 12535"/>
                <a:gd name="adj3" fmla="val 14001"/>
              </a:avLst>
            </a:prstGeom>
            <a:solidFill>
              <a:srgbClr val="ED7D31"/>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50" b="0" i="0" u="none" strike="noStrike" kern="1200" cap="none" spc="0" normalizeH="0" baseline="0" noProof="0">
                <a:ln>
                  <a:noFill/>
                </a:ln>
                <a:solidFill>
                  <a:prstClr val="white"/>
                </a:solidFill>
                <a:effectLst/>
                <a:uLnTx/>
                <a:uFillTx/>
                <a:latin typeface="Quattrocento Sans" panose="020B0502050000020003" pitchFamily="34" charset="0"/>
                <a:ea typeface="+mn-ea"/>
                <a:cs typeface="+mn-cs"/>
              </a:endParaRPr>
            </a:p>
          </p:txBody>
        </p:sp>
        <p:sp>
          <p:nvSpPr>
            <p:cNvPr id="69" name="Rectangle 68">
              <a:extLst>
                <a:ext uri="{FF2B5EF4-FFF2-40B4-BE49-F238E27FC236}">
                  <a16:creationId xmlns:a16="http://schemas.microsoft.com/office/drawing/2014/main" id="{8BDCBCA7-4323-1CD8-188D-D4831D69B461}"/>
                </a:ext>
              </a:extLst>
            </p:cNvPr>
            <p:cNvSpPr/>
            <p:nvPr/>
          </p:nvSpPr>
          <p:spPr>
            <a:xfrm>
              <a:off x="6513505" y="4273563"/>
              <a:ext cx="282661" cy="21441"/>
            </a:xfrm>
            <a:prstGeom prst="rect">
              <a:avLst/>
            </a:prstGeom>
            <a:solidFill>
              <a:srgbClr val="ED7D31"/>
            </a:solidFill>
            <a:ln w="190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50" b="0" i="0" u="none" strike="noStrike" kern="1200" cap="none" spc="0" normalizeH="0" baseline="0" noProof="0">
                <a:ln>
                  <a:noFill/>
                </a:ln>
                <a:solidFill>
                  <a:prstClr val="white"/>
                </a:solidFill>
                <a:effectLst/>
                <a:uLnTx/>
                <a:uFillTx/>
                <a:latin typeface="Quattrocento Sans" panose="020B0502050000020003" pitchFamily="34" charset="0"/>
                <a:ea typeface="+mn-ea"/>
                <a:cs typeface="+mn-cs"/>
              </a:endParaRPr>
            </a:p>
          </p:txBody>
        </p:sp>
        <p:sp>
          <p:nvSpPr>
            <p:cNvPr id="53" name="TextBox 52">
              <a:extLst>
                <a:ext uri="{FF2B5EF4-FFF2-40B4-BE49-F238E27FC236}">
                  <a16:creationId xmlns:a16="http://schemas.microsoft.com/office/drawing/2014/main" id="{73D84410-8D39-208B-A374-5D6FD3E0A2EF}"/>
                </a:ext>
              </a:extLst>
            </p:cNvPr>
            <p:cNvSpPr txBox="1"/>
            <p:nvPr/>
          </p:nvSpPr>
          <p:spPr>
            <a:xfrm>
              <a:off x="5665978" y="4155703"/>
              <a:ext cx="941689" cy="34394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1" u="none" strike="noStrike" kern="1200" cap="none" spc="0" normalizeH="0" baseline="0" noProof="0" dirty="0">
                  <a:ln>
                    <a:noFill/>
                  </a:ln>
                  <a:solidFill>
                    <a:prstClr val="black"/>
                  </a:solidFill>
                  <a:effectLst/>
                  <a:uLnTx/>
                  <a:uFillTx/>
                  <a:latin typeface="Quattrocento Sans" panose="020B0502050000020003" pitchFamily="34" charset="0"/>
                  <a:ea typeface="+mn-ea"/>
                  <a:cs typeface="+mn-cs"/>
                </a:rPr>
                <a:t>VADER</a:t>
              </a:r>
              <a:endParaRPr kumimoji="0" lang="en-GB" sz="1100" b="1" i="1" u="none" strike="noStrike" kern="1200" cap="none" spc="0" normalizeH="0" baseline="0" noProof="0" dirty="0">
                <a:ln>
                  <a:noFill/>
                </a:ln>
                <a:solidFill>
                  <a:prstClr val="black"/>
                </a:solidFill>
                <a:effectLst/>
                <a:uLnTx/>
                <a:uFillTx/>
                <a:latin typeface="Quattrocento Sans" panose="020B0502050000020003" pitchFamily="34" charset="0"/>
                <a:ea typeface="+mn-ea"/>
                <a:cs typeface="+mn-cs"/>
              </a:endParaRPr>
            </a:p>
          </p:txBody>
        </p:sp>
      </p:grpSp>
      <p:grpSp>
        <p:nvGrpSpPr>
          <p:cNvPr id="4" name="Group 3">
            <a:extLst>
              <a:ext uri="{FF2B5EF4-FFF2-40B4-BE49-F238E27FC236}">
                <a16:creationId xmlns:a16="http://schemas.microsoft.com/office/drawing/2014/main" id="{0189B13A-5E18-7B61-2093-C79ABF31A14E}"/>
              </a:ext>
            </a:extLst>
          </p:cNvPr>
          <p:cNvGrpSpPr/>
          <p:nvPr/>
        </p:nvGrpSpPr>
        <p:grpSpPr>
          <a:xfrm>
            <a:off x="602235" y="4139281"/>
            <a:ext cx="3389109" cy="639814"/>
            <a:chOff x="5286208" y="4006563"/>
            <a:chExt cx="3680158" cy="624374"/>
          </a:xfrm>
          <a:effectLst>
            <a:outerShdw blurRad="50800" dist="38100" dir="2700000" algn="tl" rotWithShape="0">
              <a:prstClr val="black">
                <a:alpha val="40000"/>
              </a:prstClr>
            </a:outerShdw>
          </a:effectLst>
        </p:grpSpPr>
        <p:sp>
          <p:nvSpPr>
            <p:cNvPr id="5" name="Speech Bubble: Rectangle 3">
              <a:extLst>
                <a:ext uri="{FF2B5EF4-FFF2-40B4-BE49-F238E27FC236}">
                  <a16:creationId xmlns:a16="http://schemas.microsoft.com/office/drawing/2014/main" id="{AB416E54-66AC-8926-258E-9126CDB0D4FF}"/>
                </a:ext>
              </a:extLst>
            </p:cNvPr>
            <p:cNvSpPr/>
            <p:nvPr/>
          </p:nvSpPr>
          <p:spPr>
            <a:xfrm rot="10800000">
              <a:off x="5286208" y="4006563"/>
              <a:ext cx="3672327" cy="624374"/>
            </a:xfrm>
            <a:prstGeom prst="flowChartProcess">
              <a:avLst/>
            </a:prstGeom>
            <a:ln>
              <a:solidFill>
                <a:srgbClr val="5B9BD5"/>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200" dirty="0">
                <a:ln w="0"/>
                <a:solidFill>
                  <a:schemeClr val="tx1"/>
                </a:solidFill>
                <a:effectLst>
                  <a:outerShdw blurRad="38100" dist="19050" dir="2700000" algn="tl" rotWithShape="0">
                    <a:schemeClr val="dk1">
                      <a:alpha val="40000"/>
                    </a:schemeClr>
                  </a:outerShdw>
                </a:effectLst>
                <a:latin typeface="Quattrocento Sans" panose="020B0502050000020003"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65D3475-57C0-89F6-E679-165B72231321}"/>
                    </a:ext>
                  </a:extLst>
                </p:cNvPr>
                <p:cNvSpPr txBox="1"/>
                <p:nvPr/>
              </p:nvSpPr>
              <p:spPr>
                <a:xfrm>
                  <a:off x="5291454" y="4104565"/>
                  <a:ext cx="3674912" cy="450893"/>
                </a:xfrm>
                <a:prstGeom prst="flowChartProcess">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10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d>
                          <m:dPr>
                            <m:ctrlPr>
                              <a:rPr lang="en-GB" sz="11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en-GB" sz="110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𝑙𝑎𝑏𝑒𝑙</m:t>
                            </m:r>
                            <m:r>
                              <a:rPr lang="en-GB" sz="1100">
                                <a:ln w="0"/>
                                <a:solidFill>
                                  <a:schemeClr val="tx1"/>
                                </a:solidFill>
                                <a:effectLst>
                                  <a:outerShdw blurRad="38100" dist="19050" dir="2700000" algn="tl" rotWithShape="0">
                                    <a:schemeClr val="dk1">
                                      <a:alpha val="40000"/>
                                    </a:schemeClr>
                                  </a:outerShdw>
                                </a:effectLst>
                                <a:latin typeface="Cambria Math" panose="02040503050406030204" pitchFamily="18" charset="0"/>
                              </a:rPr>
                              <m:t> | </m:t>
                            </m:r>
                            <m:r>
                              <a:rPr lang="en-GB" sz="110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𝑓𝑒𝑎𝑡𝑢𝑟𝑒𝑠</m:t>
                            </m:r>
                          </m:e>
                        </m:d>
                        <m:r>
                          <a:rPr lang="en-GB" sz="110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f>
                          <m:fPr>
                            <m:ctrlPr>
                              <a:rPr lang="en-GB" sz="11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fPr>
                          <m:num>
                            <m:r>
                              <a:rPr lang="en-GB" sz="110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d>
                              <m:dPr>
                                <m:ctrlPr>
                                  <a:rPr lang="en-GB" sz="11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en-GB" sz="110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𝑓𝑒𝑎𝑡𝑢𝑟𝑒𝑠</m:t>
                                </m:r>
                                <m:r>
                                  <a:rPr lang="en-GB" sz="1100">
                                    <a:ln w="0"/>
                                    <a:solidFill>
                                      <a:schemeClr val="tx1"/>
                                    </a:solidFill>
                                    <a:effectLst>
                                      <a:outerShdw blurRad="38100" dist="19050" dir="2700000" algn="tl" rotWithShape="0">
                                        <a:schemeClr val="dk1">
                                          <a:alpha val="40000"/>
                                        </a:schemeClr>
                                      </a:outerShdw>
                                    </a:effectLst>
                                    <a:latin typeface="Cambria Math" panose="02040503050406030204" pitchFamily="18" charset="0"/>
                                  </a:rPr>
                                  <m:t> | </m:t>
                                </m:r>
                                <m:r>
                                  <a:rPr lang="en-GB" sz="110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𝑙𝑎𝑏𝑒𝑙</m:t>
                                </m:r>
                              </m:e>
                            </m:d>
                            <m:r>
                              <a:rPr lang="en-GB" sz="110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r>
                              <a:rPr lang="en-GB" sz="110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r>
                              <a:rPr lang="en-GB" sz="110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GB" sz="110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𝑙𝑎𝑏𝑒𝑙</m:t>
                            </m:r>
                            <m:r>
                              <a:rPr lang="en-GB" sz="110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num>
                          <m:den>
                            <m:r>
                              <a:rPr lang="en-GB" sz="110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r>
                              <a:rPr lang="en-GB" sz="110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GB" sz="110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𝑓𝑒𝑎𝑡𝑢𝑟𝑒𝑠</m:t>
                            </m:r>
                            <m:r>
                              <a:rPr lang="en-GB" sz="110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den>
                        </m:f>
                      </m:oMath>
                    </m:oMathPara>
                  </a14:m>
                  <a:endParaRPr lang="en-GB" sz="1100" dirty="0">
                    <a:ln w="0"/>
                    <a:solidFill>
                      <a:schemeClr val="tx1"/>
                    </a:solidFill>
                    <a:effectLst>
                      <a:outerShdw blurRad="38100" dist="19050" dir="2700000" algn="tl" rotWithShape="0">
                        <a:schemeClr val="dk1">
                          <a:alpha val="40000"/>
                        </a:schemeClr>
                      </a:outerShdw>
                    </a:effectLst>
                    <a:latin typeface="Quattrocento Sans" panose="020B0502050000020003" pitchFamily="34" charset="0"/>
                  </a:endParaRPr>
                </a:p>
              </p:txBody>
            </p:sp>
          </mc:Choice>
          <mc:Fallback xmlns="">
            <p:sp>
              <p:nvSpPr>
                <p:cNvPr id="6" name="TextBox 5">
                  <a:extLst>
                    <a:ext uri="{FF2B5EF4-FFF2-40B4-BE49-F238E27FC236}">
                      <a16:creationId xmlns:a16="http://schemas.microsoft.com/office/drawing/2014/main" id="{265D3475-57C0-89F6-E679-165B72231321}"/>
                    </a:ext>
                  </a:extLst>
                </p:cNvPr>
                <p:cNvSpPr txBox="1">
                  <a:spLocks noRot="1" noChangeAspect="1" noMove="1" noResize="1" noEditPoints="1" noAdjustHandles="1" noChangeArrowheads="1" noChangeShapeType="1" noTextEdit="1"/>
                </p:cNvSpPr>
                <p:nvPr/>
              </p:nvSpPr>
              <p:spPr>
                <a:xfrm>
                  <a:off x="5291454" y="4104565"/>
                  <a:ext cx="3674912" cy="450893"/>
                </a:xfrm>
                <a:prstGeom prst="flowChartProcess">
                  <a:avLst/>
                </a:prstGeom>
                <a:blipFill>
                  <a:blip r:embed="rId13"/>
                  <a:stretch>
                    <a:fillRect b="-7895"/>
                  </a:stretch>
                </a:blipFill>
                <a:ln>
                  <a:noFill/>
                </a:ln>
              </p:spPr>
              <p:txBody>
                <a:bodyPr/>
                <a:lstStyle/>
                <a:p>
                  <a:r>
                    <a:rPr lang="en-GB">
                      <a:noFill/>
                    </a:rPr>
                    <a:t> </a:t>
                  </a:r>
                </a:p>
              </p:txBody>
            </p:sp>
          </mc:Fallback>
        </mc:AlternateContent>
      </p:grpSp>
      <p:grpSp>
        <p:nvGrpSpPr>
          <p:cNvPr id="7" name="Group 6">
            <a:extLst>
              <a:ext uri="{FF2B5EF4-FFF2-40B4-BE49-F238E27FC236}">
                <a16:creationId xmlns:a16="http://schemas.microsoft.com/office/drawing/2014/main" id="{FC64B045-63BF-1103-E0DF-CBC24ADBE471}"/>
              </a:ext>
            </a:extLst>
          </p:cNvPr>
          <p:cNvGrpSpPr/>
          <p:nvPr/>
        </p:nvGrpSpPr>
        <p:grpSpPr>
          <a:xfrm>
            <a:off x="5591640" y="4093225"/>
            <a:ext cx="1584206" cy="960278"/>
            <a:chOff x="5401119" y="3980218"/>
            <a:chExt cx="1584206" cy="1063874"/>
          </a:xfrm>
          <a:effectLst>
            <a:outerShdw blurRad="50800" dist="38100" dir="2700000" algn="tl" rotWithShape="0">
              <a:prstClr val="black">
                <a:alpha val="40000"/>
              </a:prstClr>
            </a:outerShdw>
          </a:effectLst>
        </p:grpSpPr>
        <p:sp>
          <p:nvSpPr>
            <p:cNvPr id="8" name="Callout: Bent Line 1">
              <a:extLst>
                <a:ext uri="{FF2B5EF4-FFF2-40B4-BE49-F238E27FC236}">
                  <a16:creationId xmlns:a16="http://schemas.microsoft.com/office/drawing/2014/main" id="{7138F713-C0BA-27F3-756F-5C3DBCC1047F}"/>
                </a:ext>
              </a:extLst>
            </p:cNvPr>
            <p:cNvSpPr/>
            <p:nvPr/>
          </p:nvSpPr>
          <p:spPr>
            <a:xfrm rot="5400000">
              <a:off x="5661285" y="3720052"/>
              <a:ext cx="1063874" cy="1584205"/>
            </a:xfrm>
            <a:prstGeom prst="rect">
              <a:avLst/>
            </a:prstGeom>
            <a:ln>
              <a:solidFill>
                <a:srgbClr val="5B9BD5"/>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ln w="0"/>
                <a:solidFill>
                  <a:schemeClr val="tx1"/>
                </a:solidFill>
                <a:effectLst>
                  <a:outerShdw blurRad="38100" dist="19050" dir="2700000" algn="tl" rotWithShape="0">
                    <a:schemeClr val="dk1">
                      <a:alpha val="40000"/>
                    </a:schemeClr>
                  </a:outerShdw>
                </a:effectLst>
                <a:latin typeface="Quattrocento Sans" panose="020B0502050000020003"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F2BD4B36-B0EA-071F-7610-D0FF4C966185}"/>
                </a:ext>
              </a:extLst>
            </p:cNvPr>
            <p:cNvSpPr txBox="1"/>
            <p:nvPr/>
          </p:nvSpPr>
          <p:spPr>
            <a:xfrm>
              <a:off x="5462022" y="4042794"/>
              <a:ext cx="1523303" cy="938719"/>
            </a:xfrm>
            <a:prstGeom prst="rect">
              <a:avLst/>
            </a:prstGeom>
            <a:noFill/>
            <a:ln>
              <a:noFill/>
            </a:ln>
          </p:spPr>
          <p:txBody>
            <a:bodyPr wrap="square" rtlCol="0">
              <a:spAutoFit/>
            </a:bodyPr>
            <a:lstStyle/>
            <a:p>
              <a:pPr marL="285750" indent="-285750">
                <a:buFont typeface="Arial" panose="020B0604020202020204" pitchFamily="34" charset="0"/>
                <a:buChar char="•"/>
              </a:pPr>
              <a:r>
                <a:rPr lang="en-US" sz="1100" dirty="0">
                  <a:ln w="0"/>
                  <a:solidFill>
                    <a:schemeClr val="tx1"/>
                  </a:solidFill>
                  <a:effectLst>
                    <a:outerShdw blurRad="38100" dist="19050" dir="2700000" algn="tl" rotWithShape="0">
                      <a:schemeClr val="dk1">
                        <a:alpha val="40000"/>
                      </a:schemeClr>
                    </a:outerShdw>
                  </a:effectLst>
                  <a:latin typeface="Quattrocento Sans" panose="020B0502050000020003" pitchFamily="34" charset="0"/>
                  <a:cs typeface="Times New Roman" panose="02020603050405020304" pitchFamily="18" charset="0"/>
                </a:rPr>
                <a:t>Polarity</a:t>
              </a:r>
            </a:p>
            <a:p>
              <a:pPr marL="285750" indent="-285750">
                <a:buFont typeface="Arial" panose="020B0604020202020204" pitchFamily="34" charset="0"/>
                <a:buChar char="•"/>
              </a:pPr>
              <a:r>
                <a:rPr lang="en-US" sz="1100" dirty="0">
                  <a:ln w="0"/>
                  <a:solidFill>
                    <a:schemeClr val="tx1"/>
                  </a:solidFill>
                  <a:effectLst>
                    <a:outerShdw blurRad="38100" dist="19050" dir="2700000" algn="tl" rotWithShape="0">
                      <a:schemeClr val="dk1">
                        <a:alpha val="40000"/>
                      </a:schemeClr>
                    </a:outerShdw>
                  </a:effectLst>
                  <a:latin typeface="Quattrocento Sans" panose="020B0502050000020003" pitchFamily="34" charset="0"/>
                  <a:cs typeface="Times New Roman" panose="02020603050405020304" pitchFamily="18" charset="0"/>
                </a:rPr>
                <a:t>Intensity</a:t>
              </a:r>
            </a:p>
            <a:p>
              <a:pPr marL="285750" indent="-285750">
                <a:buFont typeface="Arial" panose="020B0604020202020204" pitchFamily="34" charset="0"/>
                <a:buChar char="•"/>
              </a:pPr>
              <a:r>
                <a:rPr lang="en-US" sz="1100" dirty="0">
                  <a:ln w="0"/>
                  <a:solidFill>
                    <a:schemeClr val="tx1"/>
                  </a:solidFill>
                  <a:effectLst>
                    <a:outerShdw blurRad="38100" dist="19050" dir="2700000" algn="tl" rotWithShape="0">
                      <a:schemeClr val="dk1">
                        <a:alpha val="40000"/>
                      </a:schemeClr>
                    </a:outerShdw>
                  </a:effectLst>
                  <a:latin typeface="Quattrocento Sans" panose="020B0502050000020003" pitchFamily="34" charset="0"/>
                  <a:cs typeface="Times New Roman" panose="02020603050405020304" pitchFamily="18" charset="0"/>
                </a:rPr>
                <a:t>Pos, neu, neg &amp; compound</a:t>
              </a:r>
            </a:p>
            <a:p>
              <a:endParaRPr lang="en-GB" sz="1100" dirty="0">
                <a:latin typeface="Quattrocento Sans" panose="020B0502050000020003" pitchFamily="34" charset="0"/>
              </a:endParaRPr>
            </a:p>
          </p:txBody>
        </p:sp>
      </p:grpSp>
      <p:cxnSp>
        <p:nvCxnSpPr>
          <p:cNvPr id="11" name="Connector: Elbow 10">
            <a:extLst>
              <a:ext uri="{FF2B5EF4-FFF2-40B4-BE49-F238E27FC236}">
                <a16:creationId xmlns:a16="http://schemas.microsoft.com/office/drawing/2014/main" id="{0408BB33-03F6-63CE-1E25-F8EE86DBFE12}"/>
              </a:ext>
            </a:extLst>
          </p:cNvPr>
          <p:cNvCxnSpPr>
            <a:cxnSpLocks/>
            <a:endCxn id="6" idx="3"/>
          </p:cNvCxnSpPr>
          <p:nvPr/>
        </p:nvCxnSpPr>
        <p:spPr>
          <a:xfrm rot="5400000">
            <a:off x="4334637" y="3319170"/>
            <a:ext cx="808266" cy="1494851"/>
          </a:xfrm>
          <a:prstGeom prst="bentConnector2">
            <a:avLst/>
          </a:prstGeom>
          <a:ln>
            <a:solidFill>
              <a:srgbClr val="5B9BD5"/>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8933FD0C-9903-FFD3-9CAE-A43C486429F1}"/>
              </a:ext>
            </a:extLst>
          </p:cNvPr>
          <p:cNvCxnSpPr/>
          <p:nvPr/>
        </p:nvCxnSpPr>
        <p:spPr>
          <a:xfrm>
            <a:off x="5486195" y="3854183"/>
            <a:ext cx="897548" cy="0"/>
          </a:xfrm>
          <a:prstGeom prst="line">
            <a:avLst/>
          </a:prstGeom>
          <a:ln>
            <a:solidFill>
              <a:srgbClr val="5B9BD5"/>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7919A4A-0A8C-7DA6-149F-0C2630AE0ACE}"/>
              </a:ext>
            </a:extLst>
          </p:cNvPr>
          <p:cNvCxnSpPr>
            <a:cxnSpLocks/>
            <a:stCxn id="8" idx="1"/>
          </p:cNvCxnSpPr>
          <p:nvPr/>
        </p:nvCxnSpPr>
        <p:spPr>
          <a:xfrm flipV="1">
            <a:off x="6383743" y="3854961"/>
            <a:ext cx="0" cy="238264"/>
          </a:xfrm>
          <a:prstGeom prst="line">
            <a:avLst/>
          </a:prstGeom>
          <a:ln>
            <a:solidFill>
              <a:srgbClr val="5B9BD5"/>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6" name="Flowchart: Process 15">
            <a:extLst>
              <a:ext uri="{FF2B5EF4-FFF2-40B4-BE49-F238E27FC236}">
                <a16:creationId xmlns:a16="http://schemas.microsoft.com/office/drawing/2014/main" id="{E89913A3-1B7F-8E80-EEA2-220FB7BBF16B}"/>
              </a:ext>
            </a:extLst>
          </p:cNvPr>
          <p:cNvSpPr/>
          <p:nvPr/>
        </p:nvSpPr>
        <p:spPr>
          <a:xfrm>
            <a:off x="658622" y="2143232"/>
            <a:ext cx="1528106" cy="1123656"/>
          </a:xfrm>
          <a:prstGeom prst="flowChartProcess">
            <a:avLst/>
          </a:prstGeom>
          <a:ln>
            <a:solidFill>
              <a:srgbClr val="5B9BD5"/>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sz="1100" dirty="0" err="1">
                <a:ln w="0"/>
                <a:solidFill>
                  <a:schemeClr val="tx1"/>
                </a:solidFill>
                <a:effectLst>
                  <a:outerShdw blurRad="38100" dist="19050" dir="2700000" algn="tl" rotWithShape="0">
                    <a:schemeClr val="dk1">
                      <a:alpha val="40000"/>
                    </a:schemeClr>
                  </a:outerShdw>
                </a:effectLst>
                <a:latin typeface="Quattrocento Sans" panose="020B0502050000020003" pitchFamily="34" charset="0"/>
                <a:cs typeface="Times New Roman" panose="02020603050405020304" pitchFamily="18" charset="0"/>
              </a:rPr>
              <a:t>Tokenisation</a:t>
            </a:r>
            <a:endParaRPr lang="en-US" sz="1100" dirty="0">
              <a:ln w="0"/>
              <a:solidFill>
                <a:schemeClr val="tx1"/>
              </a:solidFill>
              <a:effectLst>
                <a:outerShdw blurRad="38100" dist="19050" dir="2700000" algn="tl" rotWithShape="0">
                  <a:schemeClr val="dk1">
                    <a:alpha val="40000"/>
                  </a:schemeClr>
                </a:outerShdw>
              </a:effectLst>
              <a:latin typeface="Quattrocento Sans" panose="020B0502050000020003" pitchFamily="34" charset="0"/>
              <a:cs typeface="Times New Roman" panose="02020603050405020304" pitchFamily="18" charset="0"/>
            </a:endParaRPr>
          </a:p>
          <a:p>
            <a:pPr marL="285750" indent="-285750">
              <a:buFont typeface="Arial" panose="020B0604020202020204" pitchFamily="34" charset="0"/>
              <a:buChar char="•"/>
            </a:pPr>
            <a:r>
              <a:rPr lang="en-US" sz="1100" dirty="0" err="1">
                <a:ln w="0"/>
                <a:solidFill>
                  <a:schemeClr val="tx1"/>
                </a:solidFill>
                <a:effectLst>
                  <a:outerShdw blurRad="38100" dist="19050" dir="2700000" algn="tl" rotWithShape="0">
                    <a:schemeClr val="dk1">
                      <a:alpha val="40000"/>
                    </a:schemeClr>
                  </a:outerShdw>
                </a:effectLst>
                <a:latin typeface="Quattrocento Sans" panose="020B0502050000020003" pitchFamily="34" charset="0"/>
                <a:cs typeface="Times New Roman" panose="02020603050405020304" pitchFamily="18" charset="0"/>
              </a:rPr>
              <a:t>Stopwords</a:t>
            </a:r>
            <a:endParaRPr lang="en-US" sz="1100" dirty="0">
              <a:ln w="0"/>
              <a:solidFill>
                <a:schemeClr val="tx1"/>
              </a:solidFill>
              <a:effectLst>
                <a:outerShdw blurRad="38100" dist="19050" dir="2700000" algn="tl" rotWithShape="0">
                  <a:schemeClr val="dk1">
                    <a:alpha val="40000"/>
                  </a:schemeClr>
                </a:outerShdw>
              </a:effectLst>
              <a:latin typeface="Quattrocento Sans" panose="020B0502050000020003" pitchFamily="34" charset="0"/>
              <a:cs typeface="Times New Roman" panose="02020603050405020304" pitchFamily="18" charset="0"/>
            </a:endParaRPr>
          </a:p>
          <a:p>
            <a:pPr marL="285750" indent="-285750">
              <a:buFont typeface="Arial" panose="020B0604020202020204" pitchFamily="34" charset="0"/>
              <a:buChar char="•"/>
            </a:pPr>
            <a:r>
              <a:rPr lang="en-US" sz="1100" dirty="0">
                <a:ln w="0"/>
                <a:solidFill>
                  <a:schemeClr val="tx1"/>
                </a:solidFill>
                <a:effectLst>
                  <a:outerShdw blurRad="38100" dist="19050" dir="2700000" algn="tl" rotWithShape="0">
                    <a:schemeClr val="dk1">
                      <a:alpha val="40000"/>
                    </a:schemeClr>
                  </a:outerShdw>
                </a:effectLst>
                <a:latin typeface="Quattrocento Sans" panose="020B0502050000020003" pitchFamily="34" charset="0"/>
                <a:cs typeface="Times New Roman" panose="02020603050405020304" pitchFamily="18" charset="0"/>
              </a:rPr>
              <a:t>Stemming</a:t>
            </a:r>
          </a:p>
          <a:p>
            <a:pPr marL="285750" indent="-285750">
              <a:buFont typeface="Arial" panose="020B0604020202020204" pitchFamily="34" charset="0"/>
              <a:buChar char="•"/>
            </a:pPr>
            <a:r>
              <a:rPr lang="en-US" sz="1100" dirty="0" err="1">
                <a:ln w="0"/>
                <a:solidFill>
                  <a:schemeClr val="tx1"/>
                </a:solidFill>
                <a:effectLst>
                  <a:outerShdw blurRad="38100" dist="19050" dir="2700000" algn="tl" rotWithShape="0">
                    <a:schemeClr val="dk1">
                      <a:alpha val="40000"/>
                    </a:schemeClr>
                  </a:outerShdw>
                </a:effectLst>
                <a:latin typeface="Quattrocento Sans" panose="020B0502050000020003" pitchFamily="34" charset="0"/>
                <a:cs typeface="Times New Roman" panose="02020603050405020304" pitchFamily="18" charset="0"/>
              </a:rPr>
              <a:t>Lemmatisation</a:t>
            </a:r>
            <a:endParaRPr lang="en-US" sz="1100" dirty="0">
              <a:ln w="0"/>
              <a:solidFill>
                <a:schemeClr val="tx1"/>
              </a:solidFill>
              <a:effectLst>
                <a:outerShdw blurRad="38100" dist="19050" dir="2700000" algn="tl" rotWithShape="0">
                  <a:schemeClr val="dk1">
                    <a:alpha val="40000"/>
                  </a:schemeClr>
                </a:outerShdw>
              </a:effectLst>
              <a:latin typeface="Quattrocento Sans" panose="020B0502050000020003" pitchFamily="34" charset="0"/>
              <a:cs typeface="Times New Roman" panose="02020603050405020304" pitchFamily="18" charset="0"/>
            </a:endParaRPr>
          </a:p>
          <a:p>
            <a:pPr marL="285750" indent="-285750">
              <a:buFont typeface="Arial" panose="020B0604020202020204" pitchFamily="34" charset="0"/>
              <a:buChar char="•"/>
            </a:pPr>
            <a:r>
              <a:rPr lang="en-US" sz="1100" dirty="0">
                <a:ln w="0"/>
                <a:solidFill>
                  <a:schemeClr val="tx1"/>
                </a:solidFill>
                <a:effectLst>
                  <a:outerShdw blurRad="38100" dist="19050" dir="2700000" algn="tl" rotWithShape="0">
                    <a:schemeClr val="dk1">
                      <a:alpha val="40000"/>
                    </a:schemeClr>
                  </a:outerShdw>
                </a:effectLst>
                <a:latin typeface="Quattrocento Sans" panose="020B0502050000020003" pitchFamily="34" charset="0"/>
                <a:cs typeface="Times New Roman" panose="02020603050405020304" pitchFamily="18" charset="0"/>
              </a:rPr>
              <a:t>Lowercase</a:t>
            </a:r>
          </a:p>
          <a:p>
            <a:pPr marL="285750" indent="-285750">
              <a:buFont typeface="Arial" panose="020B0604020202020204" pitchFamily="34" charset="0"/>
              <a:buChar char="•"/>
            </a:pPr>
            <a:r>
              <a:rPr lang="en-US" sz="1100" dirty="0">
                <a:ln w="0"/>
                <a:solidFill>
                  <a:schemeClr val="tx1"/>
                </a:solidFill>
                <a:effectLst>
                  <a:outerShdw blurRad="38100" dist="19050" dir="2700000" algn="tl" rotWithShape="0">
                    <a:schemeClr val="dk1">
                      <a:alpha val="40000"/>
                    </a:schemeClr>
                  </a:outerShdw>
                </a:effectLst>
                <a:latin typeface="Quattrocento Sans" panose="020B0502050000020003" pitchFamily="34" charset="0"/>
                <a:cs typeface="Times New Roman" panose="02020603050405020304" pitchFamily="18" charset="0"/>
              </a:rPr>
              <a:t>Punctuations</a:t>
            </a:r>
          </a:p>
        </p:txBody>
      </p:sp>
      <p:cxnSp>
        <p:nvCxnSpPr>
          <p:cNvPr id="17" name="Connector: Elbow 16">
            <a:extLst>
              <a:ext uri="{FF2B5EF4-FFF2-40B4-BE49-F238E27FC236}">
                <a16:creationId xmlns:a16="http://schemas.microsoft.com/office/drawing/2014/main" id="{2F63EDA2-2B10-FBBE-74AA-9A647B6E1880}"/>
              </a:ext>
            </a:extLst>
          </p:cNvPr>
          <p:cNvCxnSpPr>
            <a:cxnSpLocks/>
          </p:cNvCxnSpPr>
          <p:nvPr/>
        </p:nvCxnSpPr>
        <p:spPr>
          <a:xfrm rot="16200000" flipV="1">
            <a:off x="3212571" y="1680519"/>
            <a:ext cx="111321" cy="2163007"/>
          </a:xfrm>
          <a:prstGeom prst="bentConnector2">
            <a:avLst/>
          </a:prstGeom>
          <a:ln>
            <a:solidFill>
              <a:srgbClr val="5B9BD5"/>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4903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68105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4. Evaluation</a:t>
            </a:r>
            <a:endParaRPr dirty="0">
              <a:highlight>
                <a:schemeClr val="accent1"/>
              </a:highlight>
            </a:endParaRPr>
          </a:p>
        </p:txBody>
      </p:sp>
      <p:grpSp>
        <p:nvGrpSpPr>
          <p:cNvPr id="126" name="Google Shape;126;p17"/>
          <p:cNvGrpSpPr/>
          <p:nvPr/>
        </p:nvGrpSpPr>
        <p:grpSpPr>
          <a:xfrm>
            <a:off x="916458" y="814796"/>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0B7EF0A-8A93-8A19-A792-9EB100AC112F}"/>
                  </a:ext>
                </a:extLst>
              </p:cNvPr>
              <p:cNvSpPr>
                <a:spLocks noGrp="1"/>
              </p:cNvSpPr>
              <p:nvPr>
                <p:ph type="body" idx="1"/>
              </p:nvPr>
            </p:nvSpPr>
            <p:spPr/>
            <p:txBody>
              <a:bodyPr/>
              <a:lstStyle/>
              <a:p>
                <a:r>
                  <a:rPr lang="en-US" sz="1600" dirty="0">
                    <a:latin typeface="Quattrocento Sans" panose="020B0502050000020003" pitchFamily="34" charset="0"/>
                  </a:rPr>
                  <a:t>Accuracy score</a:t>
                </a:r>
              </a:p>
              <a:p>
                <a:pPr marL="76200" indent="0">
                  <a:buNone/>
                </a:pPr>
                <a14:m>
                  <m:oMathPara xmlns:m="http://schemas.openxmlformats.org/officeDocument/2006/math">
                    <m:oMathParaPr>
                      <m:jc m:val="centerGroup"/>
                    </m:oMathParaPr>
                    <m:oMath xmlns:m="http://schemas.openxmlformats.org/officeDocument/2006/math">
                      <m:r>
                        <a:rPr lang="en-GB" sz="1600" i="1" smtClean="0">
                          <a:latin typeface="Cambria Math" panose="02040503050406030204" pitchFamily="18" charset="0"/>
                        </a:rPr>
                        <m:t>𝐴</m:t>
                      </m:r>
                      <m:r>
                        <a:rPr lang="en-GB" sz="1600" i="1" smtClean="0">
                          <a:latin typeface="Cambria Math" panose="02040503050406030204" pitchFamily="18" charset="0"/>
                        </a:rPr>
                        <m:t>=</m:t>
                      </m:r>
                      <m:f>
                        <m:fPr>
                          <m:ctrlPr>
                            <a:rPr lang="en-GB" sz="1600" i="1" smtClean="0">
                              <a:latin typeface="Cambria Math" panose="02040503050406030204" pitchFamily="18" charset="0"/>
                            </a:rPr>
                          </m:ctrlPr>
                        </m:fPr>
                        <m:num>
                          <m:r>
                            <a:rPr lang="en-US" sz="1600" b="0" i="1" smtClean="0">
                              <a:latin typeface="Cambria Math" panose="02040503050406030204" pitchFamily="18" charset="0"/>
                            </a:rPr>
                            <m:t>𝑁𝑜</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𝑐𝑜𝑟𝑟𝑒𝑐𝑡𝑙𝑦</m:t>
                          </m:r>
                          <m:r>
                            <a:rPr lang="en-US" sz="1600" b="0" i="1" smtClean="0">
                              <a:latin typeface="Cambria Math" panose="02040503050406030204" pitchFamily="18" charset="0"/>
                            </a:rPr>
                            <m:t> </m:t>
                          </m:r>
                          <m:r>
                            <a:rPr lang="en-US" sz="1600" b="0" i="1" smtClean="0">
                              <a:latin typeface="Cambria Math" panose="02040503050406030204" pitchFamily="18" charset="0"/>
                            </a:rPr>
                            <m:t>𝑐𝑙𝑎𝑠𝑠𝑖𝑓𝑖𝑒𝑑</m:t>
                          </m:r>
                          <m:r>
                            <a:rPr lang="en-US" sz="1600" b="0" i="1" smtClean="0">
                              <a:latin typeface="Cambria Math" panose="02040503050406030204" pitchFamily="18" charset="0"/>
                            </a:rPr>
                            <m:t> </m:t>
                          </m:r>
                          <m:r>
                            <a:rPr lang="en-US" sz="1600" b="0" i="1" smtClean="0">
                              <a:latin typeface="Cambria Math" panose="02040503050406030204" pitchFamily="18" charset="0"/>
                            </a:rPr>
                            <m:t>𝑖𝑛𝑠𝑡𝑎𝑛𝑐𝑒𝑠</m:t>
                          </m:r>
                        </m:num>
                        <m:den>
                          <m:r>
                            <a:rPr lang="en-US" sz="1600" b="0" i="1" smtClean="0">
                              <a:latin typeface="Cambria Math" panose="02040503050406030204" pitchFamily="18" charset="0"/>
                            </a:rPr>
                            <m:t>𝑁𝑜</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𝑎𝑙𝑙</m:t>
                          </m:r>
                          <m:r>
                            <a:rPr lang="en-US" sz="1600" b="0" i="1" smtClean="0">
                              <a:latin typeface="Cambria Math" panose="02040503050406030204" pitchFamily="18" charset="0"/>
                            </a:rPr>
                            <m:t> </m:t>
                          </m:r>
                          <m:r>
                            <a:rPr lang="en-US" sz="1600" b="0" i="1" smtClean="0">
                              <a:latin typeface="Cambria Math" panose="02040503050406030204" pitchFamily="18" charset="0"/>
                            </a:rPr>
                            <m:t>𝑖𝑛𝑠𝑡𝑎𝑛𝑐𝑒𝑠</m:t>
                          </m:r>
                        </m:den>
                      </m:f>
                    </m:oMath>
                  </m:oMathPara>
                </a14:m>
                <a:endParaRPr lang="en-US" sz="1600" dirty="0">
                  <a:latin typeface="Quattrocento Sans" panose="020B0502050000020003" pitchFamily="34" charset="0"/>
                </a:endParaRPr>
              </a:p>
              <a:p>
                <a:r>
                  <a:rPr lang="en-US" sz="1600" dirty="0">
                    <a:latin typeface="Quattrocento Sans" panose="020B0502050000020003" pitchFamily="34" charset="0"/>
                  </a:rPr>
                  <a:t>F1 score</a:t>
                </a:r>
              </a:p>
              <a:p>
                <a:pPr marL="76200" indent="0" algn="ctr">
                  <a:buNone/>
                </a:pPr>
                <a:r>
                  <a:rPr lang="en-US" sz="1600" dirty="0"/>
                  <a:t> </a:t>
                </a:r>
                <a14:m>
                  <m:oMath xmlns:m="http://schemas.openxmlformats.org/officeDocument/2006/math">
                    <m:r>
                      <a:rPr lang="en-US" sz="1600" b="0" i="1" smtClean="0">
                        <a:latin typeface="Cambria Math" panose="02040503050406030204" pitchFamily="18" charset="0"/>
                      </a:rPr>
                      <m:t>𝐹</m:t>
                    </m:r>
                    <m:r>
                      <a:rPr lang="en-US" sz="1600" b="0" i="1" smtClean="0">
                        <a:latin typeface="Cambria Math" panose="02040503050406030204" pitchFamily="18" charset="0"/>
                      </a:rPr>
                      <m:t>1=</m:t>
                    </m:r>
                    <m:f>
                      <m:fPr>
                        <m:ctrlPr>
                          <a:rPr lang="en-GB" sz="1600" i="1" smtClean="0">
                            <a:latin typeface="Cambria Math" panose="02040503050406030204" pitchFamily="18" charset="0"/>
                          </a:rPr>
                        </m:ctrlPr>
                      </m:fPr>
                      <m:num>
                        <m:r>
                          <a:rPr lang="en-US" sz="1600" b="0" i="1" smtClean="0">
                            <a:latin typeface="Cambria Math" panose="02040503050406030204" pitchFamily="18" charset="0"/>
                          </a:rPr>
                          <m:t>2</m:t>
                        </m:r>
                      </m:num>
                      <m:den>
                        <m:f>
                          <m:fPr>
                            <m:ctrlPr>
                              <a:rPr lang="en-GB"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𝑝𝑟𝑒𝑐𝑖𝑠𝑖𝑜𝑛</m:t>
                            </m:r>
                          </m:den>
                        </m:f>
                        <m:r>
                          <a:rPr lang="en-US" sz="1600" b="0" i="1" smtClean="0">
                            <a:latin typeface="Cambria Math" panose="02040503050406030204" pitchFamily="18" charset="0"/>
                          </a:rPr>
                          <m:t>+</m:t>
                        </m:r>
                        <m:f>
                          <m:fPr>
                            <m:ctrlPr>
                              <a:rPr lang="en-GB"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𝑟𝑒𝑐𝑎𝑙𝑙</m:t>
                            </m:r>
                          </m:den>
                        </m:f>
                      </m:den>
                    </m:f>
                    <m:r>
                      <a:rPr lang="en-US" sz="1600" b="0" i="1" smtClean="0">
                        <a:latin typeface="Cambria Math" panose="02040503050406030204" pitchFamily="18" charset="0"/>
                      </a:rPr>
                      <m:t>   </m:t>
                    </m:r>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r>
                              <a:rPr lang="en-US" sz="1600" i="1">
                                <a:latin typeface="Cambria Math" panose="02040503050406030204" pitchFamily="18" charset="0"/>
                              </a:rPr>
                              <m:t>𝑃</m:t>
                            </m:r>
                            <m:r>
                              <a:rPr lang="en-GB" sz="1600" i="1">
                                <a:latin typeface="Cambria Math" panose="02040503050406030204" pitchFamily="18" charset="0"/>
                              </a:rPr>
                              <m:t>=</m:t>
                            </m:r>
                            <m:f>
                              <m:fPr>
                                <m:ctrlPr>
                                  <a:rPr lang="en-GB" sz="1600" i="1">
                                    <a:latin typeface="Cambria Math" panose="02040503050406030204" pitchFamily="18" charset="0"/>
                                  </a:rPr>
                                </m:ctrlPr>
                              </m:fPr>
                              <m:num>
                                <m:r>
                                  <a:rPr lang="en-US" sz="1600" i="1">
                                    <a:latin typeface="Cambria Math" panose="02040503050406030204" pitchFamily="18" charset="0"/>
                                  </a:rPr>
                                  <m:t>𝑁𝑜</m:t>
                                </m:r>
                                <m:r>
                                  <a:rPr lang="en-US" sz="1600" i="1">
                                    <a:latin typeface="Cambria Math" panose="02040503050406030204" pitchFamily="18" charset="0"/>
                                  </a:rPr>
                                  <m:t> </m:t>
                                </m:r>
                                <m:r>
                                  <a:rPr lang="en-US" sz="1600" i="1">
                                    <a:latin typeface="Cambria Math" panose="02040503050406030204" pitchFamily="18" charset="0"/>
                                  </a:rPr>
                                  <m:t>𝑜𝑓</m:t>
                                </m:r>
                                <m:r>
                                  <a:rPr lang="en-US" sz="1600" i="1">
                                    <a:latin typeface="Cambria Math" panose="02040503050406030204" pitchFamily="18" charset="0"/>
                                  </a:rPr>
                                  <m:t> </m:t>
                                </m:r>
                                <m:r>
                                  <a:rPr lang="en-US" sz="1600" i="1">
                                    <a:latin typeface="Cambria Math" panose="02040503050406030204" pitchFamily="18" charset="0"/>
                                  </a:rPr>
                                  <m:t>𝑇𝑟𝑢𝑒</m:t>
                                </m:r>
                                <m:r>
                                  <a:rPr lang="en-US" sz="1600" i="1">
                                    <a:latin typeface="Cambria Math" panose="02040503050406030204" pitchFamily="18" charset="0"/>
                                  </a:rPr>
                                  <m:t> </m:t>
                                </m:r>
                                <m:r>
                                  <a:rPr lang="en-US" sz="1600" i="1">
                                    <a:latin typeface="Cambria Math" panose="02040503050406030204" pitchFamily="18" charset="0"/>
                                  </a:rPr>
                                  <m:t>𝑃𝑜𝑠𝑖𝑡𝑖𝑣𝑒𝑠</m:t>
                                </m:r>
                              </m:num>
                              <m:den>
                                <m:r>
                                  <a:rPr lang="en-US" sz="1600" i="1">
                                    <a:latin typeface="Cambria Math" panose="02040503050406030204" pitchFamily="18" charset="0"/>
                                  </a:rPr>
                                  <m:t>𝑁𝑜</m:t>
                                </m:r>
                                <m:r>
                                  <a:rPr lang="en-US" sz="1600" i="1">
                                    <a:latin typeface="Cambria Math" panose="02040503050406030204" pitchFamily="18" charset="0"/>
                                  </a:rPr>
                                  <m:t> </m:t>
                                </m:r>
                                <m:r>
                                  <a:rPr lang="en-US" sz="1600" i="1">
                                    <a:latin typeface="Cambria Math" panose="02040503050406030204" pitchFamily="18" charset="0"/>
                                  </a:rPr>
                                  <m:t>𝑜𝑓</m:t>
                                </m:r>
                                <m:r>
                                  <a:rPr lang="en-US" sz="1600" i="1">
                                    <a:latin typeface="Cambria Math" panose="02040503050406030204" pitchFamily="18" charset="0"/>
                                  </a:rPr>
                                  <m:t> </m:t>
                                </m:r>
                                <m:r>
                                  <a:rPr lang="en-US" sz="1600" i="1">
                                    <a:latin typeface="Cambria Math" panose="02040503050406030204" pitchFamily="18" charset="0"/>
                                  </a:rPr>
                                  <m:t>𝑇𝑟𝑢𝑒</m:t>
                                </m:r>
                                <m:r>
                                  <a:rPr lang="en-US" sz="1600" i="1">
                                    <a:latin typeface="Cambria Math" panose="02040503050406030204" pitchFamily="18" charset="0"/>
                                  </a:rPr>
                                  <m:t> </m:t>
                                </m:r>
                                <m:r>
                                  <a:rPr lang="en-US" sz="1600" i="1">
                                    <a:latin typeface="Cambria Math" panose="02040503050406030204" pitchFamily="18" charset="0"/>
                                  </a:rPr>
                                  <m:t>𝑃𝑜𝑠𝑖𝑡𝑖𝑣𝑒𝑠</m:t>
                                </m:r>
                                <m:r>
                                  <a:rPr lang="en-US" sz="1600" i="1">
                                    <a:latin typeface="Cambria Math" panose="02040503050406030204" pitchFamily="18" charset="0"/>
                                  </a:rPr>
                                  <m:t>+</m:t>
                                </m:r>
                                <m:r>
                                  <a:rPr lang="en-US" sz="1600" i="1">
                                    <a:latin typeface="Cambria Math" panose="02040503050406030204" pitchFamily="18" charset="0"/>
                                  </a:rPr>
                                  <m:t>𝑁𝑜</m:t>
                                </m:r>
                                <m:r>
                                  <a:rPr lang="en-US" sz="1600" i="1">
                                    <a:latin typeface="Cambria Math" panose="02040503050406030204" pitchFamily="18" charset="0"/>
                                  </a:rPr>
                                  <m:t> </m:t>
                                </m:r>
                                <m:r>
                                  <a:rPr lang="en-US" sz="1600" i="1">
                                    <a:latin typeface="Cambria Math" panose="02040503050406030204" pitchFamily="18" charset="0"/>
                                  </a:rPr>
                                  <m:t>𝑜𝑓</m:t>
                                </m:r>
                                <m:r>
                                  <a:rPr lang="en-US" sz="1600" i="1">
                                    <a:latin typeface="Cambria Math" panose="02040503050406030204" pitchFamily="18" charset="0"/>
                                  </a:rPr>
                                  <m:t> </m:t>
                                </m:r>
                                <m:r>
                                  <a:rPr lang="en-US" sz="1600" i="1">
                                    <a:latin typeface="Cambria Math" panose="02040503050406030204" pitchFamily="18" charset="0"/>
                                  </a:rPr>
                                  <m:t>𝐹𝑎𝑙𝑠𝑒</m:t>
                                </m:r>
                                <m:r>
                                  <a:rPr lang="en-US" sz="1600" i="1">
                                    <a:latin typeface="Cambria Math" panose="02040503050406030204" pitchFamily="18" charset="0"/>
                                  </a:rPr>
                                  <m:t> </m:t>
                                </m:r>
                                <m:r>
                                  <a:rPr lang="en-US" sz="1600" i="1">
                                    <a:latin typeface="Cambria Math" panose="02040503050406030204" pitchFamily="18" charset="0"/>
                                  </a:rPr>
                                  <m:t>𝑃𝑜𝑠𝑖𝑡𝑖𝑣𝑒𝑠</m:t>
                                </m:r>
                              </m:den>
                            </m:f>
                          </m:e>
                          <m:e>
                            <m:r>
                              <a:rPr lang="en-US" sz="1600" b="0" i="1" smtClean="0">
                                <a:latin typeface="Cambria Math" panose="02040503050406030204" pitchFamily="18" charset="0"/>
                              </a:rPr>
                              <m:t>𝑅</m:t>
                            </m:r>
                            <m:r>
                              <a:rPr lang="en-GB" sz="1600" i="1">
                                <a:latin typeface="Cambria Math" panose="02040503050406030204" pitchFamily="18" charset="0"/>
                              </a:rPr>
                              <m:t>=</m:t>
                            </m:r>
                            <m:f>
                              <m:fPr>
                                <m:ctrlPr>
                                  <a:rPr lang="en-GB" sz="1600" i="1">
                                    <a:latin typeface="Cambria Math" panose="02040503050406030204" pitchFamily="18" charset="0"/>
                                  </a:rPr>
                                </m:ctrlPr>
                              </m:fPr>
                              <m:num>
                                <m:r>
                                  <a:rPr lang="en-US" sz="1600" i="1">
                                    <a:latin typeface="Cambria Math" panose="02040503050406030204" pitchFamily="18" charset="0"/>
                                  </a:rPr>
                                  <m:t>𝑁𝑜</m:t>
                                </m:r>
                                <m:r>
                                  <a:rPr lang="en-US" sz="1600" i="1">
                                    <a:latin typeface="Cambria Math" panose="02040503050406030204" pitchFamily="18" charset="0"/>
                                  </a:rPr>
                                  <m:t> </m:t>
                                </m:r>
                                <m:r>
                                  <a:rPr lang="en-US" sz="1600" i="1">
                                    <a:latin typeface="Cambria Math" panose="02040503050406030204" pitchFamily="18" charset="0"/>
                                  </a:rPr>
                                  <m:t>𝑜𝑓</m:t>
                                </m:r>
                                <m:r>
                                  <a:rPr lang="en-US" sz="1600" i="1">
                                    <a:latin typeface="Cambria Math" panose="02040503050406030204" pitchFamily="18" charset="0"/>
                                  </a:rPr>
                                  <m:t> </m:t>
                                </m:r>
                                <m:r>
                                  <a:rPr lang="en-US" sz="1600" i="1">
                                    <a:latin typeface="Cambria Math" panose="02040503050406030204" pitchFamily="18" charset="0"/>
                                  </a:rPr>
                                  <m:t>𝑇𝑟𝑢𝑒</m:t>
                                </m:r>
                                <m:r>
                                  <a:rPr lang="en-US" sz="1600" i="1">
                                    <a:latin typeface="Cambria Math" panose="02040503050406030204" pitchFamily="18" charset="0"/>
                                  </a:rPr>
                                  <m:t> </m:t>
                                </m:r>
                                <m:r>
                                  <a:rPr lang="en-US" sz="1600" i="1">
                                    <a:latin typeface="Cambria Math" panose="02040503050406030204" pitchFamily="18" charset="0"/>
                                  </a:rPr>
                                  <m:t>𝑃𝑜𝑠𝑖𝑡𝑖𝑣𝑒𝑠</m:t>
                                </m:r>
                              </m:num>
                              <m:den>
                                <m:r>
                                  <a:rPr lang="en-US" sz="1600" i="1">
                                    <a:latin typeface="Cambria Math" panose="02040503050406030204" pitchFamily="18" charset="0"/>
                                  </a:rPr>
                                  <m:t>𝑁𝑜</m:t>
                                </m:r>
                                <m:r>
                                  <a:rPr lang="en-US" sz="1600" i="1">
                                    <a:latin typeface="Cambria Math" panose="02040503050406030204" pitchFamily="18" charset="0"/>
                                  </a:rPr>
                                  <m:t> </m:t>
                                </m:r>
                                <m:r>
                                  <a:rPr lang="en-US" sz="1600" i="1">
                                    <a:latin typeface="Cambria Math" panose="02040503050406030204" pitchFamily="18" charset="0"/>
                                  </a:rPr>
                                  <m:t>𝑜𝑓</m:t>
                                </m:r>
                                <m:r>
                                  <a:rPr lang="en-US" sz="1600" i="1">
                                    <a:latin typeface="Cambria Math" panose="02040503050406030204" pitchFamily="18" charset="0"/>
                                  </a:rPr>
                                  <m:t> </m:t>
                                </m:r>
                                <m:r>
                                  <a:rPr lang="en-US" sz="1600" i="1">
                                    <a:latin typeface="Cambria Math" panose="02040503050406030204" pitchFamily="18" charset="0"/>
                                  </a:rPr>
                                  <m:t>𝑇𝑟𝑢𝑒</m:t>
                                </m:r>
                                <m:r>
                                  <a:rPr lang="en-US" sz="1600" i="1">
                                    <a:latin typeface="Cambria Math" panose="02040503050406030204" pitchFamily="18" charset="0"/>
                                  </a:rPr>
                                  <m:t> </m:t>
                                </m:r>
                                <m:r>
                                  <a:rPr lang="en-US" sz="1600" i="1">
                                    <a:latin typeface="Cambria Math" panose="02040503050406030204" pitchFamily="18" charset="0"/>
                                  </a:rPr>
                                  <m:t>𝑃𝑜𝑠𝑖𝑡𝑖𝑣𝑒𝑠</m:t>
                                </m:r>
                                <m:r>
                                  <a:rPr lang="en-US" sz="1600" i="1">
                                    <a:latin typeface="Cambria Math" panose="02040503050406030204" pitchFamily="18" charset="0"/>
                                  </a:rPr>
                                  <m:t>+</m:t>
                                </m:r>
                                <m:r>
                                  <a:rPr lang="en-US" sz="1600" i="1">
                                    <a:latin typeface="Cambria Math" panose="02040503050406030204" pitchFamily="18" charset="0"/>
                                  </a:rPr>
                                  <m:t>𝑁𝑜</m:t>
                                </m:r>
                                <m:r>
                                  <a:rPr lang="en-US" sz="1600" i="1">
                                    <a:latin typeface="Cambria Math" panose="02040503050406030204" pitchFamily="18" charset="0"/>
                                  </a:rPr>
                                  <m:t> </m:t>
                                </m:r>
                                <m:r>
                                  <a:rPr lang="en-US" sz="1600" i="1">
                                    <a:latin typeface="Cambria Math" panose="02040503050406030204" pitchFamily="18" charset="0"/>
                                  </a:rPr>
                                  <m:t>𝑜𝑓</m:t>
                                </m:r>
                                <m:r>
                                  <a:rPr lang="en-US" sz="1600" i="1">
                                    <a:latin typeface="Cambria Math" panose="02040503050406030204" pitchFamily="18" charset="0"/>
                                  </a:rPr>
                                  <m:t> </m:t>
                                </m:r>
                                <m:r>
                                  <a:rPr lang="en-US" sz="1600" i="1">
                                    <a:latin typeface="Cambria Math" panose="02040503050406030204" pitchFamily="18" charset="0"/>
                                  </a:rPr>
                                  <m:t>𝐹𝑎𝑙𝑠𝑒</m:t>
                                </m:r>
                                <m:r>
                                  <a:rPr lang="en-US" sz="1600" i="1">
                                    <a:latin typeface="Cambria Math" panose="02040503050406030204" pitchFamily="18" charset="0"/>
                                  </a:rPr>
                                  <m:t> </m:t>
                                </m:r>
                                <m:r>
                                  <a:rPr lang="en-US" sz="1600" i="1">
                                    <a:latin typeface="Cambria Math" panose="02040503050406030204" pitchFamily="18" charset="0"/>
                                  </a:rPr>
                                  <m:t>𝑁𝑒𝑔𝑎𝑡𝑖𝑣𝑒𝑠</m:t>
                                </m:r>
                              </m:den>
                            </m:f>
                          </m:e>
                        </m:eqArr>
                      </m:e>
                    </m:d>
                  </m:oMath>
                </a14:m>
                <a:endParaRPr lang="en-US" sz="1600" dirty="0">
                  <a:latin typeface="Quattrocento Sans" panose="020B0502050000020003" pitchFamily="34" charset="0"/>
                </a:endParaRPr>
              </a:p>
              <a:p>
                <a:pPr marL="76200" indent="0">
                  <a:buNone/>
                </a:pPr>
                <a:endParaRPr lang="en-GB" sz="1600" dirty="0">
                  <a:latin typeface="Quattrocento Sans" panose="020B0502050000020003" pitchFamily="34" charset="0"/>
                </a:endParaRPr>
              </a:p>
            </p:txBody>
          </p:sp>
        </mc:Choice>
        <mc:Fallback xmlns="">
          <p:sp>
            <p:nvSpPr>
              <p:cNvPr id="3" name="Text Placeholder 2">
                <a:extLst>
                  <a:ext uri="{FF2B5EF4-FFF2-40B4-BE49-F238E27FC236}">
                    <a16:creationId xmlns:a16="http://schemas.microsoft.com/office/drawing/2014/main" id="{30B7EF0A-8A93-8A19-A792-9EB100AC112F}"/>
                  </a:ext>
                </a:extLst>
              </p:cNvPr>
              <p:cNvSpPr>
                <a:spLocks noGrp="1" noRot="1" noChangeAspect="1" noMove="1" noResize="1" noEditPoints="1" noAdjustHandles="1" noChangeArrowheads="1" noChangeShapeType="1" noTextEdit="1"/>
              </p:cNvSpPr>
              <p:nvPr>
                <p:ph type="body" idx="1"/>
              </p:nvPr>
            </p:nvSpPr>
            <p:spPr>
              <a:blipFill>
                <a:blip r:embed="rId3"/>
                <a:stretch>
                  <a:fillRect l="-179" t="-978"/>
                </a:stretch>
              </a:blipFill>
            </p:spPr>
            <p:txBody>
              <a:bodyPr/>
              <a:lstStyle/>
              <a:p>
                <a:r>
                  <a:rPr lang="en-GB">
                    <a:noFill/>
                  </a:rPr>
                  <a:t> </a:t>
                </a:r>
              </a:p>
            </p:txBody>
          </p:sp>
        </mc:Fallback>
      </mc:AlternateContent>
    </p:spTree>
    <p:extLst>
      <p:ext uri="{BB962C8B-B14F-4D97-AF65-F5344CB8AC3E}">
        <p14:creationId xmlns:p14="http://schemas.microsoft.com/office/powerpoint/2010/main" val="124017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TotalTime>
  <Words>721</Words>
  <Application>Microsoft Office PowerPoint</Application>
  <PresentationFormat>On-screen Show (16:9)</PresentationFormat>
  <Paragraphs>98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Lora</vt:lpstr>
      <vt:lpstr>Arial</vt:lpstr>
      <vt:lpstr>Cambria Math</vt:lpstr>
      <vt:lpstr>Quattrocento Sans</vt:lpstr>
      <vt:lpstr>Viola template</vt:lpstr>
      <vt:lpstr>Sentiment analysis of COVID-19 Vaccines</vt:lpstr>
      <vt:lpstr>Contents</vt:lpstr>
      <vt:lpstr>1. Project requirements &amp; problem analysis</vt:lpstr>
      <vt:lpstr>2. Literature review</vt:lpstr>
      <vt:lpstr>2. Literature review</vt:lpstr>
      <vt:lpstr>2. Literature review</vt:lpstr>
      <vt:lpstr>3. Solution &amp; architecture</vt:lpstr>
      <vt:lpstr>3. Solution &amp; architecture</vt:lpstr>
      <vt:lpstr>4. Evaluation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COVID-19 Vaccines</dc:title>
  <cp:lastModifiedBy>Nhu Ngoc Vo</cp:lastModifiedBy>
  <cp:revision>8</cp:revision>
  <dcterms:modified xsi:type="dcterms:W3CDTF">2023-03-07T11:07:23Z</dcterms:modified>
</cp:coreProperties>
</file>