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2" roundtripDataSignature="AMtx7mjLfYSVep939s8VhBi7BoiAfDTv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2286000" y="3581400"/>
            <a:ext cx="563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224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type="ctrTitle"/>
          </p:nvPr>
        </p:nvSpPr>
        <p:spPr>
          <a:xfrm>
            <a:off x="838200" y="1443038"/>
            <a:ext cx="7086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949325" y="1981200"/>
            <a:ext cx="375443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■"/>
              <a:defRPr sz="2800"/>
            </a:lvl1pPr>
            <a:lvl2pPr indent="-327660" lvl="1" marL="914400" algn="l">
              <a:spcBef>
                <a:spcPts val="480"/>
              </a:spcBef>
              <a:spcAft>
                <a:spcPts val="0"/>
              </a:spcAft>
              <a:buSzPts val="1560"/>
              <a:buChar char="⚪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⚪"/>
              <a:defRPr sz="1800"/>
            </a:lvl4pPr>
            <a:lvl5pPr indent="-308610" lvl="4" marL="22860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5pPr>
            <a:lvl6pPr indent="-308610" lvl="5" marL="2743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6pPr>
            <a:lvl7pPr indent="-308610" lvl="6" marL="3200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7pPr>
            <a:lvl8pPr indent="-308609" lvl="7" marL="3657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8pPr>
            <a:lvl9pPr indent="-308609" lvl="8" marL="4114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56163" y="1981200"/>
            <a:ext cx="37544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■"/>
              <a:defRPr sz="2800"/>
            </a:lvl1pPr>
            <a:lvl2pPr indent="-327660" lvl="1" marL="914400" algn="l">
              <a:spcBef>
                <a:spcPts val="480"/>
              </a:spcBef>
              <a:spcAft>
                <a:spcPts val="0"/>
              </a:spcAft>
              <a:buSzPts val="1560"/>
              <a:buChar char="⚪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⚪"/>
              <a:defRPr sz="1800"/>
            </a:lvl4pPr>
            <a:lvl5pPr indent="-308610" lvl="4" marL="22860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5pPr>
            <a:lvl6pPr indent="-308610" lvl="5" marL="2743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6pPr>
            <a:lvl7pPr indent="-308610" lvl="6" marL="3200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7pPr>
            <a:lvl8pPr indent="-308609" lvl="7" marL="3657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8pPr>
            <a:lvl9pPr indent="-308609" lvl="8" marL="4114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⚪"/>
              <a:defRPr/>
            </a:lvl4pPr>
            <a:lvl5pPr indent="-308610" lvl="4" marL="22860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indent="-308610" lvl="5" marL="2743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6pPr>
            <a:lvl7pPr indent="-308610" lvl="6" marL="3200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7pPr>
            <a:lvl8pPr indent="-308609" lvl="7" marL="3657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8pPr>
            <a:lvl9pPr indent="-308609" lvl="8" marL="4114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 rot="5400000">
            <a:off x="4651376" y="2136776"/>
            <a:ext cx="5999162" cy="19192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 rot="5400000">
            <a:off x="735807" y="292894"/>
            <a:ext cx="5999162" cy="560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⚪"/>
              <a:defRPr/>
            </a:lvl4pPr>
            <a:lvl5pPr indent="-308610" lvl="4" marL="22860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indent="-308610" lvl="5" marL="2743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6pPr>
            <a:lvl7pPr indent="-308610" lvl="6" marL="3200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7pPr>
            <a:lvl8pPr indent="-308609" lvl="7" marL="3657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8pPr>
            <a:lvl9pPr indent="-308609" lvl="8" marL="4114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 rot="5400000">
            <a:off x="2722563" y="207963"/>
            <a:ext cx="4114800" cy="766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⚪"/>
              <a:defRPr/>
            </a:lvl4pPr>
            <a:lvl5pPr indent="-308610" lvl="4" marL="22860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indent="-308610" lvl="5" marL="2743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6pPr>
            <a:lvl7pPr indent="-308610" lvl="6" marL="3200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7pPr>
            <a:lvl8pPr indent="-308609" lvl="7" marL="3657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8pPr>
            <a:lvl9pPr indent="-308609" lvl="8" marL="4114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0" type="dt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0" name="Google Shape;60;p13"/>
          <p:cNvSpPr txBox="1"/>
          <p:nvPr>
            <p:ph idx="10" type="dt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40"/>
              </a:spcBef>
              <a:spcAft>
                <a:spcPts val="0"/>
              </a:spcAft>
              <a:buSzPts val="2240"/>
              <a:buChar char="■"/>
              <a:defRPr sz="3200"/>
            </a:lvl1pPr>
            <a:lvl2pPr indent="-344169" lvl="1" marL="914400" algn="l">
              <a:spcBef>
                <a:spcPts val="560"/>
              </a:spcBef>
              <a:spcAft>
                <a:spcPts val="0"/>
              </a:spcAft>
              <a:buSzPts val="1820"/>
              <a:buChar char="⚪"/>
              <a:defRPr sz="28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Char char="⚪"/>
              <a:defRPr sz="2000"/>
            </a:lvl4pPr>
            <a:lvl5pPr indent="-317500" lvl="4" marL="22860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5pPr>
            <a:lvl6pPr indent="-317500" lvl="5" marL="27432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6pPr>
            <a:lvl7pPr indent="-317500" lvl="6" marL="32004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7pPr>
            <a:lvl8pPr indent="-317500" lvl="7" marL="36576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8pPr>
            <a:lvl9pPr indent="-317500" lvl="8" marL="41148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9pPr>
          </a:lstStyle>
          <a:p/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0" type="dt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1pPr>
            <a:lvl2pPr indent="-311150" lvl="1" marL="914400" algn="l">
              <a:spcBef>
                <a:spcPts val="400"/>
              </a:spcBef>
              <a:spcAft>
                <a:spcPts val="0"/>
              </a:spcAft>
              <a:buSzPts val="1300"/>
              <a:buChar char="⚪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⚪"/>
              <a:defRPr sz="1600"/>
            </a:lvl4pPr>
            <a:lvl5pPr indent="-299720" lvl="4" marL="22860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5pPr>
            <a:lvl6pPr indent="-299720" lvl="5" marL="27432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6pPr>
            <a:lvl7pPr indent="-299720" lvl="6" marL="32004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7pPr>
            <a:lvl8pPr indent="-299720" lvl="7" marL="36576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8pPr>
            <a:lvl9pPr indent="-299720" lvl="8" marL="41148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9pPr>
          </a:lstStyle>
          <a:p/>
        </p:txBody>
      </p:sp>
      <p:sp>
        <p:nvSpPr>
          <p:cNvPr id="78" name="Google Shape;78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79" name="Google Shape;79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1pPr>
            <a:lvl2pPr indent="-311150" lvl="1" marL="914400" algn="l">
              <a:spcBef>
                <a:spcPts val="400"/>
              </a:spcBef>
              <a:spcAft>
                <a:spcPts val="0"/>
              </a:spcAft>
              <a:buSzPts val="1300"/>
              <a:buChar char="⚪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⚪"/>
              <a:defRPr sz="1600"/>
            </a:lvl4pPr>
            <a:lvl5pPr indent="-299720" lvl="4" marL="22860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5pPr>
            <a:lvl6pPr indent="-299720" lvl="5" marL="27432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6pPr>
            <a:lvl7pPr indent="-299720" lvl="6" marL="32004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7pPr>
            <a:lvl8pPr indent="-299720" lvl="7" marL="36576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8pPr>
            <a:lvl9pPr indent="-299720" lvl="8" marL="41148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6"/>
          <p:cNvGrpSpPr/>
          <p:nvPr/>
        </p:nvGrpSpPr>
        <p:grpSpPr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7" name="Google Shape;7;p6"/>
            <p:cNvSpPr/>
            <p:nvPr/>
          </p:nvSpPr>
          <p:spPr>
            <a:xfrm>
              <a:off x="144" y="576"/>
              <a:ext cx="1584" cy="1584"/>
            </a:xfrm>
            <a:prstGeom prst="ellipse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6"/>
            <p:cNvSpPr txBox="1"/>
            <p:nvPr/>
          </p:nvSpPr>
          <p:spPr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6"/>
            <p:cNvSpPr txBox="1"/>
            <p:nvPr/>
          </p:nvSpPr>
          <p:spPr>
            <a:xfrm>
              <a:off x="2496" y="1056"/>
              <a:ext cx="2976" cy="72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6"/>
            <p:cNvSpPr/>
            <p:nvPr/>
          </p:nvSpPr>
          <p:spPr>
            <a:xfrm>
              <a:off x="384" y="960"/>
              <a:ext cx="144" cy="913"/>
            </a:xfrm>
            <a:custGeom>
              <a:rect b="b" l="l" r="r" t="t"/>
              <a:pathLst>
                <a:path extrusionOk="0" h="1000" w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cap="flat" cmpd="sng" w="762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6"/>
            <p:cNvSpPr/>
            <p:nvPr/>
          </p:nvSpPr>
          <p:spPr>
            <a:xfrm>
              <a:off x="4944" y="762"/>
              <a:ext cx="165" cy="864"/>
            </a:xfrm>
            <a:custGeom>
              <a:rect b="b" l="l" r="r" t="t"/>
              <a:pathLst>
                <a:path extrusionOk="0" h="1000" w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cap="flat" cmpd="sng" w="762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6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Noto Sans Symbols"/>
              <a:buChar char="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/>
        </p:nvSpPr>
        <p:spPr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8"/>
          <p:cNvSpPr txBox="1"/>
          <p:nvPr/>
        </p:nvSpPr>
        <p:spPr>
          <a:xfrm>
            <a:off x="1447800" y="1377950"/>
            <a:ext cx="7239000" cy="101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8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Noto Sans Symbols"/>
              <a:buChar char="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8"/>
          <p:cNvSpPr txBox="1"/>
          <p:nvPr>
            <p:ph idx="10" type="dt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1" name="Google Shape;31;p8"/>
          <p:cNvSpPr/>
          <p:nvPr/>
        </p:nvSpPr>
        <p:spPr>
          <a:xfrm>
            <a:off x="838200" y="561975"/>
            <a:ext cx="152400" cy="1066800"/>
          </a:xfrm>
          <a:custGeom>
            <a:rect b="b" l="l" r="r" t="t"/>
            <a:pathLst>
              <a:path extrusionOk="0" h="1000" w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8"/>
          <p:cNvSpPr/>
          <p:nvPr/>
        </p:nvSpPr>
        <p:spPr>
          <a:xfrm>
            <a:off x="8262937" y="269875"/>
            <a:ext cx="152400" cy="1073150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838200" y="1443037"/>
            <a:ext cx="7086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Esercitazione: Il Museo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611187" y="3141662"/>
            <a:ext cx="563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Modulo java base</a:t>
            </a:r>
            <a:endParaRPr/>
          </a:p>
        </p:txBody>
      </p:sp>
      <p:pic>
        <p:nvPicPr>
          <p:cNvPr descr="gioconda"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625" y="2997200"/>
            <a:ext cx="2330450" cy="259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931862" y="44450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Descrizione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rgbClr val="525129"/>
                </a:solidFill>
                <a:latin typeface="Arial"/>
                <a:ea typeface="Arial"/>
                <a:cs typeface="Arial"/>
                <a:sym typeface="Arial"/>
              </a:rPr>
              <a:t>Scrivere un programma che consenta la gestione delle opere di un museo.</a:t>
            </a:r>
            <a:endParaRPr/>
          </a:p>
          <a:p>
            <a:pPr indent="-447675" lvl="0" marL="44767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rgbClr val="525129"/>
                </a:solidFill>
                <a:latin typeface="Arial"/>
                <a:ea typeface="Arial"/>
                <a:cs typeface="Arial"/>
                <a:sym typeface="Arial"/>
              </a:rPr>
              <a:t>Le opere possono essere: </a:t>
            </a:r>
            <a:endParaRPr/>
          </a:p>
          <a:p>
            <a:pPr indent="-439737" lvl="1" marL="889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⚪"/>
            </a:pPr>
            <a:r>
              <a:rPr b="0" i="0" lang="en-US" sz="1800" u="none">
                <a:solidFill>
                  <a:srgbClr val="525129"/>
                </a:solidFill>
                <a:latin typeface="Arial"/>
                <a:ea typeface="Arial"/>
                <a:cs typeface="Arial"/>
                <a:sym typeface="Arial"/>
              </a:rPr>
              <a:t>Quadri </a:t>
            </a:r>
            <a:endParaRPr/>
          </a:p>
          <a:p>
            <a:pPr indent="-439737" lvl="1" marL="889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⚪"/>
            </a:pPr>
            <a:r>
              <a:rPr b="0" i="0" lang="en-US" sz="1800" u="none">
                <a:solidFill>
                  <a:srgbClr val="525129"/>
                </a:solidFill>
                <a:latin typeface="Arial"/>
                <a:ea typeface="Arial"/>
                <a:cs typeface="Arial"/>
                <a:sym typeface="Arial"/>
              </a:rPr>
              <a:t>Statue</a:t>
            </a:r>
            <a:endParaRPr/>
          </a:p>
          <a:p>
            <a:pPr indent="-439737" lvl="1" marL="889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0" i="0" lang="en-US" sz="1800" u="none">
                <a:solidFill>
                  <a:srgbClr val="525129"/>
                </a:solidFill>
                <a:latin typeface="Arial"/>
                <a:ea typeface="Arial"/>
                <a:cs typeface="Arial"/>
                <a:sym typeface="Arial"/>
              </a:rPr>
              <a:t>I quadri hanno titolo, autore e tecnica usata.</a:t>
            </a:r>
            <a:endParaRPr/>
          </a:p>
          <a:p>
            <a:pPr indent="-439737" lvl="1" marL="889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0" i="0" lang="en-US" sz="1800" u="none">
                <a:solidFill>
                  <a:srgbClr val="525129"/>
                </a:solidFill>
                <a:latin typeface="Arial"/>
                <a:ea typeface="Arial"/>
                <a:cs typeface="Arial"/>
                <a:sym typeface="Arial"/>
              </a:rPr>
              <a:t>Le statue invece titolo, autore, materiale e altezza.</a:t>
            </a:r>
            <a:endParaRPr/>
          </a:p>
          <a:p>
            <a:pPr indent="-447675" lvl="0" marL="44767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rgbClr val="525129"/>
                </a:solidFill>
                <a:latin typeface="Arial"/>
                <a:ea typeface="Arial"/>
                <a:cs typeface="Arial"/>
                <a:sym typeface="Arial"/>
              </a:rPr>
              <a:t>Le opere che vengono portate al museo possono essere esposte oppure messe in deposito (se non c’è posto)</a:t>
            </a:r>
            <a:endParaRPr/>
          </a:p>
          <a:p>
            <a:pPr indent="-447675" lvl="0" marL="44767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rgbClr val="525129"/>
                </a:solidFill>
                <a:latin typeface="Arial"/>
                <a:ea typeface="Arial"/>
                <a:cs typeface="Arial"/>
                <a:sym typeface="Arial"/>
              </a:rPr>
              <a:t>Il deposito ha spazio “infinito”, il museo invece ha un numero massimo di opere che può esporre.</a:t>
            </a:r>
            <a:endParaRPr/>
          </a:p>
          <a:p>
            <a:pPr indent="-447675" lvl="0" marL="44767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rgbClr val="525129"/>
                </a:solidFill>
                <a:latin typeface="Arial"/>
                <a:ea typeface="Arial"/>
                <a:cs typeface="Arial"/>
                <a:sym typeface="Arial"/>
              </a:rPr>
              <a:t>Un’opera è sempre in uno di questi 2 stati:</a:t>
            </a:r>
            <a:endParaRPr/>
          </a:p>
          <a:p>
            <a:pPr indent="-439737" lvl="1" marL="889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⚪"/>
            </a:pPr>
            <a:r>
              <a:rPr b="0" i="0" lang="en-US" sz="1800" u="sng">
                <a:solidFill>
                  <a:srgbClr val="525129"/>
                </a:solidFill>
                <a:latin typeface="Arial"/>
                <a:ea typeface="Arial"/>
                <a:cs typeface="Arial"/>
                <a:sym typeface="Arial"/>
              </a:rPr>
              <a:t>Esposta</a:t>
            </a:r>
            <a:endParaRPr/>
          </a:p>
          <a:p>
            <a:pPr indent="-439737" lvl="1" marL="889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⚪"/>
            </a:pPr>
            <a:r>
              <a:rPr b="0" i="0" lang="en-US" sz="1800" u="sng">
                <a:solidFill>
                  <a:srgbClr val="525129"/>
                </a:solidFill>
                <a:latin typeface="Arial"/>
                <a:ea typeface="Arial"/>
                <a:cs typeface="Arial"/>
                <a:sym typeface="Arial"/>
              </a:rPr>
              <a:t>Non esposta</a:t>
            </a:r>
            <a:r>
              <a:rPr b="0" i="0" lang="en-US" sz="1800" u="none">
                <a:solidFill>
                  <a:srgbClr val="525129"/>
                </a:solidFill>
                <a:latin typeface="Arial"/>
                <a:ea typeface="Arial"/>
                <a:cs typeface="Arial"/>
                <a:sym typeface="Arial"/>
              </a:rPr>
              <a:t>, cioè è in deposito</a:t>
            </a:r>
            <a:endParaRPr/>
          </a:p>
          <a:p>
            <a:pPr indent="-367665" lvl="0" marL="447675" rtl="0" algn="l"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b="0" i="0" sz="1800" u="none">
              <a:solidFill>
                <a:srgbClr val="5251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ioconda" id="109" name="Google Shape;10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8125" y="188912"/>
            <a:ext cx="1230312" cy="13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931862" y="44450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Funzionalità</a:t>
            </a:r>
            <a:endParaRPr/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Noto Sans Symbols"/>
              <a:buChar char="■"/>
            </a:pPr>
            <a:r>
              <a:rPr b="0" i="0" lang="en-US" sz="2100" u="none">
                <a:solidFill>
                  <a:srgbClr val="525129"/>
                </a:solidFill>
                <a:latin typeface="Arial"/>
                <a:ea typeface="Arial"/>
                <a:cs typeface="Arial"/>
                <a:sym typeface="Arial"/>
              </a:rPr>
              <a:t>Le funzionalità da implementare sono:</a:t>
            </a:r>
            <a:endParaRPr/>
          </a:p>
          <a:p>
            <a:pPr indent="-439737" lvl="1" marL="889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none">
                <a:solidFill>
                  <a:srgbClr val="525129"/>
                </a:solidFill>
                <a:latin typeface="Arial"/>
                <a:ea typeface="Arial"/>
                <a:cs typeface="Arial"/>
                <a:sym typeface="Arial"/>
              </a:rPr>
              <a:t>carica(Opera opera): void</a:t>
            </a:r>
            <a:endParaRPr/>
          </a:p>
          <a:p>
            <a:pPr indent="-439737" lvl="1" marL="889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rgbClr val="525129"/>
                </a:solidFill>
                <a:latin typeface="Arial"/>
                <a:ea typeface="Arial"/>
                <a:cs typeface="Arial"/>
                <a:sym typeface="Arial"/>
              </a:rPr>
              <a:t>	questo metodo deve verificare se c’è posto nel museo, nel caso la mette in sala e mette lo stato dell’opera ad </a:t>
            </a:r>
            <a:r>
              <a:rPr b="1" i="0" lang="en-US" sz="2000" u="none">
                <a:solidFill>
                  <a:srgbClr val="525129"/>
                </a:solidFill>
                <a:latin typeface="Arial"/>
                <a:ea typeface="Arial"/>
                <a:cs typeface="Arial"/>
                <a:sym typeface="Arial"/>
              </a:rPr>
              <a:t>esposta</a:t>
            </a:r>
            <a:r>
              <a:rPr b="0" i="0" lang="en-US" sz="2000" u="none">
                <a:solidFill>
                  <a:srgbClr val="525129"/>
                </a:solidFill>
                <a:latin typeface="Arial"/>
                <a:ea typeface="Arial"/>
                <a:cs typeface="Arial"/>
                <a:sym typeface="Arial"/>
              </a:rPr>
              <a:t>, viceversa pone l’opera in deposito (e dunque risulterà </a:t>
            </a:r>
            <a:r>
              <a:rPr b="1" i="0" lang="en-US" sz="2000" u="none">
                <a:solidFill>
                  <a:srgbClr val="525129"/>
                </a:solidFill>
                <a:latin typeface="Arial"/>
                <a:ea typeface="Arial"/>
                <a:cs typeface="Arial"/>
                <a:sym typeface="Arial"/>
              </a:rPr>
              <a:t>non esposta</a:t>
            </a:r>
            <a:r>
              <a:rPr b="0" i="0" lang="en-US" sz="2000" u="none">
                <a:solidFill>
                  <a:srgbClr val="525129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1" i="0" sz="2000" u="none">
              <a:solidFill>
                <a:srgbClr val="5251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9737" lvl="1" marL="889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none">
                <a:solidFill>
                  <a:srgbClr val="525129"/>
                </a:solidFill>
                <a:latin typeface="Arial"/>
                <a:ea typeface="Arial"/>
                <a:cs typeface="Arial"/>
                <a:sym typeface="Arial"/>
              </a:rPr>
              <a:t>sposta(int posizione): Opera</a:t>
            </a:r>
            <a:endParaRPr/>
          </a:p>
          <a:p>
            <a:pPr indent="-439737" lvl="1" marL="889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rgbClr val="525129"/>
                </a:solidFill>
                <a:latin typeface="Arial"/>
                <a:ea typeface="Arial"/>
                <a:cs typeface="Arial"/>
                <a:sym typeface="Arial"/>
              </a:rPr>
              <a:t>	sposta l’opera dalle sale del museo nel deposito (mette l’opera nello stato </a:t>
            </a:r>
            <a:r>
              <a:rPr b="1" i="0" lang="en-US" sz="2000" u="none">
                <a:solidFill>
                  <a:srgbClr val="525129"/>
                </a:solidFill>
                <a:latin typeface="Arial"/>
                <a:ea typeface="Arial"/>
                <a:cs typeface="Arial"/>
                <a:sym typeface="Arial"/>
              </a:rPr>
              <a:t>non esposta</a:t>
            </a:r>
            <a:r>
              <a:rPr b="0" i="0" lang="en-US" sz="2000" u="none">
                <a:solidFill>
                  <a:srgbClr val="52512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439737" lvl="1" marL="889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none">
                <a:solidFill>
                  <a:srgbClr val="525129"/>
                </a:solidFill>
                <a:latin typeface="Arial"/>
                <a:ea typeface="Arial"/>
                <a:cs typeface="Arial"/>
                <a:sym typeface="Arial"/>
              </a:rPr>
              <a:t>cerca(String titolo) : Opera</a:t>
            </a:r>
            <a:endParaRPr/>
          </a:p>
          <a:p>
            <a:pPr indent="-439737" lvl="1" marL="889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rgbClr val="525129"/>
                </a:solidFill>
                <a:latin typeface="Arial"/>
                <a:ea typeface="Arial"/>
                <a:cs typeface="Arial"/>
                <a:sym typeface="Arial"/>
              </a:rPr>
              <a:t>	cerca l’opera per titolo (sia museo che nel deposito)</a:t>
            </a:r>
            <a:endParaRPr/>
          </a:p>
          <a:p>
            <a:pPr indent="-439737" lvl="1" marL="889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none">
                <a:solidFill>
                  <a:srgbClr val="525129"/>
                </a:solidFill>
                <a:latin typeface="Arial"/>
                <a:ea typeface="Arial"/>
                <a:cs typeface="Arial"/>
                <a:sym typeface="Arial"/>
              </a:rPr>
              <a:t>stampaSala(): String</a:t>
            </a:r>
            <a:endParaRPr/>
          </a:p>
          <a:p>
            <a:pPr indent="-439737" lvl="1" marL="889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none">
                <a:solidFill>
                  <a:srgbClr val="525129"/>
                </a:solidFill>
                <a:latin typeface="Arial"/>
                <a:ea typeface="Arial"/>
                <a:cs typeface="Arial"/>
                <a:sym typeface="Arial"/>
              </a:rPr>
              <a:t>stampaDeposito(): String</a:t>
            </a:r>
            <a:endParaRPr/>
          </a:p>
          <a:p>
            <a:pPr indent="-439737" lvl="1" marL="889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i="0" sz="2000" u="none">
              <a:solidFill>
                <a:srgbClr val="5251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7675" lvl="0" marL="447675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Noto Sans Symbols"/>
              <a:buChar char="■"/>
            </a:pPr>
            <a:r>
              <a:rPr b="0" i="0" lang="en-US" sz="2100" u="none">
                <a:solidFill>
                  <a:srgbClr val="525129"/>
                </a:solidFill>
                <a:latin typeface="Arial"/>
                <a:ea typeface="Arial"/>
                <a:cs typeface="Arial"/>
                <a:sym typeface="Arial"/>
              </a:rPr>
              <a:t>Progettare le classi secondo il seguente class diagram</a:t>
            </a:r>
            <a:endParaRPr/>
          </a:p>
        </p:txBody>
      </p:sp>
      <p:pic>
        <p:nvPicPr>
          <p:cNvPr descr="gioconda"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8125" y="188912"/>
            <a:ext cx="1230312" cy="13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Diagram		(1)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1331912" y="1916112"/>
            <a:ext cx="1800225" cy="17287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1331912" y="1916112"/>
            <a:ext cx="1800225" cy="3603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</a:t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1331912" y="2276475"/>
            <a:ext cx="1800225" cy="64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autore:String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titolo: String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esposta: boolean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395287" y="4579937"/>
            <a:ext cx="1800225" cy="17287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395287" y="4579937"/>
            <a:ext cx="1800225" cy="3603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Statua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395287" y="4940300"/>
            <a:ext cx="1800225" cy="433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materiale: String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altezza: double</a:t>
            </a:r>
            <a:endParaRPr/>
          </a:p>
        </p:txBody>
      </p:sp>
      <p:grpSp>
        <p:nvGrpSpPr>
          <p:cNvPr id="128" name="Google Shape;128;p4"/>
          <p:cNvGrpSpPr/>
          <p:nvPr/>
        </p:nvGrpSpPr>
        <p:grpSpPr>
          <a:xfrm>
            <a:off x="1547812" y="3789362"/>
            <a:ext cx="287337" cy="719137"/>
            <a:chOff x="839" y="2387"/>
            <a:chExt cx="181" cy="453"/>
          </a:xfrm>
        </p:grpSpPr>
        <p:sp>
          <p:nvSpPr>
            <p:cNvPr id="129" name="Google Shape;129;p4"/>
            <p:cNvSpPr/>
            <p:nvPr/>
          </p:nvSpPr>
          <p:spPr>
            <a:xfrm>
              <a:off x="839" y="2387"/>
              <a:ext cx="181" cy="181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0" name="Google Shape;130;p4"/>
            <p:cNvCxnSpPr/>
            <p:nvPr/>
          </p:nvCxnSpPr>
          <p:spPr>
            <a:xfrm>
              <a:off x="930" y="2568"/>
              <a:ext cx="0" cy="2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31" name="Google Shape;131;p4"/>
          <p:cNvSpPr txBox="1"/>
          <p:nvPr/>
        </p:nvSpPr>
        <p:spPr>
          <a:xfrm>
            <a:off x="2484437" y="4581525"/>
            <a:ext cx="1800225" cy="17287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2484437" y="4581525"/>
            <a:ext cx="1800225" cy="3603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Quadro</a:t>
            </a:r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2484437" y="4941887"/>
            <a:ext cx="1800225" cy="3587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tecnica: String</a:t>
            </a:r>
            <a:endParaRPr/>
          </a:p>
        </p:txBody>
      </p:sp>
      <p:grpSp>
        <p:nvGrpSpPr>
          <p:cNvPr id="134" name="Google Shape;134;p4"/>
          <p:cNvGrpSpPr/>
          <p:nvPr/>
        </p:nvGrpSpPr>
        <p:grpSpPr>
          <a:xfrm>
            <a:off x="2700337" y="3789362"/>
            <a:ext cx="287337" cy="719137"/>
            <a:chOff x="839" y="2387"/>
            <a:chExt cx="181" cy="453"/>
          </a:xfrm>
        </p:grpSpPr>
        <p:sp>
          <p:nvSpPr>
            <p:cNvPr id="135" name="Google Shape;135;p4"/>
            <p:cNvSpPr/>
            <p:nvPr/>
          </p:nvSpPr>
          <p:spPr>
            <a:xfrm>
              <a:off x="839" y="2387"/>
              <a:ext cx="181" cy="181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6" name="Google Shape;136;p4"/>
            <p:cNvCxnSpPr/>
            <p:nvPr/>
          </p:nvCxnSpPr>
          <p:spPr>
            <a:xfrm>
              <a:off x="930" y="2568"/>
              <a:ext cx="0" cy="2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37" name="Google Shape;137;p4"/>
          <p:cNvSpPr txBox="1"/>
          <p:nvPr/>
        </p:nvSpPr>
        <p:spPr>
          <a:xfrm>
            <a:off x="1331912" y="2924175"/>
            <a:ext cx="1800225" cy="7207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+isEsposta():boolean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+esponi(): void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+riponi():voi</a:t>
            </a:r>
            <a:endParaRPr/>
          </a:p>
        </p:txBody>
      </p:sp>
      <p:sp>
        <p:nvSpPr>
          <p:cNvPr id="138" name="Google Shape;138;p4"/>
          <p:cNvSpPr txBox="1"/>
          <p:nvPr/>
        </p:nvSpPr>
        <p:spPr>
          <a:xfrm>
            <a:off x="3779837" y="1916112"/>
            <a:ext cx="5086350" cy="20240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su Opera: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Un’opera “nasce” non esposta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Il metodo esponi pone l’attributo esposta a true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Il metodo riponi pone l’attributo a false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Aggiungere costruttore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Aggiungere metodi get/set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Aggiungere metodo toString()</a:t>
            </a:r>
            <a:endParaRPr/>
          </a:p>
        </p:txBody>
      </p:sp>
      <p:sp>
        <p:nvSpPr>
          <p:cNvPr id="139" name="Google Shape;139;p4"/>
          <p:cNvSpPr txBox="1"/>
          <p:nvPr/>
        </p:nvSpPr>
        <p:spPr>
          <a:xfrm>
            <a:off x="4643437" y="4581525"/>
            <a:ext cx="3333750" cy="1200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sulle sottoclassi: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Aggiungere costruttore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Aggiungere metodi get/set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Aggiungere metodo toString()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Diagram		(2)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5076825" y="1989137"/>
            <a:ext cx="3311525" cy="27352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5076825" y="1989137"/>
            <a:ext cx="3311525" cy="3603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Museo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5076825" y="2349500"/>
            <a:ext cx="3311525" cy="10255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nome:String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sala: ArrayList&lt;Opera&gt;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dimMaxSala: int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deposito: ArrayList&lt;Opera&gt;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1331912" y="1916112"/>
            <a:ext cx="1800225" cy="17287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1331912" y="1916112"/>
            <a:ext cx="1800225" cy="3603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Opera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1331912" y="2276475"/>
            <a:ext cx="1800225" cy="64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Arial"/>
              <a:buChar char="-"/>
            </a:pPr>
            <a:r>
              <a:rPr b="0" i="0" lang="en-US" sz="1400" u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autore:String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Arial"/>
              <a:buChar char="-"/>
            </a:pPr>
            <a:r>
              <a:rPr b="0" i="0" lang="en-US" sz="1400" u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titolo: String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Arial"/>
              <a:buChar char="-"/>
            </a:pPr>
            <a:r>
              <a:rPr b="0" i="0" lang="en-US" sz="1400" u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esposta: boolean</a:t>
            </a:r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1331912" y="2924175"/>
            <a:ext cx="1800225" cy="7207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+isEsposta():boolean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+esponi(): void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+riponi():voi</a:t>
            </a:r>
            <a:endParaRPr/>
          </a:p>
        </p:txBody>
      </p:sp>
      <p:grpSp>
        <p:nvGrpSpPr>
          <p:cNvPr id="152" name="Google Shape;152;p5"/>
          <p:cNvGrpSpPr/>
          <p:nvPr/>
        </p:nvGrpSpPr>
        <p:grpSpPr>
          <a:xfrm>
            <a:off x="3348037" y="2708275"/>
            <a:ext cx="1728787" cy="288925"/>
            <a:chOff x="2109" y="1706"/>
            <a:chExt cx="1089" cy="182"/>
          </a:xfrm>
        </p:grpSpPr>
        <p:sp>
          <p:nvSpPr>
            <p:cNvPr id="153" name="Google Shape;153;p5"/>
            <p:cNvSpPr/>
            <p:nvPr/>
          </p:nvSpPr>
          <p:spPr>
            <a:xfrm>
              <a:off x="2971" y="1706"/>
              <a:ext cx="227" cy="182"/>
            </a:xfrm>
            <a:prstGeom prst="diamond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" name="Google Shape;154;p5"/>
            <p:cNvCxnSpPr/>
            <p:nvPr/>
          </p:nvCxnSpPr>
          <p:spPr>
            <a:xfrm>
              <a:off x="2109" y="1797"/>
              <a:ext cx="8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55" name="Google Shape;155;p5"/>
          <p:cNvSpPr txBox="1"/>
          <p:nvPr/>
        </p:nvSpPr>
        <p:spPr>
          <a:xfrm>
            <a:off x="5076825" y="3357562"/>
            <a:ext cx="3311525" cy="13668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Museo(String nome, int dimSala)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carica(Opera opera): void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cerca(String titolo): Opera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sposta(int posizione): Opera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stampaSala(): String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stampaDeposito(): String</a:t>
            </a:r>
            <a:endParaRPr/>
          </a:p>
        </p:txBody>
      </p:sp>
      <p:sp>
        <p:nvSpPr>
          <p:cNvPr id="156" name="Google Shape;156;p5"/>
          <p:cNvSpPr txBox="1"/>
          <p:nvPr/>
        </p:nvSpPr>
        <p:spPr>
          <a:xfrm>
            <a:off x="4140200" y="5229225"/>
            <a:ext cx="3943350" cy="1200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sul Museo: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Aggiungere metodi get/set solo per 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dimMaxSala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sse">
  <a:themeElements>
    <a:clrScheme name="Asse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Asse">
  <a:themeElements>
    <a:clrScheme name="Asse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2009-04-28T08:53:54Z</dcterms:created>
  <dc:creator>sincrono</dc:creator>
</cp:coreProperties>
</file>