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9A75985-7B8E-47A4-83FB-0CD7A8312E5E}" type="datetimeFigureOut">
              <a:rPr lang="it-IT" smtClean="0"/>
              <a:t>11/05/2023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EFC671D-BB80-415E-B011-8A88955619E2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L’arca di Noè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Classi astratte e interfacce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77072"/>
            <a:ext cx="2952328" cy="10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8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Si vuole modellare l’arca di Noè che simuli il salvataggio delle varie specie animali.</a:t>
            </a:r>
          </a:p>
          <a:p>
            <a:r>
              <a:rPr lang="it-IT" sz="1800" dirty="0"/>
              <a:t>Il modello prevede la schematizzazione di animali terrestri e volatili.</a:t>
            </a:r>
          </a:p>
          <a:p>
            <a:endParaRPr lang="it-IT" sz="1800" dirty="0"/>
          </a:p>
          <a:p>
            <a:r>
              <a:rPr lang="it-IT" sz="1800" dirty="0"/>
              <a:t>Tutti gli animali  devono supportare le seguenti funzioni:</a:t>
            </a:r>
          </a:p>
          <a:p>
            <a:pPr marL="644843" lvl="1" indent="-342900">
              <a:buFont typeface="+mj-lt"/>
              <a:buAutoNum type="arabicPeriod"/>
            </a:pPr>
            <a:r>
              <a:rPr lang="it-IT" sz="16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it-IT" sz="1600" b="1" dirty="0">
                <a:latin typeface="Courier New" pitchFamily="49" charset="0"/>
                <a:cs typeface="Courier New" pitchFamily="49" charset="0"/>
              </a:rPr>
              <a:t> verso()	</a:t>
            </a:r>
            <a:r>
              <a:rPr lang="it-IT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it-IT" sz="1600" dirty="0">
                <a:sym typeface="Wingdings" pitchFamily="2" charset="2"/>
              </a:rPr>
              <a:t>(es. bau </a:t>
            </a:r>
            <a:r>
              <a:rPr lang="it-IT" sz="1600" dirty="0" err="1">
                <a:sym typeface="Wingdings" pitchFamily="2" charset="2"/>
              </a:rPr>
              <a:t>bau</a:t>
            </a:r>
            <a:r>
              <a:rPr lang="it-IT" sz="1600" dirty="0">
                <a:sym typeface="Wingdings" pitchFamily="2" charset="2"/>
              </a:rPr>
              <a:t>)</a:t>
            </a:r>
            <a:endParaRPr lang="it-IT" sz="1600" dirty="0"/>
          </a:p>
          <a:p>
            <a:pPr marL="644843" lvl="1" indent="-342900">
              <a:buFont typeface="+mj-lt"/>
              <a:buAutoNum type="arabicPeriod"/>
            </a:pPr>
            <a:r>
              <a:rPr lang="it-IT" sz="1600" b="1" dirty="0">
                <a:latin typeface="Courier New" pitchFamily="49" charset="0"/>
                <a:cs typeface="Courier New" pitchFamily="49" charset="0"/>
              </a:rPr>
              <a:t>public String categoria() </a:t>
            </a:r>
            <a:r>
              <a:rPr lang="it-IT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it-IT" sz="1600" dirty="0">
                <a:sym typeface="Wingdings" pitchFamily="2" charset="2"/>
              </a:rPr>
              <a:t>(es. animale terrestre.)</a:t>
            </a:r>
            <a:endParaRPr lang="it-IT" sz="1600" dirty="0"/>
          </a:p>
          <a:p>
            <a:pPr marL="644843" lvl="1" indent="-342900">
              <a:buFont typeface="+mj-lt"/>
              <a:buAutoNum type="arabicPeriod"/>
            </a:pPr>
            <a:r>
              <a:rPr lang="it-IT" sz="1600" b="1" dirty="0">
                <a:latin typeface="Courier New" pitchFamily="49" charset="0"/>
                <a:cs typeface="Courier New" pitchFamily="49" charset="0"/>
              </a:rPr>
              <a:t>public String toString() </a:t>
            </a:r>
            <a:r>
              <a:rPr lang="it-IT" sz="1600" dirty="0">
                <a:sym typeface="Wingdings" pitchFamily="2" charset="2"/>
              </a:rPr>
              <a:t> che deve mostrare la categoria (es. Animale terrestre) , l’esatta specie animale (es. Sono un Cane)  e il verso (es. Bau </a:t>
            </a:r>
            <a:r>
              <a:rPr lang="it-IT" sz="1600" dirty="0" err="1">
                <a:sym typeface="Wingdings" pitchFamily="2" charset="2"/>
              </a:rPr>
              <a:t>bau</a:t>
            </a:r>
            <a:r>
              <a:rPr lang="it-IT" sz="1600" dirty="0">
                <a:sym typeface="Wingdings" pitchFamily="2" charset="2"/>
              </a:rPr>
              <a:t>)</a:t>
            </a:r>
            <a:endParaRPr lang="it-IT" sz="1600" dirty="0"/>
          </a:p>
          <a:p>
            <a:pPr lvl="1"/>
            <a:endParaRPr lang="it-IT" sz="16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194374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72067" y="2675467"/>
            <a:ext cx="7732381" cy="3450696"/>
          </a:xfrm>
        </p:spPr>
        <p:txBody>
          <a:bodyPr>
            <a:normAutofit/>
          </a:bodyPr>
          <a:lstStyle/>
          <a:p>
            <a:r>
              <a:rPr lang="it-IT" sz="2000" dirty="0"/>
              <a:t>Le tipologie devono essere modellate su 3 livelli:</a:t>
            </a:r>
          </a:p>
          <a:p>
            <a:pPr lvl="1"/>
            <a:r>
              <a:rPr lang="it-IT" sz="2000" dirty="0"/>
              <a:t>Il generico animale </a:t>
            </a:r>
            <a:r>
              <a:rPr lang="it-IT" sz="2000" dirty="0">
                <a:sym typeface="Wingdings" pitchFamily="2" charset="2"/>
              </a:rPr>
              <a:t> </a:t>
            </a:r>
            <a:r>
              <a:rPr lang="it-IT" sz="16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interface</a:t>
            </a:r>
            <a:endParaRPr lang="it-IT" sz="20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it-IT" sz="2000" dirty="0">
                <a:sym typeface="Wingdings" pitchFamily="2" charset="2"/>
              </a:rPr>
              <a:t>Le 2 sottotipologie (terrestre e volatile)  classi </a:t>
            </a:r>
            <a:r>
              <a:rPr lang="it-IT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abstract</a:t>
            </a:r>
            <a:endParaRPr lang="it-IT" sz="14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/>
            <a:r>
              <a:rPr lang="it-IT" sz="1800" dirty="0">
                <a:sym typeface="Wingdings" pitchFamily="2" charset="2"/>
              </a:rPr>
              <a:t>Che implementano solo i metodi 2) e 3)</a:t>
            </a:r>
          </a:p>
          <a:p>
            <a:pPr lvl="1"/>
            <a:r>
              <a:rPr lang="it-IT" sz="2000" dirty="0">
                <a:sym typeface="Wingdings" pitchFamily="2" charset="2"/>
              </a:rPr>
              <a:t>Le categorie concrete (es. Cane, Gatto, Canarino, Airone)</a:t>
            </a:r>
          </a:p>
          <a:p>
            <a:pPr lvl="2"/>
            <a:r>
              <a:rPr lang="it-IT" sz="1800" dirty="0">
                <a:sym typeface="Wingdings" pitchFamily="2" charset="2"/>
              </a:rPr>
              <a:t>Che implementano il metodo 1) e sovrascrivono il metodo 3)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animali</a:t>
            </a:r>
          </a:p>
        </p:txBody>
      </p:sp>
    </p:spTree>
    <p:extLst>
      <p:ext uri="{BB962C8B-B14F-4D97-AF65-F5344CB8AC3E}">
        <p14:creationId xmlns:p14="http://schemas.microsoft.com/office/powerpoint/2010/main" val="15421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it-IT" dirty="0"/>
              <a:t>L’arca viene creata vuota.</a:t>
            </a:r>
          </a:p>
          <a:p>
            <a:endParaRPr lang="it-IT" dirty="0"/>
          </a:p>
          <a:p>
            <a:r>
              <a:rPr lang="it-IT" dirty="0"/>
              <a:t>Metodi dell’arca:</a:t>
            </a:r>
          </a:p>
          <a:p>
            <a:pPr lvl="1"/>
            <a:r>
              <a:rPr lang="it-IT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void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salva(Animale a)</a:t>
            </a:r>
          </a:p>
          <a:p>
            <a:pPr lvl="1"/>
            <a:r>
              <a:rPr lang="it-IT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int getNumeroAnimali()</a:t>
            </a:r>
          </a:p>
          <a:p>
            <a:pPr lvl="1"/>
            <a:r>
              <a:rPr lang="it-IT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coro()</a:t>
            </a:r>
          </a:p>
          <a:p>
            <a:pPr lvl="2"/>
            <a:r>
              <a:rPr lang="it-IT" sz="1400" dirty="0">
                <a:solidFill>
                  <a:srgbClr val="000000"/>
                </a:solidFill>
                <a:highlight>
                  <a:srgbClr val="E8F2FE"/>
                </a:highlight>
                <a:latin typeface="+mj-lt"/>
              </a:rPr>
              <a:t>Torna una stringa con tutti i versi concatenati</a:t>
            </a:r>
          </a:p>
          <a:p>
            <a:pPr lvl="1"/>
            <a:r>
              <a:rPr lang="it-IT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it-IT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</a:p>
          <a:p>
            <a:pPr lvl="2"/>
            <a:r>
              <a:rPr lang="it-IT" sz="1400" dirty="0">
                <a:solidFill>
                  <a:srgbClr val="000000"/>
                </a:solidFill>
                <a:highlight>
                  <a:srgbClr val="E8F2FE"/>
                </a:highlight>
              </a:rPr>
              <a:t>Torna una stringa con tutti i toString() concatenati</a:t>
            </a:r>
          </a:p>
          <a:p>
            <a:r>
              <a:rPr lang="it-IT" sz="1800" b="1" i="1" dirty="0">
                <a:solidFill>
                  <a:srgbClr val="000000"/>
                </a:solidFill>
                <a:highlight>
                  <a:srgbClr val="E8F2FE"/>
                </a:highlight>
              </a:rPr>
              <a:t>Opzionale</a:t>
            </a:r>
            <a:r>
              <a:rPr lang="it-IT" sz="1800" dirty="0">
                <a:solidFill>
                  <a:srgbClr val="000000"/>
                </a:solidFill>
                <a:highlight>
                  <a:srgbClr val="E8F2FE"/>
                </a:highlight>
              </a:rPr>
              <a:t> </a:t>
            </a:r>
            <a:r>
              <a:rPr lang="it-IT" sz="1800" dirty="0">
                <a:solidFill>
                  <a:srgbClr val="000000"/>
                </a:solidFill>
                <a:highlight>
                  <a:srgbClr val="E8F2FE"/>
                </a:highlight>
                <a:sym typeface="Wingdings" panose="05000000000000000000" pitchFamily="2" charset="2"/>
              </a:rPr>
              <a:t> il metodo salva, può salvare al massimo 2 esemplari per specie</a:t>
            </a:r>
            <a:endParaRPr lang="it-IT" sz="1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pPr lvl="2"/>
            <a:endParaRPr lang="it-IT" sz="1400" b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627063" lvl="2" indent="0">
              <a:buNone/>
            </a:pPr>
            <a:endParaRPr lang="it-IT" sz="1400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Arca: insieme di animali</a:t>
            </a:r>
          </a:p>
        </p:txBody>
      </p:sp>
    </p:spTree>
    <p:extLst>
      <p:ext uri="{BB962C8B-B14F-4D97-AF65-F5344CB8AC3E}">
        <p14:creationId xmlns:p14="http://schemas.microsoft.com/office/powerpoint/2010/main" val="20749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C4FD7EE-F671-606B-6585-552A66C5501A}"/>
              </a:ext>
            </a:extLst>
          </p:cNvPr>
          <p:cNvSpPr/>
          <p:nvPr/>
        </p:nvSpPr>
        <p:spPr>
          <a:xfrm>
            <a:off x="1505079" y="821033"/>
            <a:ext cx="266429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i="1" dirty="0"/>
              <a:t>Animale</a:t>
            </a:r>
          </a:p>
          <a:p>
            <a:r>
              <a:rPr lang="it-IT" dirty="0"/>
              <a:t>verso()</a:t>
            </a:r>
          </a:p>
          <a:p>
            <a:r>
              <a:rPr lang="it-IT" dirty="0"/>
              <a:t>categoria()</a:t>
            </a:r>
          </a:p>
          <a:p>
            <a:r>
              <a:rPr lang="it-IT" dirty="0" err="1"/>
              <a:t>toString</a:t>
            </a:r>
            <a:r>
              <a:rPr lang="it-IT" dirty="0"/>
              <a:t>()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E79CDD7-18D2-1CAA-40D2-8B9B1F6702B4}"/>
              </a:ext>
            </a:extLst>
          </p:cNvPr>
          <p:cNvSpPr/>
          <p:nvPr/>
        </p:nvSpPr>
        <p:spPr>
          <a:xfrm>
            <a:off x="755576" y="3429000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 </a:t>
            </a:r>
            <a:r>
              <a:rPr lang="it-IT" dirty="0" err="1"/>
              <a:t>AnimaleTerrestre</a:t>
            </a:r>
            <a:endParaRPr lang="it-IT" dirty="0"/>
          </a:p>
          <a:p>
            <a:pPr algn="ctr"/>
            <a:endParaRPr lang="it-IT" dirty="0"/>
          </a:p>
          <a:p>
            <a:r>
              <a:rPr lang="it-IT" dirty="0"/>
              <a:t>categoria()</a:t>
            </a:r>
          </a:p>
          <a:p>
            <a:r>
              <a:rPr lang="it-IT" dirty="0" err="1"/>
              <a:t>toString</a:t>
            </a:r>
            <a:r>
              <a:rPr lang="it-IT" dirty="0"/>
              <a:t>()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2A342A5-6A46-88BF-3D53-DF03C734BD0D}"/>
              </a:ext>
            </a:extLst>
          </p:cNvPr>
          <p:cNvCxnSpPr/>
          <p:nvPr/>
        </p:nvCxnSpPr>
        <p:spPr>
          <a:xfrm>
            <a:off x="1496463" y="1124744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62FCBA1-D544-E508-A339-633F8707B202}"/>
              </a:ext>
            </a:extLst>
          </p:cNvPr>
          <p:cNvCxnSpPr>
            <a:cxnSpLocks/>
          </p:cNvCxnSpPr>
          <p:nvPr/>
        </p:nvCxnSpPr>
        <p:spPr>
          <a:xfrm>
            <a:off x="755576" y="3789040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0645193-ADEA-0E28-CE2A-B8F28452DC55}"/>
              </a:ext>
            </a:extLst>
          </p:cNvPr>
          <p:cNvCxnSpPr>
            <a:cxnSpLocks/>
          </p:cNvCxnSpPr>
          <p:nvPr/>
        </p:nvCxnSpPr>
        <p:spPr>
          <a:xfrm>
            <a:off x="755576" y="4005064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9A87022F-E413-7261-E173-3C2D645F4474}"/>
              </a:ext>
            </a:extLst>
          </p:cNvPr>
          <p:cNvSpPr/>
          <p:nvPr/>
        </p:nvSpPr>
        <p:spPr>
          <a:xfrm>
            <a:off x="2914240" y="2001915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7CCA5E-707A-A4BD-C4C8-3480AACCFE96}"/>
              </a:ext>
            </a:extLst>
          </p:cNvPr>
          <p:cNvSpPr txBox="1"/>
          <p:nvPr/>
        </p:nvSpPr>
        <p:spPr>
          <a:xfrm>
            <a:off x="3856925" y="219557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a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C4879D48-80E5-225A-47D8-15292F5ECEDE}"/>
              </a:ext>
            </a:extLst>
          </p:cNvPr>
          <p:cNvCxnSpPr>
            <a:stCxn id="12" idx="3"/>
            <a:endCxn id="5" idx="0"/>
          </p:cNvCxnSpPr>
          <p:nvPr/>
        </p:nvCxnSpPr>
        <p:spPr>
          <a:xfrm rot="5400000">
            <a:off x="2147479" y="2482218"/>
            <a:ext cx="1139055" cy="754508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BF6AE95-3529-602F-54E6-77546FCA17C5}"/>
              </a:ext>
            </a:extLst>
          </p:cNvPr>
          <p:cNvSpPr/>
          <p:nvPr/>
        </p:nvSpPr>
        <p:spPr>
          <a:xfrm>
            <a:off x="755576" y="5589240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Cane</a:t>
            </a:r>
          </a:p>
          <a:p>
            <a:pPr algn="ctr"/>
            <a:endParaRPr lang="it-IT" dirty="0"/>
          </a:p>
          <a:p>
            <a:r>
              <a:rPr lang="it-IT" dirty="0"/>
              <a:t>verso()</a:t>
            </a:r>
          </a:p>
          <a:p>
            <a:r>
              <a:rPr lang="it-IT" dirty="0" err="1"/>
              <a:t>toString</a:t>
            </a:r>
            <a:r>
              <a:rPr lang="it-IT" dirty="0"/>
              <a:t>()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E56EFEA-FFB1-49B9-50F0-6B3036BFF7BF}"/>
              </a:ext>
            </a:extLst>
          </p:cNvPr>
          <p:cNvCxnSpPr>
            <a:cxnSpLocks/>
          </p:cNvCxnSpPr>
          <p:nvPr/>
        </p:nvCxnSpPr>
        <p:spPr>
          <a:xfrm>
            <a:off x="755576" y="5949280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B3A3B94B-D5B7-A69B-CCA3-95C6ECBF87FF}"/>
              </a:ext>
            </a:extLst>
          </p:cNvPr>
          <p:cNvCxnSpPr>
            <a:cxnSpLocks/>
          </p:cNvCxnSpPr>
          <p:nvPr/>
        </p:nvCxnSpPr>
        <p:spPr>
          <a:xfrm>
            <a:off x="755576" y="6165304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08164647-E955-8FBE-ECC1-2946730B3F28}"/>
              </a:ext>
            </a:extLst>
          </p:cNvPr>
          <p:cNvSpPr/>
          <p:nvPr/>
        </p:nvSpPr>
        <p:spPr>
          <a:xfrm>
            <a:off x="2477187" y="4575914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0B21661-59A3-93F4-3A76-388E0429BAD2}"/>
              </a:ext>
            </a:extLst>
          </p:cNvPr>
          <p:cNvSpPr txBox="1"/>
          <p:nvPr/>
        </p:nvSpPr>
        <p:spPr>
          <a:xfrm>
            <a:off x="2914240" y="46386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a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D9BF5CB4-698D-BBFA-C6DB-6783C6E23FFB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rot="5400000">
            <a:off x="2135832" y="5067865"/>
            <a:ext cx="725296" cy="317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9EDE72-7C55-74AB-F023-D6FB0745893A}"/>
              </a:ext>
            </a:extLst>
          </p:cNvPr>
          <p:cNvSpPr txBox="1"/>
          <p:nvPr/>
        </p:nvSpPr>
        <p:spPr>
          <a:xfrm>
            <a:off x="1491921" y="259626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implements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865E331-BF34-3BF6-C8B4-0D7906E51F98}"/>
              </a:ext>
            </a:extLst>
          </p:cNvPr>
          <p:cNvSpPr txBox="1"/>
          <p:nvPr/>
        </p:nvSpPr>
        <p:spPr>
          <a:xfrm>
            <a:off x="1172042" y="49005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extends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D8B5BF7-8C1E-8A8C-5192-EAD61F2B766A}"/>
              </a:ext>
            </a:extLst>
          </p:cNvPr>
          <p:cNvSpPr/>
          <p:nvPr/>
        </p:nvSpPr>
        <p:spPr>
          <a:xfrm>
            <a:off x="5184068" y="3423786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 </a:t>
            </a:r>
            <a:r>
              <a:rPr lang="it-IT" dirty="0" err="1"/>
              <a:t>AnimaleVolatile</a:t>
            </a:r>
            <a:endParaRPr lang="it-IT" dirty="0"/>
          </a:p>
          <a:p>
            <a:pPr algn="ctr"/>
            <a:endParaRPr lang="it-IT" dirty="0"/>
          </a:p>
          <a:p>
            <a:r>
              <a:rPr lang="it-IT" dirty="0"/>
              <a:t>categoria()</a:t>
            </a:r>
          </a:p>
          <a:p>
            <a:r>
              <a:rPr lang="it-IT" dirty="0" err="1"/>
              <a:t>toString</a:t>
            </a:r>
            <a:r>
              <a:rPr lang="it-IT" dirty="0"/>
              <a:t>()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8B900D6C-852C-7E8B-CCBA-12754B2F5DCD}"/>
              </a:ext>
            </a:extLst>
          </p:cNvPr>
          <p:cNvCxnSpPr>
            <a:cxnSpLocks/>
          </p:cNvCxnSpPr>
          <p:nvPr/>
        </p:nvCxnSpPr>
        <p:spPr>
          <a:xfrm>
            <a:off x="5184068" y="3783826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40797F9-CD45-65E7-2616-C1213893A295}"/>
              </a:ext>
            </a:extLst>
          </p:cNvPr>
          <p:cNvCxnSpPr>
            <a:cxnSpLocks/>
          </p:cNvCxnSpPr>
          <p:nvPr/>
        </p:nvCxnSpPr>
        <p:spPr>
          <a:xfrm>
            <a:off x="5184068" y="3999850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olo isoscele 27">
            <a:extLst>
              <a:ext uri="{FF2B5EF4-FFF2-40B4-BE49-F238E27FC236}">
                <a16:creationId xmlns:a16="http://schemas.microsoft.com/office/drawing/2014/main" id="{A3C904FA-F076-242F-BDE2-04D7E0008975}"/>
              </a:ext>
            </a:extLst>
          </p:cNvPr>
          <p:cNvSpPr/>
          <p:nvPr/>
        </p:nvSpPr>
        <p:spPr>
          <a:xfrm>
            <a:off x="3795585" y="2037331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FA29A5-AAC0-32D9-3571-529B64190519}"/>
              </a:ext>
            </a:extLst>
          </p:cNvPr>
          <p:cNvSpPr txBox="1"/>
          <p:nvPr/>
        </p:nvSpPr>
        <p:spPr>
          <a:xfrm>
            <a:off x="3151860" y="22658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a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5EDB503-E69C-520D-7C21-E450E8EF72DF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 rot="16200000" flipH="1">
            <a:off x="4822712" y="1478253"/>
            <a:ext cx="1098425" cy="279263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2DA8160C-FF3F-3BA6-77D5-5DE5170D1865}"/>
              </a:ext>
            </a:extLst>
          </p:cNvPr>
          <p:cNvSpPr/>
          <p:nvPr/>
        </p:nvSpPr>
        <p:spPr>
          <a:xfrm>
            <a:off x="5184068" y="5584026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Canarino</a:t>
            </a:r>
          </a:p>
          <a:p>
            <a:pPr algn="ctr"/>
            <a:endParaRPr lang="it-IT" dirty="0"/>
          </a:p>
          <a:p>
            <a:r>
              <a:rPr lang="it-IT" dirty="0"/>
              <a:t>verso()</a:t>
            </a:r>
          </a:p>
          <a:p>
            <a:r>
              <a:rPr lang="it-IT" dirty="0" err="1"/>
              <a:t>toString</a:t>
            </a:r>
            <a:r>
              <a:rPr lang="it-IT" dirty="0"/>
              <a:t>()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8D90B1A-577E-450A-C1AF-5B7B0CDF12ED}"/>
              </a:ext>
            </a:extLst>
          </p:cNvPr>
          <p:cNvCxnSpPr>
            <a:cxnSpLocks/>
          </p:cNvCxnSpPr>
          <p:nvPr/>
        </p:nvCxnSpPr>
        <p:spPr>
          <a:xfrm>
            <a:off x="5184068" y="5944066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2A33F51-1B11-7D41-03E7-FDEF9F090885}"/>
              </a:ext>
            </a:extLst>
          </p:cNvPr>
          <p:cNvCxnSpPr>
            <a:cxnSpLocks/>
          </p:cNvCxnSpPr>
          <p:nvPr/>
        </p:nvCxnSpPr>
        <p:spPr>
          <a:xfrm>
            <a:off x="5184068" y="6160090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AB1D09C0-C57E-93E4-9A84-35612C0B223A}"/>
              </a:ext>
            </a:extLst>
          </p:cNvPr>
          <p:cNvSpPr/>
          <p:nvPr/>
        </p:nvSpPr>
        <p:spPr>
          <a:xfrm>
            <a:off x="6905679" y="4570700"/>
            <a:ext cx="360040" cy="288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5A17C77-28A5-0BBF-F0BC-00844E239FDB}"/>
              </a:ext>
            </a:extLst>
          </p:cNvPr>
          <p:cNvSpPr txBox="1"/>
          <p:nvPr/>
        </p:nvSpPr>
        <p:spPr>
          <a:xfrm>
            <a:off x="7342732" y="463341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is</a:t>
            </a:r>
            <a:r>
              <a:rPr lang="it-IT" dirty="0"/>
              <a:t> a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4F50A7EC-ED11-2A02-EA0D-A4B48F1D16F7}"/>
              </a:ext>
            </a:extLst>
          </p:cNvPr>
          <p:cNvCxnSpPr>
            <a:cxnSpLocks/>
            <a:stCxn id="34" idx="3"/>
            <a:endCxn id="31" idx="0"/>
          </p:cNvCxnSpPr>
          <p:nvPr/>
        </p:nvCxnSpPr>
        <p:spPr>
          <a:xfrm rot="5400000">
            <a:off x="6564324" y="5062651"/>
            <a:ext cx="725296" cy="317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9A8C381-F445-9607-28CF-DD2B537B258F}"/>
              </a:ext>
            </a:extLst>
          </p:cNvPr>
          <p:cNvSpPr txBox="1"/>
          <p:nvPr/>
        </p:nvSpPr>
        <p:spPr>
          <a:xfrm>
            <a:off x="5920413" y="259104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implements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33B6DA-9685-C182-E210-418C79302402}"/>
              </a:ext>
            </a:extLst>
          </p:cNvPr>
          <p:cNvSpPr txBox="1"/>
          <p:nvPr/>
        </p:nvSpPr>
        <p:spPr>
          <a:xfrm>
            <a:off x="5600534" y="489530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extends</a:t>
            </a:r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5937379B-9E82-692B-B5DC-4808FBCB5E91}"/>
              </a:ext>
            </a:extLst>
          </p:cNvPr>
          <p:cNvSpPr/>
          <p:nvPr/>
        </p:nvSpPr>
        <p:spPr>
          <a:xfrm>
            <a:off x="5501524" y="581203"/>
            <a:ext cx="3168352" cy="154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Arca</a:t>
            </a:r>
          </a:p>
          <a:p>
            <a:pPr algn="ctr"/>
            <a:r>
              <a:rPr lang="it-IT" dirty="0"/>
              <a:t>animali: </a:t>
            </a:r>
            <a:r>
              <a:rPr lang="it-IT" dirty="0" err="1"/>
              <a:t>ArrayList</a:t>
            </a:r>
            <a:r>
              <a:rPr lang="it-IT" dirty="0"/>
              <a:t>&lt;Animale&gt;</a:t>
            </a:r>
          </a:p>
          <a:p>
            <a:r>
              <a:rPr lang="it-IT" dirty="0"/>
              <a:t>+ salva(Animale a): </a:t>
            </a:r>
            <a:r>
              <a:rPr lang="it-IT" dirty="0" err="1"/>
              <a:t>void</a:t>
            </a:r>
            <a:endParaRPr lang="it-IT" dirty="0"/>
          </a:p>
          <a:p>
            <a:r>
              <a:rPr lang="it-IT" dirty="0"/>
              <a:t>+ coro(): </a:t>
            </a:r>
            <a:r>
              <a:rPr lang="it-IT" dirty="0" err="1"/>
              <a:t>String</a:t>
            </a:r>
            <a:endParaRPr lang="it-IT" dirty="0"/>
          </a:p>
          <a:p>
            <a:r>
              <a:rPr lang="it-IT" dirty="0" err="1"/>
              <a:t>toString</a:t>
            </a:r>
            <a:r>
              <a:rPr lang="it-IT" dirty="0"/>
              <a:t>(): </a:t>
            </a:r>
            <a:r>
              <a:rPr lang="it-IT" dirty="0" err="1"/>
              <a:t>String</a:t>
            </a:r>
            <a:endParaRPr lang="it-IT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6FFF1A9-A706-1819-236F-D5975854E564}"/>
              </a:ext>
            </a:extLst>
          </p:cNvPr>
          <p:cNvCxnSpPr>
            <a:cxnSpLocks/>
          </p:cNvCxnSpPr>
          <p:nvPr/>
        </p:nvCxnSpPr>
        <p:spPr>
          <a:xfrm>
            <a:off x="5501524" y="941244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B6697DD-E40B-EC0D-C30A-12F1ADB1F6CD}"/>
              </a:ext>
            </a:extLst>
          </p:cNvPr>
          <p:cNvCxnSpPr>
            <a:cxnSpLocks/>
          </p:cNvCxnSpPr>
          <p:nvPr/>
        </p:nvCxnSpPr>
        <p:spPr>
          <a:xfrm>
            <a:off x="5501524" y="1196752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>
            <a:extLst>
              <a:ext uri="{FF2B5EF4-FFF2-40B4-BE49-F238E27FC236}">
                <a16:creationId xmlns:a16="http://schemas.microsoft.com/office/drawing/2014/main" id="{D2FFDA70-556B-DFB5-0449-603574A3AB72}"/>
              </a:ext>
            </a:extLst>
          </p:cNvPr>
          <p:cNvSpPr/>
          <p:nvPr/>
        </p:nvSpPr>
        <p:spPr>
          <a:xfrm>
            <a:off x="5184068" y="881726"/>
            <a:ext cx="308840" cy="2914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4A2C2DF8-AFD3-358D-D282-31C2A5F6F97F}"/>
              </a:ext>
            </a:extLst>
          </p:cNvPr>
          <p:cNvCxnSpPr>
            <a:stCxn id="45" idx="1"/>
          </p:cNvCxnSpPr>
          <p:nvPr/>
        </p:nvCxnSpPr>
        <p:spPr>
          <a:xfrm rot="10800000" flipV="1">
            <a:off x="4155626" y="1027476"/>
            <a:ext cx="1028443" cy="6013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F21E830-8CAD-43C2-C64B-3216CFBD1BD8}"/>
              </a:ext>
            </a:extLst>
          </p:cNvPr>
          <p:cNvSpPr txBox="1"/>
          <p:nvPr/>
        </p:nvSpPr>
        <p:spPr>
          <a:xfrm>
            <a:off x="4291900" y="49206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Has a/</a:t>
            </a:r>
            <a:r>
              <a:rPr lang="it-IT" dirty="0" err="1"/>
              <a:t>many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7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268CC51-F8AA-A933-3DF2-00511CCE8759}"/>
              </a:ext>
            </a:extLst>
          </p:cNvPr>
          <p:cNvSpPr/>
          <p:nvPr/>
        </p:nvSpPr>
        <p:spPr>
          <a:xfrm>
            <a:off x="2483768" y="2347565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956731-0AA6-4AD6-9B54-0B67D8D5ACC7}"/>
              </a:ext>
            </a:extLst>
          </p:cNvPr>
          <p:cNvSpPr/>
          <p:nvPr/>
        </p:nvSpPr>
        <p:spPr>
          <a:xfrm>
            <a:off x="2195736" y="3139653"/>
            <a:ext cx="2016224" cy="10801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E3C8DF2-EDA2-167C-1643-354133E205CA}"/>
              </a:ext>
            </a:extLst>
          </p:cNvPr>
          <p:cNvSpPr/>
          <p:nvPr/>
        </p:nvSpPr>
        <p:spPr>
          <a:xfrm>
            <a:off x="4644008" y="3178288"/>
            <a:ext cx="2016224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58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12176</TotalTime>
  <Words>296</Words>
  <Application>Microsoft Office PowerPoint</Application>
  <PresentationFormat>Presentazione su schermo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Candara</vt:lpstr>
      <vt:lpstr>Consolas</vt:lpstr>
      <vt:lpstr>Courier New</vt:lpstr>
      <vt:lpstr>Symbol</vt:lpstr>
      <vt:lpstr>Onde</vt:lpstr>
      <vt:lpstr>L’arca di Noè</vt:lpstr>
      <vt:lpstr>Descrizione</vt:lpstr>
      <vt:lpstr>Tipologie di animali</vt:lpstr>
      <vt:lpstr>Arca: insieme di animali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L’arca di Noè</dc:title>
  <dc:creator>ASUS10</dc:creator>
  <cp:lastModifiedBy>romina fiorenza</cp:lastModifiedBy>
  <cp:revision>9</cp:revision>
  <dcterms:created xsi:type="dcterms:W3CDTF">2014-09-16T07:38:57Z</dcterms:created>
  <dcterms:modified xsi:type="dcterms:W3CDTF">2023-05-11T16:01:05Z</dcterms:modified>
</cp:coreProperties>
</file>