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7"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5/22/2022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14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5/22/2022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7682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5/22/2022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8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5/22/2022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85893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5/22/2022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94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5/22/2022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9593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5/22/2022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9568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5/22/2022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1217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5/22/2022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5/22/2022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97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5/22/2022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4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5/22/2022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01080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dpuzzle.com/media/628a39d958028b41370cc3d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a:extLst>
              <a:ext uri="{FF2B5EF4-FFF2-40B4-BE49-F238E27FC236}">
                <a16:creationId xmlns:a16="http://schemas.microsoft.com/office/drawing/2014/main" id="{7C0D1E50-53C0-2CA4-6C78-1C8534461DBA}"/>
              </a:ext>
            </a:extLst>
          </p:cNvPr>
          <p:cNvPicPr>
            <a:picLocks noChangeAspect="1"/>
          </p:cNvPicPr>
          <p:nvPr/>
        </p:nvPicPr>
        <p:blipFill rotWithShape="1">
          <a:blip r:embed="rId2"/>
          <a:srcRect r="1" b="17950"/>
          <a:stretch/>
        </p:blipFill>
        <p:spPr>
          <a:xfrm>
            <a:off x="1186798" y="0"/>
            <a:ext cx="11144289" cy="6858001"/>
          </a:xfrm>
          <a:prstGeom prst="rect">
            <a:avLst/>
          </a:prstGeom>
          <a:effectLst>
            <a:outerShdw blurRad="596900" dist="330200" dir="8820000" sx="87000" sy="87000" algn="ctr" rotWithShape="0">
              <a:srgbClr val="000000">
                <a:alpha val="29000"/>
              </a:srgbClr>
            </a:outerShdw>
          </a:effectLst>
        </p:spPr>
      </p:pic>
      <p:sp>
        <p:nvSpPr>
          <p:cNvPr id="13"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CC7BFF2-92F3-4452-AA95-5F757A6B9423}"/>
              </a:ext>
            </a:extLst>
          </p:cNvPr>
          <p:cNvSpPr>
            <a:spLocks noGrp="1"/>
          </p:cNvSpPr>
          <p:nvPr>
            <p:ph type="ctrTitle"/>
          </p:nvPr>
        </p:nvSpPr>
        <p:spPr>
          <a:xfrm>
            <a:off x="589558" y="589936"/>
            <a:ext cx="6340570" cy="2223602"/>
          </a:xfrm>
        </p:spPr>
        <p:txBody>
          <a:bodyPr anchor="b">
            <a:normAutofit/>
          </a:bodyPr>
          <a:lstStyle/>
          <a:p>
            <a:pPr>
              <a:lnSpc>
                <a:spcPct val="90000"/>
              </a:lnSpc>
            </a:pPr>
            <a:r>
              <a:rPr lang="el-GR" sz="4100" dirty="0"/>
              <a:t>Εκπαιδευτικό Σενάριο</a:t>
            </a:r>
            <a:br>
              <a:rPr lang="el-GR" sz="4100" dirty="0"/>
            </a:br>
            <a:r>
              <a:rPr lang="el-GR" sz="4100" dirty="0"/>
              <a:t>«Μαθαίνω το σώμα μου»</a:t>
            </a:r>
          </a:p>
        </p:txBody>
      </p:sp>
      <p:sp>
        <p:nvSpPr>
          <p:cNvPr id="3" name="Υπότιτλος 2">
            <a:extLst>
              <a:ext uri="{FF2B5EF4-FFF2-40B4-BE49-F238E27FC236}">
                <a16:creationId xmlns:a16="http://schemas.microsoft.com/office/drawing/2014/main" id="{92B76C32-080A-4F26-AFCF-FC8656B5495A}"/>
              </a:ext>
            </a:extLst>
          </p:cNvPr>
          <p:cNvSpPr>
            <a:spLocks noGrp="1"/>
          </p:cNvSpPr>
          <p:nvPr>
            <p:ph type="subTitle" idx="1"/>
          </p:nvPr>
        </p:nvSpPr>
        <p:spPr>
          <a:xfrm>
            <a:off x="589558" y="5050302"/>
            <a:ext cx="4501056" cy="840945"/>
          </a:xfrm>
        </p:spPr>
        <p:txBody>
          <a:bodyPr anchor="t">
            <a:normAutofit fontScale="92500" lnSpcReduction="20000"/>
          </a:bodyPr>
          <a:lstStyle/>
          <a:p>
            <a:r>
              <a:rPr lang="el-GR" dirty="0">
                <a:solidFill>
                  <a:srgbClr val="FFFFFF"/>
                </a:solidFill>
              </a:rPr>
              <a:t>Ν. Σπυροπούλου</a:t>
            </a:r>
          </a:p>
          <a:p>
            <a:r>
              <a:rPr lang="el-GR" dirty="0">
                <a:solidFill>
                  <a:srgbClr val="FFFFFF"/>
                </a:solidFill>
              </a:rPr>
              <a:t>Π. Γεωργαντζή</a:t>
            </a:r>
          </a:p>
        </p:txBody>
      </p:sp>
      <p:cxnSp>
        <p:nvCxnSpPr>
          <p:cNvPr id="15" name="Straight Connector 14">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40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a:extLst>
              <a:ext uri="{FF2B5EF4-FFF2-40B4-BE49-F238E27FC236}">
                <a16:creationId xmlns:a16="http://schemas.microsoft.com/office/drawing/2014/main" id="{98D830C8-6296-4EC5-9AA4-CD5F6172D4A2}"/>
              </a:ext>
            </a:extLst>
          </p:cNvPr>
          <p:cNvPicPr>
            <a:picLocks noChangeAspect="1"/>
          </p:cNvPicPr>
          <p:nvPr/>
        </p:nvPicPr>
        <p:blipFill rotWithShape="1">
          <a:blip r:embed="rId2"/>
          <a:srcRect r="1" b="17950"/>
          <a:stretch/>
        </p:blipFill>
        <p:spPr>
          <a:xfrm>
            <a:off x="589558" y="0"/>
            <a:ext cx="11144289" cy="6858001"/>
          </a:xfrm>
          <a:prstGeom prst="rect">
            <a:avLst/>
          </a:prstGeom>
          <a:effectLst>
            <a:outerShdw blurRad="596900" dist="330200" dir="8820000" sx="87000" sy="87000" algn="ctr" rotWithShape="0">
              <a:srgbClr val="000000">
                <a:alpha val="29000"/>
              </a:srgbClr>
            </a:outerShdw>
          </a:effectLst>
        </p:spPr>
      </p:pic>
      <p:sp>
        <p:nvSpPr>
          <p:cNvPr id="19"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Τίτλος 7">
            <a:extLst>
              <a:ext uri="{FF2B5EF4-FFF2-40B4-BE49-F238E27FC236}">
                <a16:creationId xmlns:a16="http://schemas.microsoft.com/office/drawing/2014/main" id="{5E77B7E9-7C18-44DC-9F86-F6EC058B4A56}"/>
              </a:ext>
            </a:extLst>
          </p:cNvPr>
          <p:cNvSpPr>
            <a:spLocks noGrp="1"/>
          </p:cNvSpPr>
          <p:nvPr>
            <p:ph type="ctrTitle"/>
          </p:nvPr>
        </p:nvSpPr>
        <p:spPr>
          <a:xfrm>
            <a:off x="344987" y="147485"/>
            <a:ext cx="5751013" cy="604684"/>
          </a:xfrm>
        </p:spPr>
        <p:txBody>
          <a:bodyPr anchor="b">
            <a:noAutofit/>
          </a:bodyPr>
          <a:lstStyle/>
          <a:p>
            <a:r>
              <a:rPr lang="el-GR" sz="4400" u="sng" dirty="0"/>
              <a:t>Ταυτότητα Σεναρίου</a:t>
            </a:r>
          </a:p>
        </p:txBody>
      </p:sp>
      <p:sp>
        <p:nvSpPr>
          <p:cNvPr id="9" name="Υπότιτλος 8">
            <a:extLst>
              <a:ext uri="{FF2B5EF4-FFF2-40B4-BE49-F238E27FC236}">
                <a16:creationId xmlns:a16="http://schemas.microsoft.com/office/drawing/2014/main" id="{86348D31-0A78-4AC5-826C-FE35A8B1BD94}"/>
              </a:ext>
            </a:extLst>
          </p:cNvPr>
          <p:cNvSpPr>
            <a:spLocks noGrp="1"/>
          </p:cNvSpPr>
          <p:nvPr>
            <p:ph type="subTitle" idx="1"/>
          </p:nvPr>
        </p:nvSpPr>
        <p:spPr>
          <a:xfrm>
            <a:off x="458153" y="899653"/>
            <a:ext cx="6828018" cy="5810861"/>
          </a:xfrm>
        </p:spPr>
        <p:txBody>
          <a:bodyPr anchor="t">
            <a:normAutofit/>
          </a:bodyPr>
          <a:lstStyle/>
          <a:p>
            <a:pPr marL="342900" indent="-342900">
              <a:buFont typeface="Arial" panose="020B0604020202020204" pitchFamily="34" charset="0"/>
              <a:buChar char="•"/>
            </a:pPr>
            <a:r>
              <a:rPr lang="el-GR" sz="1800" dirty="0">
                <a:ln w="0">
                  <a:solidFill>
                    <a:prstClr val="black"/>
                  </a:solidFill>
                </a:ln>
                <a:effectLst/>
                <a:ea typeface="Times New Roman" panose="02020603050405020304" pitchFamily="18" charset="0"/>
              </a:rPr>
              <a:t>Εμπλεκόμενες γνωστικές περιοχές</a:t>
            </a:r>
          </a:p>
          <a:p>
            <a:r>
              <a:rPr lang="el-GR" sz="1800" dirty="0">
                <a:ln w="0">
                  <a:solidFill>
                    <a:prstClr val="black"/>
                  </a:solidFill>
                </a:ln>
                <a:effectLst/>
                <a:ea typeface="Times New Roman" panose="02020603050405020304" pitchFamily="18" charset="0"/>
              </a:rPr>
              <a:t>       Μελέτη Περιβάλλοντος, Πληροφορική, Γλώσσα</a:t>
            </a:r>
          </a:p>
          <a:p>
            <a:pPr marL="285750" indent="-285750">
              <a:buFont typeface="Arial" panose="020B0604020202020204" pitchFamily="34" charset="0"/>
              <a:buChar char="•"/>
            </a:pPr>
            <a:endParaRPr lang="el-GR" sz="1800" dirty="0">
              <a:ln w="0">
                <a:solidFill>
                  <a:prstClr val="black"/>
                </a:solidFill>
              </a:ln>
              <a:effectLst/>
              <a:ea typeface="Times New Roman" panose="02020603050405020304" pitchFamily="18" charset="0"/>
            </a:endParaRPr>
          </a:p>
          <a:p>
            <a:pPr marL="285750" indent="-285750">
              <a:buFont typeface="Arial" panose="020B0604020202020204" pitchFamily="34" charset="0"/>
              <a:buChar char="•"/>
            </a:pPr>
            <a:r>
              <a:rPr lang="el-GR" sz="1800" dirty="0">
                <a:ln w="0">
                  <a:solidFill>
                    <a:prstClr val="black"/>
                  </a:solidFill>
                </a:ln>
                <a:effectLst/>
                <a:ea typeface="Times New Roman" panose="02020603050405020304" pitchFamily="18" charset="0"/>
              </a:rPr>
              <a:t>  Τάξεις</a:t>
            </a:r>
          </a:p>
          <a:p>
            <a:r>
              <a:rPr lang="el-GR" sz="1800" dirty="0">
                <a:ln w="0">
                  <a:solidFill>
                    <a:prstClr val="black"/>
                  </a:solidFill>
                </a:ln>
                <a:effectLst/>
                <a:ea typeface="Times New Roman" panose="02020603050405020304" pitchFamily="18" charset="0"/>
              </a:rPr>
              <a:t>       Α δημοτικού</a:t>
            </a:r>
          </a:p>
          <a:p>
            <a:r>
              <a:rPr lang="el-GR" sz="1800" dirty="0">
                <a:ln w="0">
                  <a:solidFill>
                    <a:prstClr val="black"/>
                  </a:solidFill>
                </a:ln>
                <a:ea typeface="Times New Roman" panose="02020603050405020304" pitchFamily="18" charset="0"/>
              </a:rPr>
              <a:t>  </a:t>
            </a:r>
          </a:p>
          <a:p>
            <a:pPr marL="285750" indent="-285750">
              <a:buFont typeface="Arial" panose="020B0604020202020204" pitchFamily="34" charset="0"/>
              <a:buChar char="•"/>
            </a:pPr>
            <a:r>
              <a:rPr lang="el-GR" sz="1800" dirty="0">
                <a:ln w="0">
                  <a:solidFill>
                    <a:prstClr val="black"/>
                  </a:solidFill>
                </a:ln>
                <a:ea typeface="Times New Roman" panose="02020603050405020304" pitchFamily="18" charset="0"/>
              </a:rPr>
              <a:t> Εκτιμώμενη διάρκεια</a:t>
            </a:r>
          </a:p>
          <a:p>
            <a:r>
              <a:rPr lang="el-GR" sz="1800" dirty="0">
                <a:ln w="0">
                  <a:solidFill>
                    <a:prstClr val="black"/>
                  </a:solidFill>
                </a:ln>
                <a:effectLst/>
                <a:ea typeface="Times New Roman" panose="02020603050405020304" pitchFamily="18" charset="0"/>
              </a:rPr>
              <a:t>       3 διδακτικές ώρες</a:t>
            </a:r>
            <a:endParaRPr lang="el-GR" sz="1800" dirty="0">
              <a:ln w="0">
                <a:solidFill>
                  <a:prstClr val="black"/>
                </a:solidFill>
              </a:ln>
              <a:ea typeface="Times New Roman" panose="02020603050405020304" pitchFamily="18" charset="0"/>
            </a:endParaRPr>
          </a:p>
          <a:p>
            <a:pPr marL="285750" indent="-285750">
              <a:buFont typeface="Arial" panose="020B0604020202020204" pitchFamily="34" charset="0"/>
              <a:buChar char="•"/>
            </a:pPr>
            <a:endParaRPr lang="el-GR" sz="1800" dirty="0">
              <a:ln w="0">
                <a:solidFill>
                  <a:prstClr val="black"/>
                </a:solidFill>
              </a:ln>
              <a:noFill/>
              <a:latin typeface="Microsoft Sans Serif" panose="020B0604020202020204" pitchFamily="34" charset="0"/>
              <a:ea typeface="Times New Roman" panose="02020603050405020304" pitchFamily="18" charset="0"/>
            </a:endParaRPr>
          </a:p>
          <a:p>
            <a:pPr marL="285750" indent="-285750">
              <a:buFont typeface="Arial" panose="020B0604020202020204" pitchFamily="34" charset="0"/>
              <a:buChar char="•"/>
            </a:pPr>
            <a:r>
              <a:rPr lang="el-GR" sz="1800" dirty="0">
                <a:ln w="0">
                  <a:solidFill>
                    <a:prstClr val="black"/>
                  </a:solidFill>
                </a:ln>
                <a:noFill/>
                <a:latin typeface="Microsoft Sans Serif" panose="020B0604020202020204" pitchFamily="34" charset="0"/>
                <a:ea typeface="Times New Roman" panose="02020603050405020304" pitchFamily="18" charset="0"/>
              </a:rPr>
              <a:t> </a:t>
            </a:r>
            <a:r>
              <a:rPr lang="el-GR" sz="1800" dirty="0">
                <a:ln w="0">
                  <a:solidFill>
                    <a:prstClr val="black"/>
                  </a:solidFill>
                </a:ln>
                <a:effectLst/>
                <a:ea typeface="Times New Roman" panose="02020603050405020304" pitchFamily="18" charset="0"/>
              </a:rPr>
              <a:t>Συμβατότητα με το Π.Σ</a:t>
            </a:r>
          </a:p>
          <a:p>
            <a:r>
              <a:rPr lang="el-GR" sz="1800" dirty="0">
                <a:ln w="0">
                  <a:solidFill>
                    <a:prstClr val="black"/>
                  </a:solidFill>
                </a:ln>
                <a:ea typeface="Times New Roman" panose="02020603050405020304" pitchFamily="18" charset="0"/>
              </a:rPr>
              <a:t>       </a:t>
            </a:r>
            <a:r>
              <a:rPr lang="el-GR" sz="1800" dirty="0">
                <a:ln w="0">
                  <a:solidFill>
                    <a:prstClr val="black"/>
                  </a:solidFill>
                </a:ln>
                <a:effectLst/>
                <a:ea typeface="Times New Roman" panose="02020603050405020304" pitchFamily="18" charset="0"/>
              </a:rPr>
              <a:t>Το θέμα είναι απόλυτα Π.Σ εφόσον αποτελεί θέμα ενότητας        </a:t>
            </a:r>
          </a:p>
          <a:p>
            <a:r>
              <a:rPr lang="el-GR" sz="1800" dirty="0">
                <a:ln w="0">
                  <a:solidFill>
                    <a:prstClr val="black"/>
                  </a:solidFill>
                </a:ln>
                <a:ea typeface="Times New Roman" panose="02020603050405020304" pitchFamily="18" charset="0"/>
              </a:rPr>
              <a:t>       </a:t>
            </a:r>
            <a:r>
              <a:rPr lang="el-GR" sz="1800" dirty="0">
                <a:ln w="0">
                  <a:solidFill>
                    <a:prstClr val="black"/>
                  </a:solidFill>
                </a:ln>
                <a:effectLst/>
                <a:ea typeface="Times New Roman" panose="02020603050405020304" pitchFamily="18" charset="0"/>
              </a:rPr>
              <a:t>της Μελέτης του Περιβάλλοντος της Α΄ τάξης σελ. 82.</a:t>
            </a:r>
          </a:p>
          <a:p>
            <a:endParaRPr lang="el-GR" sz="1800" dirty="0">
              <a:ln w="0">
                <a:solidFill>
                  <a:prstClr val="black"/>
                </a:solidFill>
              </a:ln>
              <a:noFill/>
              <a:effectLst/>
              <a:latin typeface="Microsoft Sans Serif" panose="020B0604020202020204" pitchFamily="34" charset="0"/>
              <a:ea typeface="Times New Roman" panose="02020603050405020304" pitchFamily="18" charset="0"/>
            </a:endParaRPr>
          </a:p>
          <a:p>
            <a:endParaRPr lang="el-GR" dirty="0">
              <a:solidFill>
                <a:srgbClr val="FFFFFF"/>
              </a:solidFill>
            </a:endParaRPr>
          </a:p>
        </p:txBody>
      </p:sp>
      <p:cxnSp>
        <p:nvCxnSpPr>
          <p:cNvPr id="21" name="Straight Connector 20">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12">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4">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6">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2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71A7DD8-EAC0-4B8E-957B-18678B676610}"/>
              </a:ext>
            </a:extLst>
          </p:cNvPr>
          <p:cNvPicPr>
            <a:picLocks noGrp="1" noChangeAspect="1"/>
          </p:cNvPicPr>
          <p:nvPr>
            <p:ph idx="4294967295"/>
          </p:nvPr>
        </p:nvPicPr>
        <p:blipFill rotWithShape="1">
          <a:blip r:embed="rId2"/>
          <a:srcRect r="1" b="17950"/>
          <a:stretch/>
        </p:blipFill>
        <p:spPr>
          <a:xfrm>
            <a:off x="1222249" y="-3"/>
            <a:ext cx="11144289" cy="6858001"/>
          </a:xfrm>
          <a:prstGeom prst="rect">
            <a:avLst/>
          </a:prstGeom>
          <a:effectLst>
            <a:outerShdw blurRad="596900" dist="330200" dir="8820000" sx="87000" sy="87000" algn="ctr" rotWithShape="0">
              <a:srgbClr val="000000">
                <a:alpha val="29000"/>
              </a:srgbClr>
            </a:outerShdw>
          </a:effectLst>
        </p:spPr>
      </p:pic>
      <p:sp>
        <p:nvSpPr>
          <p:cNvPr id="20"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Τίτλος 4">
            <a:extLst>
              <a:ext uri="{FF2B5EF4-FFF2-40B4-BE49-F238E27FC236}">
                <a16:creationId xmlns:a16="http://schemas.microsoft.com/office/drawing/2014/main" id="{C386A2E6-C76C-4529-A8A5-CAD5577A672B}"/>
              </a:ext>
            </a:extLst>
          </p:cNvPr>
          <p:cNvSpPr>
            <a:spLocks noGrp="1"/>
          </p:cNvSpPr>
          <p:nvPr>
            <p:ph type="title"/>
          </p:nvPr>
        </p:nvSpPr>
        <p:spPr>
          <a:xfrm>
            <a:off x="589558" y="-1437377"/>
            <a:ext cx="5615281" cy="917115"/>
          </a:xfrm>
        </p:spPr>
        <p:txBody>
          <a:bodyPr vert="horz" lIns="91440" tIns="45720" rIns="91440" bIns="45720" rtlCol="0" anchor="b">
            <a:normAutofit/>
          </a:bodyPr>
          <a:lstStyle/>
          <a:p>
            <a:endParaRPr lang="el-GR" sz="1800" dirty="0">
              <a:ln w="0">
                <a:solidFill>
                  <a:prstClr val="black"/>
                </a:solidFill>
              </a:ln>
              <a:noFill/>
              <a:latin typeface="+mn-lt"/>
              <a:ea typeface="Times New Roman" panose="02020603050405020304" pitchFamily="18" charset="0"/>
            </a:endParaRPr>
          </a:p>
        </p:txBody>
      </p:sp>
      <p:sp>
        <p:nvSpPr>
          <p:cNvPr id="6" name="Θέση κειμένου 5">
            <a:extLst>
              <a:ext uri="{FF2B5EF4-FFF2-40B4-BE49-F238E27FC236}">
                <a16:creationId xmlns:a16="http://schemas.microsoft.com/office/drawing/2014/main" id="{059E14D8-A4AE-45C9-AC11-D8DFDD671542}"/>
              </a:ext>
            </a:extLst>
          </p:cNvPr>
          <p:cNvSpPr>
            <a:spLocks noGrp="1"/>
          </p:cNvSpPr>
          <p:nvPr>
            <p:ph type="body" idx="1"/>
          </p:nvPr>
        </p:nvSpPr>
        <p:spPr>
          <a:xfrm>
            <a:off x="589557" y="268014"/>
            <a:ext cx="7734636" cy="6132786"/>
          </a:xfrm>
        </p:spPr>
        <p:txBody>
          <a:bodyPr vert="horz" lIns="91440" tIns="45720" rIns="91440" bIns="45720" rtlCol="0" anchor="t">
            <a:normAutofit/>
          </a:bodyPr>
          <a:lstStyle/>
          <a:p>
            <a:pPr marL="285750" indent="-285750" algn="just">
              <a:buFont typeface="Arial" panose="020B0604020202020204" pitchFamily="34" charset="0"/>
              <a:buChar char="•"/>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Σκοπός</a:t>
            </a:r>
          </a:p>
          <a:p>
            <a:pPr algn="just"/>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     Να γνωρίσουν το σώμα τους.</a:t>
            </a:r>
          </a:p>
          <a:p>
            <a:pPr marL="285750" indent="-285750" algn="just">
              <a:buFont typeface="Arial" panose="020B0604020202020204" pitchFamily="34" charset="0"/>
              <a:buChar char="•"/>
            </a:pPr>
            <a:endPar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Διδακτικοί στόχοι</a:t>
            </a:r>
          </a:p>
          <a:p>
            <a:pPr marL="342900" lvl="0" indent="-342900" algn="just">
              <a:buFont typeface="Times New Roman" panose="02020603050405020304" pitchFamily="18" charset="0"/>
              <a:buChar char="-"/>
              <a:tabLst>
                <a:tab pos="457200" algn="l"/>
              </a:tabLst>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Να γνωρίσουν τα μέρη του σώματος και τη λειτουργία τους .</a:t>
            </a:r>
          </a:p>
          <a:p>
            <a:pPr marL="342900" lvl="0" indent="-342900" algn="just">
              <a:buFont typeface="Times New Roman" panose="02020603050405020304" pitchFamily="18" charset="0"/>
              <a:buChar char="-"/>
              <a:tabLst>
                <a:tab pos="457200" algn="l"/>
              </a:tabLst>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Να γνωρίσουν τα όργανα των αισθήσεων .</a:t>
            </a:r>
          </a:p>
          <a:p>
            <a:pPr marL="342900" lvl="0" indent="-342900" algn="just">
              <a:buFont typeface="Times New Roman" panose="02020603050405020304" pitchFamily="18" charset="0"/>
              <a:buChar char="-"/>
              <a:tabLst>
                <a:tab pos="457200" algn="l"/>
              </a:tabLst>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Να φροντίζουν σωστά το σώμα τους.</a:t>
            </a:r>
          </a:p>
          <a:p>
            <a:pPr marL="342900" lvl="0" indent="-342900" algn="just">
              <a:buFont typeface="Times New Roman" panose="02020603050405020304" pitchFamily="18" charset="0"/>
              <a:buChar char="-"/>
              <a:tabLst>
                <a:tab pos="457200" algn="l"/>
              </a:tabLst>
            </a:pPr>
            <a:endParaRPr lang="el-GR" sz="1800" dirty="0">
              <a:ln w="0">
                <a:solidFill>
                  <a:prstClr val="black"/>
                </a:solidFill>
              </a:ln>
              <a:no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Μοντέλο διδασκαλίας</a:t>
            </a:r>
          </a:p>
          <a:p>
            <a:pPr algn="just"/>
            <a:r>
              <a:rPr lang="el-GR" sz="1800" dirty="0">
                <a:ln w="0">
                  <a:solidFill>
                    <a:prstClr val="black"/>
                  </a:solidFill>
                </a:ln>
                <a:noFill/>
                <a:latin typeface="Times New Roman" panose="02020603050405020304" pitchFamily="18" charset="0"/>
                <a:ea typeface="Times New Roman" panose="02020603050405020304" pitchFamily="18" charset="0"/>
                <a:cs typeface="Times New Roman" panose="02020603050405020304" pitchFamily="18" charset="0"/>
              </a:rPr>
              <a:t>     </a:t>
            </a: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Επιλέγεται η «συνεργατική καθοδηγούμενη    ανακάλυψη» όπου οι  </a:t>
            </a:r>
          </a:p>
          <a:p>
            <a:pPr algn="just"/>
            <a:r>
              <a:rPr lang="el-GR" sz="1800" dirty="0">
                <a:ln w="0">
                  <a:solidFill>
                    <a:prstClr val="black"/>
                  </a:solidFill>
                </a:ln>
                <a:noFill/>
                <a:latin typeface="Times New Roman" panose="02020603050405020304" pitchFamily="18" charset="0"/>
                <a:ea typeface="Times New Roman" panose="02020603050405020304" pitchFamily="18" charset="0"/>
                <a:cs typeface="Times New Roman" panose="02020603050405020304" pitchFamily="18" charset="0"/>
              </a:rPr>
              <a:t>    </a:t>
            </a:r>
            <a:r>
              <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rPr>
              <a:t>μαθητές με τα κατάλληλα φύλλα εργασίας διερευνούν το διδακτικό υλικό.</a:t>
            </a:r>
          </a:p>
          <a:p>
            <a:pPr marL="285750" indent="-285750" algn="just">
              <a:buFont typeface="Arial" panose="020B0604020202020204" pitchFamily="34" charset="0"/>
              <a:buChar char="•"/>
            </a:pPr>
            <a:endParaRPr lang="el-GR" sz="1800" dirty="0">
              <a:ln w="0">
                <a:solidFill>
                  <a:prstClr val="black"/>
                </a:solidFill>
              </a:ln>
              <a:no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l-GR" sz="1800" dirty="0">
                <a:ln w="0">
                  <a:solidFill>
                    <a:prstClr val="black"/>
                  </a:solidFill>
                </a:ln>
                <a:noFill/>
                <a:latin typeface="Times New Roman" panose="02020603050405020304" pitchFamily="18" charset="0"/>
                <a:ea typeface="Times New Roman" panose="02020603050405020304" pitchFamily="18" charset="0"/>
                <a:cs typeface="Times New Roman" panose="02020603050405020304" pitchFamily="18" charset="0"/>
              </a:rPr>
              <a:t>Μέσα Πληροφορικής και Επικοινωνιών</a:t>
            </a:r>
          </a:p>
          <a:p>
            <a:pPr algn="just"/>
            <a:r>
              <a:rPr lang="el-GR" sz="1800" dirty="0">
                <a:ln w="0">
                  <a:solidFill>
                    <a:prstClr val="black"/>
                  </a:solidFill>
                </a:ln>
                <a:noFill/>
                <a:effectLst/>
                <a:latin typeface="Times New Roman" panose="02020603050405020304" pitchFamily="18" charset="0"/>
                <a:ea typeface="Times New Roman" panose="02020603050405020304" pitchFamily="18" charset="0"/>
              </a:rPr>
              <a:t>     </a:t>
            </a:r>
            <a:r>
              <a:rPr lang="en-US" sz="1800" dirty="0">
                <a:ln w="0">
                  <a:solidFill>
                    <a:prstClr val="black"/>
                  </a:solidFill>
                </a:ln>
                <a:noFill/>
                <a:effectLst/>
                <a:latin typeface="Times New Roman" panose="02020603050405020304" pitchFamily="18" charset="0"/>
                <a:ea typeface="Times New Roman" panose="02020603050405020304" pitchFamily="18" charset="0"/>
              </a:rPr>
              <a:t>Kidspiration (</a:t>
            </a:r>
            <a:r>
              <a:rPr lang="el-GR" sz="1800" dirty="0">
                <a:ln w="0">
                  <a:solidFill>
                    <a:prstClr val="black"/>
                  </a:solidFill>
                </a:ln>
                <a:noFill/>
                <a:effectLst/>
                <a:latin typeface="Times New Roman" panose="02020603050405020304" pitchFamily="18" charset="0"/>
                <a:ea typeface="Times New Roman" panose="02020603050405020304" pitchFamily="18" charset="0"/>
              </a:rPr>
              <a:t>εννοιολογικοί χάρτες</a:t>
            </a:r>
            <a:r>
              <a:rPr lang="en-US" sz="1800" dirty="0">
                <a:ln w="0">
                  <a:solidFill>
                    <a:prstClr val="black"/>
                  </a:solidFill>
                </a:ln>
                <a:noFill/>
                <a:effectLst/>
                <a:latin typeface="Times New Roman" panose="02020603050405020304" pitchFamily="18" charset="0"/>
                <a:ea typeface="Times New Roman" panose="02020603050405020304" pitchFamily="18" charset="0"/>
              </a:rPr>
              <a:t>), Hot potatoes </a:t>
            </a:r>
            <a:endParaRPr lang="el-GR" sz="1800" dirty="0">
              <a:ln w="0">
                <a:solidFill>
                  <a:prstClr val="black"/>
                </a:solidFill>
              </a:ln>
              <a:noFill/>
              <a:effectLst/>
              <a:latin typeface="Microsoft Sans Serif" panose="020B0604020202020204" pitchFamily="34" charset="0"/>
              <a:ea typeface="Times New Roman" panose="02020603050405020304" pitchFamily="18" charset="0"/>
            </a:endParaRPr>
          </a:p>
          <a:p>
            <a:pPr algn="just"/>
            <a:endParaRPr lang="el-GR" sz="1800" dirty="0">
              <a:ln w="0">
                <a:solidFill>
                  <a:prstClr val="black"/>
                </a:solidFill>
              </a:ln>
              <a:no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2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4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4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4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9"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61CD5F0-5E4D-4EBE-946F-D3EAE6A8DA5A}"/>
              </a:ext>
            </a:extLst>
          </p:cNvPr>
          <p:cNvPicPr>
            <a:picLocks noGrp="1" noChangeAspect="1"/>
          </p:cNvPicPr>
          <p:nvPr>
            <p:ph idx="1"/>
          </p:nvPr>
        </p:nvPicPr>
        <p:blipFill rotWithShape="1">
          <a:blip r:embed="rId2"/>
          <a:srcRect b="25000"/>
          <a:stretch/>
        </p:blipFill>
        <p:spPr>
          <a:xfrm>
            <a:off x="378393" y="2"/>
            <a:ext cx="12191979" cy="6857998"/>
          </a:xfrm>
          <a:prstGeom prst="rect">
            <a:avLst/>
          </a:prstGeom>
          <a:effectLst>
            <a:outerShdw blurRad="596900" dist="330200" dir="8820000" sx="87000" sy="87000" algn="ctr" rotWithShape="0">
              <a:srgbClr val="000000">
                <a:alpha val="29000"/>
              </a:srgbClr>
            </a:outerShdw>
          </a:effectLst>
        </p:spPr>
      </p:pic>
      <p:sp>
        <p:nvSpPr>
          <p:cNvPr id="60" name="Rectangle 48">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5D730C84-2D33-4B8D-BA9E-FAD9197DCD6A}"/>
              </a:ext>
            </a:extLst>
          </p:cNvPr>
          <p:cNvSpPr>
            <a:spLocks noGrp="1"/>
          </p:cNvSpPr>
          <p:nvPr>
            <p:ph type="title"/>
          </p:nvPr>
        </p:nvSpPr>
        <p:spPr>
          <a:xfrm>
            <a:off x="589559" y="871314"/>
            <a:ext cx="9374248" cy="2508616"/>
          </a:xfrm>
        </p:spPr>
        <p:txBody>
          <a:bodyPr vert="horz" lIns="91440" tIns="45720" rIns="91440" bIns="45720" rtlCol="0" anchor="t">
            <a:noAutofit/>
          </a:bodyPr>
          <a:lstStyle/>
          <a:p>
            <a:r>
              <a:rPr lang="en-US" sz="2800" dirty="0"/>
              <a:t>Δρα</a:t>
            </a:r>
            <a:r>
              <a:rPr lang="en-US" sz="2800" dirty="0" err="1"/>
              <a:t>στηριότητ</a:t>
            </a:r>
            <a:r>
              <a:rPr lang="en-US" sz="2800" dirty="0"/>
              <a:t>α 1</a:t>
            </a:r>
            <a:br>
              <a:rPr lang="el-GR" sz="2800" dirty="0"/>
            </a:br>
            <a:br>
              <a:rPr lang="el-GR" sz="2800" dirty="0"/>
            </a:br>
            <a:r>
              <a:rPr lang="el-GR" sz="2800" dirty="0"/>
              <a:t>Μπες στον παρακάτω σύνδεσμο, τραγούδα, χόρεψε και απάντα στις ερωτήσεις!!!</a:t>
            </a:r>
            <a:br>
              <a:rPr lang="el-GR" sz="2800" dirty="0"/>
            </a:br>
            <a:r>
              <a:rPr lang="en-US" sz="2800" dirty="0">
                <a:hlinkClick r:id="rId3"/>
              </a:rPr>
              <a:t>https://edpuzzle.com/media/628a39d958028b41370cc3d2</a:t>
            </a:r>
            <a:br>
              <a:rPr lang="el-GR" sz="2800" dirty="0"/>
            </a:br>
            <a:br>
              <a:rPr lang="el-GR" sz="2800" dirty="0"/>
            </a:br>
            <a:br>
              <a:rPr lang="el-GR" sz="2800" dirty="0"/>
            </a:br>
            <a:r>
              <a:rPr lang="el-GR" sz="2800" dirty="0"/>
              <a:t>Με τη βοήθεια της </a:t>
            </a:r>
            <a:r>
              <a:rPr lang="en-US" sz="2800" dirty="0"/>
              <a:t>web 2.0 </a:t>
            </a:r>
            <a:r>
              <a:rPr lang="el-GR" sz="2800" dirty="0"/>
              <a:t>εφαρμογής </a:t>
            </a:r>
            <a:r>
              <a:rPr lang="en-US" sz="2800" dirty="0"/>
              <a:t>Edpuzzle </a:t>
            </a:r>
            <a:r>
              <a:rPr lang="el-GR" sz="2800" dirty="0"/>
              <a:t>οι μαθητές έχουν τη δυνατότητα , μέσα από μια διασκεδαστική διαδικασία να μάθουν τα μέρη του σώματός τους.</a:t>
            </a:r>
            <a:endParaRPr lang="en-US" sz="2800" dirty="0"/>
          </a:p>
        </p:txBody>
      </p:sp>
      <p:sp useBgFill="1">
        <p:nvSpPr>
          <p:cNvPr id="61" name="Rectangle 50">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52">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4F25163-CEE9-4CD9-83DA-1011D53CD0DB}"/>
              </a:ext>
            </a:extLst>
          </p:cNvPr>
          <p:cNvPicPr>
            <a:picLocks noGrp="1" noChangeAspect="1"/>
          </p:cNvPicPr>
          <p:nvPr>
            <p:ph idx="1"/>
          </p:nvPr>
        </p:nvPicPr>
        <p:blipFill rotWithShape="1">
          <a:blip r:embed="rId2"/>
          <a:srcRect b="25000"/>
          <a:stretch/>
        </p:blipFill>
        <p:spPr>
          <a:xfrm>
            <a:off x="3048" y="138547"/>
            <a:ext cx="12191979" cy="6857998"/>
          </a:xfrm>
          <a:prstGeom prst="rect">
            <a:avLst/>
          </a:prstGeom>
          <a:effectLst>
            <a:outerShdw blurRad="596900" dist="330200" dir="8820000" sx="87000" sy="87000" algn="ctr" rotWithShape="0">
              <a:srgbClr val="000000">
                <a:alpha val="29000"/>
              </a:srgbClr>
            </a:outerShdw>
          </a:effectLst>
        </p:spPr>
      </p:pic>
      <p:sp>
        <p:nvSpPr>
          <p:cNvPr id="19" name="Rectangle 18">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0BDB510-2D6B-4E69-9EF9-C03155BD1A2C}"/>
              </a:ext>
            </a:extLst>
          </p:cNvPr>
          <p:cNvSpPr>
            <a:spLocks noGrp="1"/>
          </p:cNvSpPr>
          <p:nvPr>
            <p:ph type="title"/>
          </p:nvPr>
        </p:nvSpPr>
        <p:spPr>
          <a:xfrm>
            <a:off x="589559" y="0"/>
            <a:ext cx="7340496" cy="3379930"/>
          </a:xfrm>
        </p:spPr>
        <p:txBody>
          <a:bodyPr vert="horz" lIns="91440" tIns="45720" rIns="91440" bIns="45720" rtlCol="0" anchor="t">
            <a:normAutofit/>
          </a:bodyPr>
          <a:lstStyle/>
          <a:p>
            <a:r>
              <a:rPr lang="el-GR" sz="3600" dirty="0"/>
              <a:t>Δραστηριότητα 2</a:t>
            </a:r>
            <a:br>
              <a:rPr lang="el-GR" sz="3600" dirty="0"/>
            </a:br>
            <a:br>
              <a:rPr lang="el-GR" sz="4800" dirty="0">
                <a:solidFill>
                  <a:srgbClr val="FFFFFF"/>
                </a:solidFill>
              </a:rPr>
            </a:br>
            <a:endParaRPr lang="en-US" sz="4800" dirty="0">
              <a:solidFill>
                <a:srgbClr val="FFFFFF"/>
              </a:solidFill>
            </a:endParaRPr>
          </a:p>
        </p:txBody>
      </p:sp>
      <p:sp useBgFill="1">
        <p:nvSpPr>
          <p:cNvPr id="21" name="Rectangle 20">
            <a:extLst>
              <a:ext uri="{FF2B5EF4-FFF2-40B4-BE49-F238E27FC236}">
                <a16:creationId xmlns:a16="http://schemas.microsoft.com/office/drawing/2014/main" id="{7A8F735B-89DD-459E-BB4B-B9E1603DE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AFF45CC-4046-4B20-8A54-5D613033F0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Εικόνα 5">
            <a:extLst>
              <a:ext uri="{FF2B5EF4-FFF2-40B4-BE49-F238E27FC236}">
                <a16:creationId xmlns:a16="http://schemas.microsoft.com/office/drawing/2014/main" id="{6BCCC575-89D8-477E-ACF4-4819E2A4CC7F}"/>
              </a:ext>
            </a:extLst>
          </p:cNvPr>
          <p:cNvPicPr>
            <a:picLocks noChangeAspect="1"/>
          </p:cNvPicPr>
          <p:nvPr/>
        </p:nvPicPr>
        <p:blipFill rotWithShape="1">
          <a:blip r:embed="rId3"/>
          <a:srcRect l="13615" t="21784" r="17473" b="6915"/>
          <a:stretch/>
        </p:blipFill>
        <p:spPr>
          <a:xfrm>
            <a:off x="523844" y="788276"/>
            <a:ext cx="7837055" cy="5770180"/>
          </a:xfrm>
          <a:prstGeom prst="rect">
            <a:avLst/>
          </a:prstGeom>
        </p:spPr>
      </p:pic>
    </p:spTree>
    <p:extLst>
      <p:ext uri="{BB962C8B-B14F-4D97-AF65-F5344CB8AC3E}">
        <p14:creationId xmlns:p14="http://schemas.microsoft.com/office/powerpoint/2010/main" val="32647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224AD77-F194-410D-B4F1-1C7C898E3347}"/>
              </a:ext>
            </a:extLst>
          </p:cNvPr>
          <p:cNvPicPr>
            <a:picLocks noGrp="1" noChangeAspect="1"/>
          </p:cNvPicPr>
          <p:nvPr>
            <p:ph idx="1"/>
          </p:nvPr>
        </p:nvPicPr>
        <p:blipFill rotWithShape="1">
          <a:blip r:embed="rId2"/>
          <a:srcRect r="1" b="17950"/>
          <a:stretch/>
        </p:blipFill>
        <p:spPr>
          <a:xfrm>
            <a:off x="21" y="-3"/>
            <a:ext cx="11144289" cy="6858001"/>
          </a:xfrm>
          <a:prstGeom prst="rect">
            <a:avLst/>
          </a:prstGeom>
          <a:effectLst>
            <a:outerShdw blurRad="596900" dist="330200" dir="8820000" sx="87000" sy="87000" algn="ctr" rotWithShape="0">
              <a:srgbClr val="000000">
                <a:alpha val="29000"/>
              </a:srgbClr>
            </a:outerShdw>
          </a:effectLst>
        </p:spPr>
      </p:pic>
      <p:sp>
        <p:nvSpPr>
          <p:cNvPr id="21"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A99D309-29A9-4F49-B0C0-2818D2F22D93}"/>
              </a:ext>
            </a:extLst>
          </p:cNvPr>
          <p:cNvSpPr>
            <a:spLocks noGrp="1"/>
          </p:cNvSpPr>
          <p:nvPr>
            <p:ph type="title"/>
          </p:nvPr>
        </p:nvSpPr>
        <p:spPr>
          <a:xfrm>
            <a:off x="589558" y="1549597"/>
            <a:ext cx="6299973" cy="2017948"/>
          </a:xfrm>
        </p:spPr>
        <p:txBody>
          <a:bodyPr vert="horz" lIns="91440" tIns="45720" rIns="91440" bIns="45720" rtlCol="0" anchor="b">
            <a:noAutofit/>
          </a:bodyPr>
          <a:lstStyle/>
          <a:p>
            <a:r>
              <a:rPr lang="el-GR" sz="3200" dirty="0"/>
              <a:t>Με τη βοήθεια της </a:t>
            </a:r>
            <a:r>
              <a:rPr lang="en-US" sz="3200" dirty="0"/>
              <a:t>web </a:t>
            </a:r>
            <a:r>
              <a:rPr lang="el-GR" sz="3200" dirty="0"/>
              <a:t>2.0 εφαρμογής </a:t>
            </a:r>
            <a:r>
              <a:rPr lang="en-US" sz="3200" dirty="0"/>
              <a:t>Gliffy </a:t>
            </a:r>
            <a:r>
              <a:rPr lang="el-GR" sz="3200" dirty="0"/>
              <a:t>δημιουργήσαμε ένα διάγραμμα για την καλύτερη κατανόηση των μερών του σώματός μας.</a:t>
            </a:r>
            <a:endParaRPr lang="en-US" sz="3200" dirty="0"/>
          </a:p>
        </p:txBody>
      </p:sp>
      <p:cxnSp>
        <p:nvCxnSpPr>
          <p:cNvPr id="23" name="Straight Connector 22">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21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1A2367A-0ECB-418F-9519-FA242A3155CB}"/>
              </a:ext>
            </a:extLst>
          </p:cNvPr>
          <p:cNvPicPr>
            <a:picLocks noGrp="1" noChangeAspect="1"/>
          </p:cNvPicPr>
          <p:nvPr>
            <p:ph idx="1"/>
          </p:nvPr>
        </p:nvPicPr>
        <p:blipFill rotWithShape="1">
          <a:blip r:embed="rId2"/>
          <a:srcRect r="1" b="17950"/>
          <a:stretch/>
        </p:blipFill>
        <p:spPr>
          <a:xfrm>
            <a:off x="21" y="-1"/>
            <a:ext cx="11144289" cy="6858001"/>
          </a:xfrm>
          <a:prstGeom prst="rect">
            <a:avLst/>
          </a:prstGeom>
          <a:effectLst>
            <a:outerShdw blurRad="596900" dist="330200" dir="8820000" sx="87000" sy="87000" algn="ctr" rotWithShape="0">
              <a:srgbClr val="000000">
                <a:alpha val="29000"/>
              </a:srgbClr>
            </a:outerShdw>
          </a:effectLst>
        </p:spPr>
      </p:pic>
      <p:sp>
        <p:nvSpPr>
          <p:cNvPr id="21"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C74838B-6463-40D2-AB11-2F3C3C483587}"/>
              </a:ext>
            </a:extLst>
          </p:cNvPr>
          <p:cNvSpPr>
            <a:spLocks noGrp="1"/>
          </p:cNvSpPr>
          <p:nvPr>
            <p:ph type="title"/>
          </p:nvPr>
        </p:nvSpPr>
        <p:spPr>
          <a:xfrm>
            <a:off x="384606" y="1239863"/>
            <a:ext cx="6681397" cy="3972910"/>
          </a:xfrm>
        </p:spPr>
        <p:txBody>
          <a:bodyPr vert="horz" lIns="91440" tIns="45720" rIns="91440" bIns="45720" rtlCol="0" anchor="b">
            <a:normAutofit fontScale="90000"/>
          </a:bodyPr>
          <a:lstStyle/>
          <a:p>
            <a:r>
              <a:rPr lang="en-US" sz="3600" dirty="0"/>
              <a:t>Δρα</a:t>
            </a:r>
            <a:r>
              <a:rPr lang="en-US" sz="3600" dirty="0" err="1"/>
              <a:t>στηριότητ</a:t>
            </a:r>
            <a:r>
              <a:rPr lang="en-US" sz="3600" dirty="0"/>
              <a:t>α 3</a:t>
            </a:r>
            <a:br>
              <a:rPr lang="el-GR" sz="3600" dirty="0"/>
            </a:br>
            <a:r>
              <a:rPr lang="el-GR" sz="3600" dirty="0"/>
              <a:t>Με τη βοήθεια της εφαρμογής </a:t>
            </a:r>
            <a:r>
              <a:rPr lang="en-US" sz="3600" dirty="0"/>
              <a:t>Hot potatoes </a:t>
            </a:r>
            <a:r>
              <a:rPr lang="el-GR" sz="3600" dirty="0"/>
              <a:t>δημιουργήθηκε ένα κουίζ για την καλύτερη κατανόηση. Το κουίζ βρίσκεται στον ίδιο φάκελο με το παρόν αρχείο.</a:t>
            </a:r>
            <a:br>
              <a:rPr lang="el-GR" sz="3600" dirty="0"/>
            </a:br>
            <a:br>
              <a:rPr lang="el-GR" sz="3600" dirty="0"/>
            </a:br>
            <a:br>
              <a:rPr lang="en-US" sz="4800" dirty="0">
                <a:solidFill>
                  <a:srgbClr val="FFFFFF"/>
                </a:solidFill>
              </a:rPr>
            </a:br>
            <a:endParaRPr lang="en-US" sz="4800" dirty="0">
              <a:solidFill>
                <a:srgbClr val="FFFFFF"/>
              </a:solidFill>
            </a:endParaRPr>
          </a:p>
        </p:txBody>
      </p:sp>
      <p:cxnSp>
        <p:nvCxnSpPr>
          <p:cNvPr id="23" name="Straight Connector 22">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86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2A2B53D-9B0D-4656-AEE8-A8E0383B4FE8}"/>
              </a:ext>
            </a:extLst>
          </p:cNvPr>
          <p:cNvPicPr>
            <a:picLocks noGrp="1" noChangeAspect="1"/>
          </p:cNvPicPr>
          <p:nvPr>
            <p:ph idx="1"/>
          </p:nvPr>
        </p:nvPicPr>
        <p:blipFill rotWithShape="1">
          <a:blip r:embed="rId2"/>
          <a:srcRect r="1" b="17950"/>
          <a:stretch/>
        </p:blipFill>
        <p:spPr>
          <a:xfrm>
            <a:off x="768426" y="-3"/>
            <a:ext cx="11144289" cy="6858001"/>
          </a:xfrm>
          <a:prstGeom prst="rect">
            <a:avLst/>
          </a:prstGeom>
          <a:effectLst>
            <a:outerShdw blurRad="596900" dist="330200" dir="8820000" sx="87000" sy="87000" algn="ctr" rotWithShape="0">
              <a:srgbClr val="000000">
                <a:alpha val="29000"/>
              </a:srgbClr>
            </a:outerShdw>
          </a:effectLst>
        </p:spPr>
      </p:pic>
      <p:sp>
        <p:nvSpPr>
          <p:cNvPr id="21"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F26910A-2F22-424B-ACE3-4EFFC32D49C5}"/>
              </a:ext>
            </a:extLst>
          </p:cNvPr>
          <p:cNvSpPr>
            <a:spLocks noGrp="1"/>
          </p:cNvSpPr>
          <p:nvPr>
            <p:ph type="title"/>
          </p:nvPr>
        </p:nvSpPr>
        <p:spPr>
          <a:xfrm>
            <a:off x="621089" y="2729456"/>
            <a:ext cx="6946359" cy="2483316"/>
          </a:xfrm>
        </p:spPr>
        <p:txBody>
          <a:bodyPr vert="horz" lIns="91440" tIns="45720" rIns="91440" bIns="45720" rtlCol="0" anchor="b">
            <a:normAutofit fontScale="90000"/>
          </a:bodyPr>
          <a:lstStyle/>
          <a:p>
            <a:r>
              <a:rPr lang="el-GR" sz="1800" u="none" strike="noStrike" dirty="0">
                <a:ln w="0">
                  <a:solidFill>
                    <a:prstClr val="black"/>
                  </a:solidFill>
                </a:ln>
                <a:noFill/>
                <a:effectLst/>
                <a:latin typeface="Times New Roman" panose="02020603050405020304" pitchFamily="18" charset="0"/>
                <a:ea typeface="Times New Roman" panose="02020603050405020304" pitchFamily="18" charset="0"/>
              </a:rPr>
              <a:t> </a:t>
            </a:r>
            <a:br>
              <a:rPr lang="el-GR" sz="1800" dirty="0">
                <a:ln w="0">
                  <a:solidFill>
                    <a:prstClr val="black"/>
                  </a:solidFill>
                </a:ln>
                <a:noFill/>
                <a:effectLst/>
                <a:latin typeface="Microsoft Sans Serif" panose="020B0604020202020204" pitchFamily="34" charset="0"/>
                <a:ea typeface="Times New Roman" panose="02020603050405020304" pitchFamily="18" charset="0"/>
              </a:rPr>
            </a:br>
            <a:r>
              <a:rPr lang="el-GR" sz="2000" b="1" dirty="0">
                <a:ln w="0">
                  <a:solidFill>
                    <a:prstClr val="black"/>
                  </a:solidFill>
                </a:ln>
                <a:noFill/>
                <a:effectLst/>
                <a:latin typeface="Times New Roman" panose="02020603050405020304" pitchFamily="18" charset="0"/>
                <a:ea typeface="Times New Roman" panose="02020603050405020304" pitchFamily="18" charset="0"/>
              </a:rPr>
              <a:t>Παρουσίαση αποτελεσμάτων</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dirty="0">
                <a:ln w="0">
                  <a:solidFill>
                    <a:prstClr val="black"/>
                  </a:solidFill>
                </a:ln>
                <a:noFill/>
                <a:effectLst/>
                <a:latin typeface="Times New Roman" panose="02020603050405020304" pitchFamily="18" charset="0"/>
                <a:ea typeface="Times New Roman" panose="02020603050405020304" pitchFamily="18" charset="0"/>
              </a:rPr>
              <a:t>Παρουσίαση αποτελεσμάτων της έρευνας από τις ομάδες εργασίας.</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dirty="0">
                <a:ln w="0">
                  <a:solidFill>
                    <a:prstClr val="black"/>
                  </a:solidFill>
                </a:ln>
                <a:noFill/>
                <a:effectLst/>
                <a:latin typeface="Times New Roman" panose="02020603050405020304" pitchFamily="18" charset="0"/>
                <a:ea typeface="Times New Roman" panose="02020603050405020304" pitchFamily="18" charset="0"/>
              </a:rPr>
              <a:t>Οι ομάδες εκτύπωσαν τα φύλλα εργασίας και στη συνέχεια συζήτησαν, σύγκριναν και αντάλλαξαν απόψεις για τα τελικά συμπεράσματά τους.</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strike="noStrike" dirty="0">
                <a:ln w="0">
                  <a:solidFill>
                    <a:prstClr val="black"/>
                  </a:solidFill>
                </a:ln>
                <a:noFill/>
                <a:effectLst/>
                <a:latin typeface="Times New Roman" panose="02020603050405020304" pitchFamily="18" charset="0"/>
                <a:ea typeface="Times New Roman" panose="02020603050405020304" pitchFamily="18" charset="0"/>
              </a:rPr>
              <a:t> </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dirty="0">
                <a:ln w="0">
                  <a:solidFill>
                    <a:prstClr val="black"/>
                  </a:solidFill>
                </a:ln>
                <a:noFill/>
                <a:effectLst/>
                <a:latin typeface="Times New Roman" panose="02020603050405020304" pitchFamily="18" charset="0"/>
                <a:ea typeface="Times New Roman" panose="02020603050405020304" pitchFamily="18" charset="0"/>
              </a:rPr>
              <a:t>Αξιολόγηση</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dirty="0">
                <a:ln w="0">
                  <a:solidFill>
                    <a:prstClr val="black"/>
                  </a:solidFill>
                </a:ln>
                <a:noFill/>
                <a:effectLst/>
                <a:latin typeface="Times New Roman" panose="02020603050405020304" pitchFamily="18" charset="0"/>
                <a:ea typeface="Times New Roman" panose="02020603050405020304" pitchFamily="18" charset="0"/>
              </a:rPr>
              <a:t>α) Την διαμορφωτική αξιολόγηση που θα διεξαχθεί κατά τη διάρκεια της διδασκαλίας μέσω παρατήρησης ,συμμετοχής και του ενδιαφέροντος των μαθητών.</a:t>
            </a:r>
            <a:br>
              <a:rPr lang="el-GR" sz="2000" dirty="0">
                <a:ln w="0">
                  <a:solidFill>
                    <a:prstClr val="black"/>
                  </a:solidFill>
                </a:ln>
                <a:noFill/>
                <a:effectLst/>
                <a:latin typeface="Microsoft Sans Serif" panose="020B0604020202020204" pitchFamily="34" charset="0"/>
                <a:ea typeface="Times New Roman" panose="02020603050405020304" pitchFamily="18" charset="0"/>
              </a:rPr>
            </a:br>
            <a:r>
              <a:rPr lang="el-GR" sz="2000" dirty="0">
                <a:ln w="0">
                  <a:solidFill>
                    <a:prstClr val="black"/>
                  </a:solidFill>
                </a:ln>
                <a:noFill/>
                <a:effectLst/>
                <a:latin typeface="Times New Roman" panose="02020603050405020304" pitchFamily="18" charset="0"/>
                <a:ea typeface="Times New Roman" panose="02020603050405020304" pitchFamily="18" charset="0"/>
              </a:rPr>
              <a:t>β) Φύλλο εργασίας με το λογισμικό </a:t>
            </a:r>
            <a:r>
              <a:rPr lang="en-US" sz="2000" dirty="0">
                <a:ln w="0">
                  <a:solidFill>
                    <a:prstClr val="black"/>
                  </a:solidFill>
                </a:ln>
                <a:noFill/>
                <a:effectLst/>
                <a:latin typeface="Times New Roman" panose="02020603050405020304" pitchFamily="18" charset="0"/>
                <a:ea typeface="Times New Roman" panose="02020603050405020304" pitchFamily="18" charset="0"/>
              </a:rPr>
              <a:t>Hot potatoes</a:t>
            </a:r>
            <a:r>
              <a:rPr lang="el-GR" sz="2000" dirty="0">
                <a:ln w="0">
                  <a:solidFill>
                    <a:prstClr val="black"/>
                  </a:solidFill>
                </a:ln>
                <a:noFill/>
                <a:effectLst/>
                <a:latin typeface="Times New Roman" panose="02020603050405020304" pitchFamily="18" charset="0"/>
                <a:ea typeface="Times New Roman" panose="02020603050405020304" pitchFamily="18" charset="0"/>
              </a:rPr>
              <a:t>.</a:t>
            </a:r>
            <a:br>
              <a:rPr lang="el-GR" sz="1800" dirty="0">
                <a:ln w="0">
                  <a:solidFill>
                    <a:prstClr val="black"/>
                  </a:solidFill>
                </a:ln>
                <a:noFill/>
                <a:effectLst/>
                <a:latin typeface="Microsoft Sans Serif" panose="020B0604020202020204" pitchFamily="34" charset="0"/>
                <a:ea typeface="Times New Roman" panose="02020603050405020304" pitchFamily="18" charset="0"/>
              </a:rPr>
            </a:br>
            <a:endParaRPr lang="en-US" sz="4800" dirty="0">
              <a:solidFill>
                <a:srgbClr val="FFFFFF"/>
              </a:solidFill>
            </a:endParaRPr>
          </a:p>
        </p:txBody>
      </p:sp>
      <p:cxnSp>
        <p:nvCxnSpPr>
          <p:cNvPr id="23" name="Straight Connector 22">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538311"/>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941"/>
      </a:dk2>
      <a:lt2>
        <a:srgbClr val="E8E4E2"/>
      </a:lt2>
      <a:accent1>
        <a:srgbClr val="23ADDF"/>
      </a:accent1>
      <a:accent2>
        <a:srgbClr val="4E80EB"/>
      </a:accent2>
      <a:accent3>
        <a:srgbClr val="7B6EEE"/>
      </a:accent3>
      <a:accent4>
        <a:srgbClr val="9F4EEB"/>
      </a:accent4>
      <a:accent5>
        <a:srgbClr val="E66EEE"/>
      </a:accent5>
      <a:accent6>
        <a:srgbClr val="EB4EB4"/>
      </a:accent6>
      <a:hlink>
        <a:srgbClr val="AA7562"/>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292</TotalTime>
  <Words>333</Words>
  <Application>Microsoft Office PowerPoint</Application>
  <PresentationFormat>Ευρεία οθόνη</PresentationFormat>
  <Paragraphs>35</Paragraphs>
  <Slides>8</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8</vt:i4>
      </vt:variant>
    </vt:vector>
  </HeadingPairs>
  <TitlesOfParts>
    <vt:vector size="13" baseType="lpstr">
      <vt:lpstr>Arial</vt:lpstr>
      <vt:lpstr>Bierstadt</vt:lpstr>
      <vt:lpstr>Microsoft Sans Serif</vt:lpstr>
      <vt:lpstr>Times New Roman</vt:lpstr>
      <vt:lpstr>BevelVTI</vt:lpstr>
      <vt:lpstr>Εκπαιδευτικό Σενάριο «Μαθαίνω το σώμα μου»</vt:lpstr>
      <vt:lpstr>Ταυτότητα Σεναρίου</vt:lpstr>
      <vt:lpstr>Παρουσίαση του PowerPoint</vt:lpstr>
      <vt:lpstr>Δραστηριότητα 1  Μπες στον παρακάτω σύνδεσμο, τραγούδα, χόρεψε και απάντα στις ερωτήσεις!!! https://edpuzzle.com/media/628a39d958028b41370cc3d2   Με τη βοήθεια της web 2.0 εφαρμογής Edpuzzle οι μαθητές έχουν τη δυνατότητα , μέσα από μια διασκεδαστική διαδικασία να μάθουν τα μέρη του σώματός τους.</vt:lpstr>
      <vt:lpstr>Δραστηριότητα 2  </vt:lpstr>
      <vt:lpstr>Με τη βοήθεια της web 2.0 εφαρμογής Gliffy δημιουργήσαμε ένα διάγραμμα για την καλύτερη κατανόηση των μερών του σώματός μας.</vt:lpstr>
      <vt:lpstr>Δραστηριότητα 3 Με τη βοήθεια της εφαρμογής Hot potatoes δημιουργήθηκε ένα κουίζ για την καλύτερη κατανόηση. Το κουίζ βρίσκεται στον ίδιο φάκελο με το παρόν αρχείο.   </vt:lpstr>
      <vt:lpstr>  Παρουσίαση αποτελεσμάτων Παρουσίαση αποτελεσμάτων της έρευνας από τις ομάδες εργασίας. Οι ομάδες εκτύπωσαν τα φύλλα εργασίας και στη συνέχεια συζήτησαν, σύγκριναν και αντάλλαξαν απόψεις για τα τελικά συμπεράσματά τους.   Αξιολόγηση α) Την διαμορφωτική αξιολόγηση που θα διεξαχθεί κατά τη διάρκεια της διδασκαλίας μέσω παρατήρησης ,συμμετοχής και του ενδιαφέροντος των μαθητών. β) Φύλλο εργασίας με το λογισμικό Hot potatoes.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Εκπαιδευτικό Σενάριο «Μαθαίνω το σώμα μου»</dc:title>
  <dc:creator>p20179@unipi.gr</dc:creator>
  <cp:lastModifiedBy>p20179@unipi.gr</cp:lastModifiedBy>
  <cp:revision>1</cp:revision>
  <dcterms:created xsi:type="dcterms:W3CDTF">2022-05-22T09:46:30Z</dcterms:created>
  <dcterms:modified xsi:type="dcterms:W3CDTF">2022-05-22T14:39:29Z</dcterms:modified>
</cp:coreProperties>
</file>