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5" r:id="rId13"/>
    <p:sldId id="270" r:id="rId14"/>
    <p:sldId id="272" r:id="rId15"/>
    <p:sldId id="271" r:id="rId16"/>
    <p:sldId id="275" r:id="rId17"/>
    <p:sldId id="274" r:id="rId18"/>
    <p:sldId id="279" r:id="rId19"/>
    <p:sldId id="278" r:id="rId20"/>
    <p:sldId id="277" r:id="rId21"/>
    <p:sldId id="276" r:id="rId22"/>
    <p:sldId id="280" r:id="rId23"/>
    <p:sldId id="286" r:id="rId24"/>
    <p:sldId id="282" r:id="rId25"/>
    <p:sldId id="285" r:id="rId26"/>
    <p:sldId id="284" r:id="rId27"/>
    <p:sldId id="283" r:id="rId28"/>
    <p:sldId id="281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0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3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0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../../&#50545;&#54532;&#47196;&#44536;&#47000;&#48141;%20&#44284;&#51228;/&#44592;&#47568;&#44284;&#51228;/src/Game/Game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../../&#50545;&#54532;&#47196;&#44536;&#47000;&#48141;%20&#44284;&#51228;/&#44592;&#47568;&#44284;&#51228;/src/Game/GameMain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../../../&#50545;&#54532;&#47196;&#44536;&#47000;&#48141;%20&#44284;&#51228;/&#44592;&#47568;&#44284;&#51228;/src/Game/GameMain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../../&#50545;&#54532;&#47196;&#44536;&#47000;&#48141;%20&#44284;&#51228;/&#44592;&#47568;&#44284;&#51228;/src/Game/Game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../../&#50545;&#54532;&#47196;&#44536;&#47000;&#48141;%20&#44284;&#51228;/&#44592;&#47568;&#44284;&#51228;/src/Game/Game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../../&#50545;&#54532;&#47196;&#44536;&#47000;&#48141;%20&#44284;&#51228;/&#44592;&#47568;&#44284;&#51228;/src/Game/Game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847844" y="2217473"/>
            <a:ext cx="5798809" cy="994334"/>
            <a:chOff x="2359539" y="2172504"/>
            <a:chExt cx="7499032" cy="1285875"/>
          </a:xfrm>
        </p:grpSpPr>
        <p:sp>
          <p:nvSpPr>
            <p:cNvPr id="12" name="자유형 11"/>
            <p:cNvSpPr/>
            <p:nvPr/>
          </p:nvSpPr>
          <p:spPr>
            <a:xfrm>
              <a:off x="2765940" y="2172504"/>
              <a:ext cx="3000375" cy="5238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CFB7"/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59539" y="2172504"/>
              <a:ext cx="7499032" cy="1285875"/>
            </a:xfrm>
            <a:custGeom>
              <a:avLst/>
              <a:gdLst>
                <a:gd name="connsiteX0" fmla="*/ 308768 w 7499032"/>
                <a:gd name="connsiteY0" fmla="*/ 0 h 1285875"/>
                <a:gd name="connsiteX1" fmla="*/ 2690813 w 7499032"/>
                <a:gd name="connsiteY1" fmla="*/ 0 h 1285875"/>
                <a:gd name="connsiteX2" fmla="*/ 2901449 w 7499032"/>
                <a:gd name="connsiteY2" fmla="*/ 139619 h 1285875"/>
                <a:gd name="connsiteX3" fmla="*/ 2904853 w 7499032"/>
                <a:gd name="connsiteY3" fmla="*/ 156481 h 1285875"/>
                <a:gd name="connsiteX4" fmla="*/ 2908527 w 7499032"/>
                <a:gd name="connsiteY4" fmla="*/ 156481 h 1285875"/>
                <a:gd name="connsiteX5" fmla="*/ 3000375 w 7499032"/>
                <a:gd name="connsiteY5" fmla="*/ 523875 h 1285875"/>
                <a:gd name="connsiteX6" fmla="*/ 7318851 w 7499032"/>
                <a:gd name="connsiteY6" fmla="*/ 523875 h 1285875"/>
                <a:gd name="connsiteX7" fmla="*/ 7372029 w 7499032"/>
                <a:gd name="connsiteY7" fmla="*/ 523875 h 1285875"/>
                <a:gd name="connsiteX8" fmla="*/ 7499032 w 7499032"/>
                <a:gd name="connsiteY8" fmla="*/ 650878 h 1285875"/>
                <a:gd name="connsiteX9" fmla="*/ 7499032 w 7499032"/>
                <a:gd name="connsiteY9" fmla="*/ 1285875 h 1285875"/>
                <a:gd name="connsiteX10" fmla="*/ 7318851 w 7499032"/>
                <a:gd name="connsiteY10" fmla="*/ 1285875 h 1285875"/>
                <a:gd name="connsiteX11" fmla="*/ 1373187 w 7499032"/>
                <a:gd name="connsiteY11" fmla="*/ 1285875 h 1285875"/>
                <a:gd name="connsiteX12" fmla="*/ 0 w 7499032"/>
                <a:gd name="connsiteY12" fmla="*/ 1285875 h 1285875"/>
                <a:gd name="connsiteX13" fmla="*/ 0 w 7499032"/>
                <a:gd name="connsiteY13" fmla="*/ 523875 h 1285875"/>
                <a:gd name="connsiteX14" fmla="*/ 91849 w 7499032"/>
                <a:gd name="connsiteY14" fmla="*/ 156481 h 1285875"/>
                <a:gd name="connsiteX15" fmla="*/ 94728 w 7499032"/>
                <a:gd name="connsiteY15" fmla="*/ 156481 h 1285875"/>
                <a:gd name="connsiteX16" fmla="*/ 98133 w 7499032"/>
                <a:gd name="connsiteY16" fmla="*/ 139619 h 1285875"/>
                <a:gd name="connsiteX17" fmla="*/ 308768 w 7499032"/>
                <a:gd name="connsiteY17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9032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7318851" y="523875"/>
                  </a:lnTo>
                  <a:lnTo>
                    <a:pt x="7372029" y="523875"/>
                  </a:lnTo>
                  <a:cubicBezTo>
                    <a:pt x="7442171" y="523875"/>
                    <a:pt x="7499032" y="580736"/>
                    <a:pt x="7499032" y="650878"/>
                  </a:cubicBezTo>
                  <a:lnTo>
                    <a:pt x="7499032" y="1285875"/>
                  </a:lnTo>
                  <a:lnTo>
                    <a:pt x="7318851" y="1285875"/>
                  </a:lnTo>
                  <a:lnTo>
                    <a:pt x="1373187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9966"/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49931" y="2848779"/>
              <a:ext cx="4661560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endParaRPr lang="en-US" altLang="ko-KR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9241048" y="2895861"/>
              <a:ext cx="300037" cy="300037"/>
            </a:xfrm>
            <a:prstGeom prst="star5">
              <a:avLst>
                <a:gd name="adj" fmla="val 25480"/>
                <a:gd name="hf" fmla="val 105146"/>
                <a:gd name="vf" fmla="val 110557"/>
              </a:avLst>
            </a:prstGeom>
            <a:solidFill>
              <a:srgbClr val="FFCFB7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3274" y="2936032"/>
              <a:ext cx="219697" cy="2196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13152" y="2936032"/>
              <a:ext cx="219697" cy="219697"/>
            </a:xfrm>
            <a:prstGeom prst="ellipse">
              <a:avLst/>
            </a:prstGeom>
            <a:solidFill>
              <a:srgbClr val="FB5D74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13030" y="2936032"/>
              <a:ext cx="219697" cy="21969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605400" y="3478398"/>
            <a:ext cx="50289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0" dirty="0" smtClean="0">
                <a:ln>
                  <a:solidFill>
                    <a:srgbClr val="FF9966"/>
                  </a:solidFill>
                </a:ln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포켓몬스터 게임</a:t>
            </a:r>
            <a:endParaRPr lang="en-US" altLang="ko-KR" sz="6000" dirty="0" smtClean="0">
              <a:ln>
                <a:solidFill>
                  <a:srgbClr val="FF9966"/>
                </a:solidFill>
              </a:ln>
              <a:solidFill>
                <a:prstClr val="white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94782" y="2714640"/>
            <a:ext cx="33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2020661051 </a:t>
            </a:r>
            <a:r>
              <a:rPr lang="ko-KR" altLang="en-US" dirty="0" smtClean="0">
                <a:latin typeface="Comic Sans MS" panose="030F0702030302020204" pitchFamily="66" charset="0"/>
              </a:rPr>
              <a:t>조희진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야생 포켓몬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3307" y="177783"/>
            <a:ext cx="2896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 해설</a:t>
            </a:r>
            <a:r>
              <a:rPr lang="ko-KR" altLang="en-US" sz="28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>
            <a:hlinkClick r:id="rId2" action="ppaction://hlinkfile"/>
          </p:cNvPr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4" y="1623044"/>
            <a:ext cx="4437031" cy="4812302"/>
          </a:xfrm>
          <a:prstGeom prst="rect">
            <a:avLst/>
          </a:prstGeom>
        </p:spPr>
      </p:pic>
      <p:sp>
        <p:nvSpPr>
          <p:cNvPr id="6" name="왼쪽 화살표 설명선 5"/>
          <p:cNvSpPr/>
          <p:nvPr/>
        </p:nvSpPr>
        <p:spPr>
          <a:xfrm>
            <a:off x="3219451" y="2257425"/>
            <a:ext cx="1352550" cy="2673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String</a:t>
            </a:r>
            <a:r>
              <a:rPr lang="en-US" altLang="ko-KR" sz="1000" dirty="0" smtClean="0"/>
              <a:t> 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배열 선언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왼쪽 화살표 설명선 16"/>
          <p:cNvSpPr/>
          <p:nvPr/>
        </p:nvSpPr>
        <p:spPr>
          <a:xfrm>
            <a:off x="3219451" y="2476810"/>
            <a:ext cx="1352550" cy="2673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int</a:t>
            </a:r>
            <a:r>
              <a:rPr lang="en-US" altLang="ko-KR" sz="1000" dirty="0" smtClean="0"/>
              <a:t> 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배열 선언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왼쪽 화살표 설명선 18"/>
          <p:cNvSpPr/>
          <p:nvPr/>
        </p:nvSpPr>
        <p:spPr>
          <a:xfrm>
            <a:off x="3295651" y="3304373"/>
            <a:ext cx="1514474" cy="2673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Random 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 생성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왼쪽 화살표 설명선 19"/>
          <p:cNvSpPr/>
          <p:nvPr/>
        </p:nvSpPr>
        <p:spPr>
          <a:xfrm>
            <a:off x="4810125" y="3645043"/>
            <a:ext cx="2028824" cy="2673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</a:t>
            </a:r>
            <a:r>
              <a:rPr lang="en-US" altLang="ko-KR" sz="1000" b="1" dirty="0" err="1" smtClean="0"/>
              <a:t>tt</a:t>
            </a:r>
            <a:r>
              <a:rPr lang="en-US" altLang="ko-KR" sz="1000" b="1" dirty="0" smtClean="0"/>
              <a:t>[] </a:t>
            </a:r>
            <a:r>
              <a:rPr lang="ko-KR" altLang="en-US" sz="1000" b="1" dirty="0" smtClean="0"/>
              <a:t>배열을 랜덤으로 출력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왼쪽 화살표 설명선 21"/>
          <p:cNvSpPr/>
          <p:nvPr/>
        </p:nvSpPr>
        <p:spPr>
          <a:xfrm>
            <a:off x="5324474" y="4081352"/>
            <a:ext cx="2409825" cy="2673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damage[] </a:t>
            </a:r>
            <a:r>
              <a:rPr lang="ko-KR" altLang="en-US" sz="1000" b="1" dirty="0" smtClean="0"/>
              <a:t>배열을 랜덤으로 출력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9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17" grpId="0" animBg="1"/>
      <p:bldP spid="19" grpId="0" animBg="1"/>
      <p:bldP spid="20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지도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3307" y="177783"/>
            <a:ext cx="2896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 해설</a:t>
            </a:r>
            <a:r>
              <a:rPr lang="ko-KR" altLang="en-US" sz="28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>
            <a:hlinkClick r:id="rId2" action="ppaction://hlinkfile"/>
          </p:cNvPr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6" y="1728844"/>
            <a:ext cx="2472819" cy="14813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12" y="1728844"/>
            <a:ext cx="4256768" cy="4352925"/>
          </a:xfrm>
          <a:prstGeom prst="rect">
            <a:avLst/>
          </a:prstGeom>
        </p:spPr>
      </p:pic>
      <p:sp>
        <p:nvSpPr>
          <p:cNvPr id="7" name="왼쪽 화살표 설명선 6"/>
          <p:cNvSpPr/>
          <p:nvPr/>
        </p:nvSpPr>
        <p:spPr>
          <a:xfrm>
            <a:off x="5391151" y="2438364"/>
            <a:ext cx="1314450" cy="2737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7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가격 지정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위쪽 화살표 설명선 9"/>
          <p:cNvSpPr/>
          <p:nvPr/>
        </p:nvSpPr>
        <p:spPr>
          <a:xfrm>
            <a:off x="5316277" y="3133946"/>
            <a:ext cx="1257300" cy="395123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메소드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인자들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877" y="1728844"/>
            <a:ext cx="3886200" cy="1333500"/>
          </a:xfrm>
          <a:prstGeom prst="rect">
            <a:avLst/>
          </a:prstGeom>
        </p:spPr>
      </p:pic>
      <p:sp>
        <p:nvSpPr>
          <p:cNvPr id="20" name="왼쪽 화살표 설명선 19"/>
          <p:cNvSpPr/>
          <p:nvPr/>
        </p:nvSpPr>
        <p:spPr>
          <a:xfrm>
            <a:off x="6850665" y="2935302"/>
            <a:ext cx="1388460" cy="2737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9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개의 매개변수를 가진 </a:t>
            </a:r>
            <a:r>
              <a:rPr lang="ko-KR" altLang="en-US" sz="1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생성자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1" name="왼쪽 화살표 설명선 20"/>
          <p:cNvSpPr/>
          <p:nvPr/>
        </p:nvSpPr>
        <p:spPr>
          <a:xfrm>
            <a:off x="6850665" y="4108584"/>
            <a:ext cx="1388460" cy="2737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9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값 지불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10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90127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kern="0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 실행</a:t>
            </a:r>
            <a:endParaRPr lang="ko-KR" altLang="en-US" sz="2800" b="1" dirty="0">
              <a:solidFill>
                <a:prstClr val="white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>
            <a:hlinkClick r:id="rId2" action="ppaction://hlinkfile"/>
          </p:cNvPr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96" y="1673098"/>
            <a:ext cx="3786097" cy="47458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32" y="1666748"/>
            <a:ext cx="2053018" cy="47458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652" y="1673098"/>
            <a:ext cx="3523030" cy="48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메인 화면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3" y="1703036"/>
            <a:ext cx="6302387" cy="46859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693" y="1703036"/>
            <a:ext cx="3991498" cy="46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메인 화면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96" y="1664738"/>
            <a:ext cx="4572170" cy="48080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62" y="1711271"/>
            <a:ext cx="2648344" cy="4761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424" y="1676225"/>
            <a:ext cx="2821747" cy="15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메인 화면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6" y="1676603"/>
            <a:ext cx="5118973" cy="478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76" y="1707664"/>
            <a:ext cx="5770946" cy="4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메인 화면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90" y="1728844"/>
            <a:ext cx="5172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3" y="1728844"/>
            <a:ext cx="2286000" cy="1695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3" y="3517613"/>
            <a:ext cx="3279397" cy="1405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27" y="1727203"/>
            <a:ext cx="4086225" cy="3562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905" y="1728844"/>
            <a:ext cx="35623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0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메인캐릭터상속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53" y="1749893"/>
            <a:ext cx="2953995" cy="47013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68" y="1728844"/>
            <a:ext cx="3319380" cy="3034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2" y="1950069"/>
            <a:ext cx="2706585" cy="40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메인캐릭터상속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10" y="1684186"/>
            <a:ext cx="3118019" cy="47740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60" y="1684186"/>
            <a:ext cx="2891289" cy="2068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2086518"/>
            <a:ext cx="3919007" cy="39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 게임을 만들기로 한 이유</a:t>
            </a:r>
            <a:endParaRPr lang="en-US" altLang="ko-KR" sz="2400" kern="0" dirty="0">
              <a:solidFill>
                <a:srgbClr val="915E4D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>
            <a:hlinkClick r:id="rId2" action="ppaction://hlinkfile"/>
          </p:cNvPr>
          <p:cNvSpPr/>
          <p:nvPr/>
        </p:nvSpPr>
        <p:spPr>
          <a:xfrm>
            <a:off x="611980" y="156127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026" name="Picture 2" descr="NDS용 '포켓몬스터DP 디아루가 &amp; 펄기아' 2종, 2월14일 발매 | Daum 뉴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62" y="1728844"/>
            <a:ext cx="5477079" cy="25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509954" y="4516150"/>
            <a:ext cx="7064972" cy="1545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어릴 때 즐겨했던 포켓몬 게임을 비슷하게라도 만들어보고 </a:t>
            </a:r>
            <a:r>
              <a:rPr lang="ko-KR" altLang="en-US" dirty="0" smtClean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싶었다</a:t>
            </a:r>
            <a:r>
              <a:rPr lang="en-US" altLang="ko-KR" dirty="0" smtClean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1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메인캐릭터상속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541" y="1652342"/>
            <a:ext cx="3077933" cy="48377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325" y="1670477"/>
            <a:ext cx="2848965" cy="20831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38" y="2314021"/>
            <a:ext cx="323895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메인캐릭터상속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793" y="1701046"/>
            <a:ext cx="3164874" cy="46899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85" y="1728844"/>
            <a:ext cx="2991762" cy="22130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6" y="1887072"/>
            <a:ext cx="3585509" cy="35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err="1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몬스터상속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830" y="1789588"/>
            <a:ext cx="4134343" cy="4569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0" y="2142307"/>
            <a:ext cx="3239810" cy="32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err="1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몬스터상속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47" y="1924669"/>
            <a:ext cx="5057775" cy="4057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00" y="2333589"/>
            <a:ext cx="3239810" cy="32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err="1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몬스터상속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74" y="2382979"/>
            <a:ext cx="3376448" cy="33764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51" y="1728844"/>
            <a:ext cx="3718994" cy="47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err="1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몬스터상속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74" y="1839657"/>
            <a:ext cx="3783724" cy="37837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37" y="1719887"/>
            <a:ext cx="3699669" cy="47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err="1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몬스터상속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74" y="1924669"/>
            <a:ext cx="3854839" cy="38548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13" y="1684184"/>
            <a:ext cx="3751536" cy="47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 패키지 </a:t>
            </a:r>
            <a:r>
              <a:rPr lang="en-US" altLang="ko-KR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2400" kern="0" dirty="0" err="1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몬스터상속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2" y="2261469"/>
            <a:ext cx="3238952" cy="32389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04" y="1676224"/>
            <a:ext cx="3694985" cy="47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9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맵 패키지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293" y="186861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전체 코드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6580" y="1635525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" y="1789588"/>
            <a:ext cx="1924050" cy="1114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96" y="3451972"/>
            <a:ext cx="3238500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850" y="1728844"/>
            <a:ext cx="4181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>
            <a:hlinkClick r:id="rId2" action="ppaction://hlinkfile"/>
          </p:cNvPr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95500" y="2597727"/>
            <a:ext cx="7588827" cy="236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6600" dirty="0" smtClean="0">
                <a:solidFill>
                  <a:schemeClr val="tx1"/>
                </a:solidFill>
              </a:rPr>
              <a:t>.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3113" y="207013"/>
            <a:ext cx="2364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 구성</a:t>
            </a:r>
            <a:endParaRPr lang="ko-KR" altLang="en-US" sz="2800" b="1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619986" y="1852649"/>
            <a:ext cx="2967850" cy="1673971"/>
            <a:chOff x="3457903" y="1789589"/>
            <a:chExt cx="2967850" cy="167397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275793" y="1789589"/>
              <a:ext cx="1378764" cy="39860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Map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7" name="아래쪽 화살표 36"/>
            <p:cNvSpPr/>
            <p:nvPr/>
          </p:nvSpPr>
          <p:spPr>
            <a:xfrm>
              <a:off x="4802999" y="2209214"/>
              <a:ext cx="298451" cy="346075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8" name="위로 굽은 화살표 37"/>
            <p:cNvSpPr/>
            <p:nvPr/>
          </p:nvSpPr>
          <p:spPr>
            <a:xfrm flipV="1">
              <a:off x="4952224" y="2567839"/>
              <a:ext cx="949864" cy="452820"/>
            </a:xfrm>
            <a:prstGeom prst="bentUp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9" name="위로 굽은 화살표 38"/>
            <p:cNvSpPr/>
            <p:nvPr/>
          </p:nvSpPr>
          <p:spPr>
            <a:xfrm flipH="1" flipV="1">
              <a:off x="3993931" y="2568400"/>
              <a:ext cx="958293" cy="452820"/>
            </a:xfrm>
            <a:prstGeom prst="bentUp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457903" y="3057847"/>
              <a:ext cx="1324303" cy="40571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Store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101450" y="3057847"/>
              <a:ext cx="1324303" cy="40571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Hospital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8156014" y="4222581"/>
            <a:ext cx="2196677" cy="4760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GameMain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28373" y="1768391"/>
            <a:ext cx="5882332" cy="4482225"/>
            <a:chOff x="928373" y="1768391"/>
            <a:chExt cx="5882332" cy="448222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650444" y="1768391"/>
              <a:ext cx="1639298" cy="4309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Character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" name="아래쪽 화살표 3"/>
            <p:cNvSpPr/>
            <p:nvPr/>
          </p:nvSpPr>
          <p:spPr>
            <a:xfrm>
              <a:off x="2359734" y="2199814"/>
              <a:ext cx="220717" cy="429648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28373" y="2961315"/>
              <a:ext cx="1258751" cy="38888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Player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505896" y="2968442"/>
              <a:ext cx="1999324" cy="38888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Main_character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76943" y="2642528"/>
              <a:ext cx="3914863" cy="318787"/>
              <a:chOff x="1476943" y="2642528"/>
              <a:chExt cx="3914863" cy="318787"/>
            </a:xfrm>
            <a:solidFill>
              <a:schemeClr val="accent4"/>
            </a:solidFill>
          </p:grpSpPr>
          <p:sp>
            <p:nvSpPr>
              <p:cNvPr id="20" name="1/2 액자 19"/>
              <p:cNvSpPr/>
              <p:nvPr/>
            </p:nvSpPr>
            <p:spPr>
              <a:xfrm flipH="1">
                <a:off x="2359733" y="2642528"/>
                <a:ext cx="3032073" cy="318787"/>
              </a:xfrm>
              <a:prstGeom prst="halfFram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1476943" y="2642528"/>
                <a:ext cx="1986298" cy="289584"/>
                <a:chOff x="3205812" y="2934486"/>
                <a:chExt cx="1855387" cy="289584"/>
              </a:xfrm>
              <a:grpFill/>
            </p:grpSpPr>
            <p:sp>
              <p:nvSpPr>
                <p:cNvPr id="6" name="L 도형 5"/>
                <p:cNvSpPr/>
                <p:nvPr/>
              </p:nvSpPr>
              <p:spPr>
                <a:xfrm flipV="1">
                  <a:off x="3205812" y="2934486"/>
                  <a:ext cx="924910" cy="289584"/>
                </a:xfrm>
                <a:prstGeom prst="corner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휴먼모음T" panose="02030504000101010101" pitchFamily="18" charset="-127"/>
                    <a:ea typeface="휴먼모음T" panose="02030504000101010101" pitchFamily="18" charset="-127"/>
                  </a:endParaRPr>
                </a:p>
              </p:txBody>
            </p:sp>
            <p:sp>
              <p:nvSpPr>
                <p:cNvPr id="17" name="L 도형 16"/>
                <p:cNvSpPr/>
                <p:nvPr/>
              </p:nvSpPr>
              <p:spPr>
                <a:xfrm flipH="1" flipV="1">
                  <a:off x="4130722" y="2934486"/>
                  <a:ext cx="930477" cy="289584"/>
                </a:xfrm>
                <a:prstGeom prst="corner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휴먼모음T" panose="02030504000101010101" pitchFamily="18" charset="-127"/>
                    <a:ea typeface="휴먼모음T" panose="02030504000101010101" pitchFamily="18" charset="-127"/>
                  </a:endParaRPr>
                </a:p>
              </p:txBody>
            </p:sp>
          </p:grpSp>
        </p:grpSp>
        <p:sp>
          <p:nvSpPr>
            <p:cNvPr id="22" name="모서리가 둥근 직사각형 21"/>
            <p:cNvSpPr/>
            <p:nvPr/>
          </p:nvSpPr>
          <p:spPr>
            <a:xfrm>
              <a:off x="4661826" y="2967750"/>
              <a:ext cx="1318560" cy="38888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Monster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527901" y="3647089"/>
              <a:ext cx="1802363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Pikachu(</a:t>
              </a:r>
              <a:r>
                <a:rPr lang="ko-KR" altLang="en-US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피카츄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042951" y="4083819"/>
              <a:ext cx="2287314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Charmander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파이리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527901" y="4527712"/>
              <a:ext cx="1802363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Squirtle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꼬부기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609276" y="3647089"/>
              <a:ext cx="2201429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Chicorita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치코리타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609276" y="4094328"/>
              <a:ext cx="2012243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Magikarp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잉어킹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609276" y="4559888"/>
              <a:ext cx="1802363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Zubat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주벳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609276" y="5025448"/>
              <a:ext cx="1802363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Eevee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이브이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609276" y="5487640"/>
              <a:ext cx="1802363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Hypno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슬리피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609276" y="5924795"/>
              <a:ext cx="1802363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Oddish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뚜벅쵸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527901" y="4946622"/>
              <a:ext cx="1802363" cy="3258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Turtwig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</a:t>
              </a:r>
              <a:r>
                <a:rPr lang="ko-KR" altLang="en-US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모부기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3" name="아래쪽 화살표 42"/>
            <p:cNvSpPr/>
            <p:nvPr/>
          </p:nvSpPr>
          <p:spPr>
            <a:xfrm>
              <a:off x="3253391" y="3355494"/>
              <a:ext cx="273187" cy="293427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4" name="아래쪽 화살표 43"/>
            <p:cNvSpPr/>
            <p:nvPr/>
          </p:nvSpPr>
          <p:spPr>
            <a:xfrm>
              <a:off x="5218763" y="3355494"/>
              <a:ext cx="273187" cy="293427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2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메인 화면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5461" y="173220"/>
            <a:ext cx="2770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kern="0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 해설</a:t>
            </a:r>
            <a:endParaRPr lang="ko-KR" altLang="en-US" sz="2800" b="1" dirty="0">
              <a:solidFill>
                <a:prstClr val="white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2439" y="1584056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5" y="1633601"/>
            <a:ext cx="5851974" cy="4735528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2265168" y="2192550"/>
            <a:ext cx="2753710" cy="156380"/>
          </a:xfrm>
          <a:prstGeom prst="leftArrowCallout">
            <a:avLst>
              <a:gd name="adj1" fmla="val 49000"/>
              <a:gd name="adj2" fmla="val 50000"/>
              <a:gd name="adj3" fmla="val 81000"/>
              <a:gd name="adj4" fmla="val 875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특정 패키지의 모든 클래스 호출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왼쪽 화살표 설명선 3"/>
          <p:cNvSpPr/>
          <p:nvPr/>
        </p:nvSpPr>
        <p:spPr>
          <a:xfrm>
            <a:off x="3933932" y="2950097"/>
            <a:ext cx="1457325" cy="12858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스캐너 객체 생성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왼쪽 화살표 설명선 16"/>
          <p:cNvSpPr/>
          <p:nvPr/>
        </p:nvSpPr>
        <p:spPr>
          <a:xfrm>
            <a:off x="3953610" y="3124810"/>
            <a:ext cx="2190750" cy="26736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8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객체에 대한 레퍼런스 변수 선언 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+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 생성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왼쪽 화살표 설명선 19"/>
          <p:cNvSpPr/>
          <p:nvPr/>
        </p:nvSpPr>
        <p:spPr>
          <a:xfrm>
            <a:off x="2757291" y="3829379"/>
            <a:ext cx="1038225" cy="12858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문자열 읽기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10964" y="3815894"/>
            <a:ext cx="574816" cy="15543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설명선 6"/>
          <p:cNvSpPr/>
          <p:nvPr/>
        </p:nvSpPr>
        <p:spPr>
          <a:xfrm>
            <a:off x="830262" y="4043818"/>
            <a:ext cx="1547812" cy="433388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+mj-lt"/>
                <a:ea typeface="HY엽서L" panose="02030600000101010101" pitchFamily="18" charset="-127"/>
              </a:rPr>
              <a:t>Player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 안에 있는 </a:t>
            </a:r>
            <a:r>
              <a:rPr lang="en-US" altLang="ko-KR" sz="900" dirty="0" smtClean="0">
                <a:latin typeface="+mj-ea"/>
                <a:ea typeface="+mj-ea"/>
              </a:rPr>
              <a:t>name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필드에 </a:t>
            </a:r>
            <a:r>
              <a:rPr lang="ko-KR" altLang="en-US" sz="9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입력값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저장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4" name="왼쪽 화살표 설명선 23"/>
          <p:cNvSpPr/>
          <p:nvPr/>
        </p:nvSpPr>
        <p:spPr>
          <a:xfrm>
            <a:off x="3013784" y="4792675"/>
            <a:ext cx="1038225" cy="12858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정수 읽기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왼쪽 화살표 설명선 9"/>
          <p:cNvSpPr/>
          <p:nvPr/>
        </p:nvSpPr>
        <p:spPr>
          <a:xfrm>
            <a:off x="2910482" y="5329827"/>
            <a:ext cx="2898284" cy="50807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Main_character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과 </a:t>
            </a:r>
            <a:r>
              <a:rPr lang="en-US" altLang="ko-KR" sz="900" dirty="0" smtClean="0">
                <a:latin typeface="+mn-ea"/>
              </a:rPr>
              <a:t>Pikachu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클래스가 서로 상속 관계 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-&gt;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부모 타입의 참조 변수로 자식 클래스의 인스턴스를 참조하는 것이 가능</a:t>
            </a:r>
            <a:endParaRPr lang="en-US" altLang="ko-KR" sz="9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9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업캐스팅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240" y="1577767"/>
            <a:ext cx="4562067" cy="4847196"/>
          </a:xfrm>
          <a:prstGeom prst="rect">
            <a:avLst/>
          </a:prstGeom>
        </p:spPr>
      </p:pic>
      <p:sp>
        <p:nvSpPr>
          <p:cNvPr id="25" name="왼쪽 화살표 설명선 24"/>
          <p:cNvSpPr/>
          <p:nvPr/>
        </p:nvSpPr>
        <p:spPr>
          <a:xfrm>
            <a:off x="8586949" y="5089427"/>
            <a:ext cx="2252663" cy="12858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529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조건이 </a:t>
            </a:r>
            <a:r>
              <a:rPr lang="en-US" altLang="ko-KR" sz="900" dirty="0" smtClean="0">
                <a:latin typeface="+mn-ea"/>
              </a:rPr>
              <a:t>true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인 동안 </a:t>
            </a:r>
            <a:r>
              <a:rPr lang="ko-KR" altLang="en-US" sz="9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작업문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실행 반복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6" name="왼쪽 화살표 설명선 25"/>
          <p:cNvSpPr/>
          <p:nvPr/>
        </p:nvSpPr>
        <p:spPr>
          <a:xfrm>
            <a:off x="3003274" y="5973162"/>
            <a:ext cx="2898284" cy="18763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91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+mj-ea"/>
                <a:ea typeface="+mj-ea"/>
              </a:rPr>
              <a:t>Pikachu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 </a:t>
            </a:r>
            <a:r>
              <a:rPr lang="ko-KR" altLang="en-US" sz="900" dirty="0">
                <a:latin typeface="HY엽서L" panose="02030600000101010101" pitchFamily="18" charset="-127"/>
                <a:ea typeface="HY엽서L" panose="02030600000101010101" pitchFamily="18" charset="-127"/>
              </a:rPr>
              <a:t>안에 있는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필드에 </a:t>
            </a:r>
            <a:r>
              <a:rPr lang="ko-KR" altLang="en-US" sz="9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입력값</a:t>
            </a:r>
            <a:r>
              <a:rPr lang="ko-KR" altLang="en-US" sz="900" dirty="0">
                <a:latin typeface="HY엽서L" panose="02030600000101010101" pitchFamily="18" charset="-127"/>
                <a:ea typeface="HY엽서L" panose="02030600000101010101" pitchFamily="18" charset="-127"/>
              </a:rPr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107025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4" grpId="0" animBg="1"/>
      <p:bldP spid="17" grpId="0" animBg="1"/>
      <p:bldP spid="20" grpId="0" animBg="1"/>
      <p:bldP spid="6" grpId="0" animBg="1"/>
      <p:bldP spid="7" grpId="0" animBg="1"/>
      <p:bldP spid="24" grpId="0" animBg="1"/>
      <p:bldP spid="10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메인 화면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9600" y="166374"/>
            <a:ext cx="2770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kern="0" dirty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 해설</a:t>
            </a:r>
            <a:endParaRPr lang="ko-KR" altLang="en-US" sz="2800" b="1" dirty="0">
              <a:solidFill>
                <a:prstClr val="white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96" y="1622374"/>
            <a:ext cx="4580651" cy="4852976"/>
          </a:xfrm>
          <a:prstGeom prst="rect">
            <a:avLst/>
          </a:prstGeom>
        </p:spPr>
      </p:pic>
      <p:sp>
        <p:nvSpPr>
          <p:cNvPr id="17" name="왼쪽 화살표 설명선 16"/>
          <p:cNvSpPr/>
          <p:nvPr/>
        </p:nvSpPr>
        <p:spPr>
          <a:xfrm>
            <a:off x="2792412" y="2178008"/>
            <a:ext cx="1038225" cy="12858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정수 읽기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왼쪽 화살표 설명선 19"/>
          <p:cNvSpPr/>
          <p:nvPr/>
        </p:nvSpPr>
        <p:spPr>
          <a:xfrm>
            <a:off x="3498468" y="2546854"/>
            <a:ext cx="2190750" cy="26736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8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객체에 대한 레퍼런스 변수 선언 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+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 생성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왼쪽 화살표 설명선 22"/>
          <p:cNvSpPr/>
          <p:nvPr/>
        </p:nvSpPr>
        <p:spPr>
          <a:xfrm>
            <a:off x="3311524" y="3977231"/>
            <a:ext cx="2898284" cy="50807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Monster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과 </a:t>
            </a:r>
            <a:r>
              <a:rPr lang="en-US" altLang="ko-KR" sz="900" dirty="0" err="1" smtClean="0">
                <a:latin typeface="+mn-ea"/>
              </a:rPr>
              <a:t>Chicorita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클래스가 서로 상속 관계 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-&gt;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부모 타입의 참조 변수로 자식 클래스의 인스턴스를 참조하는 것이 가능</a:t>
            </a:r>
            <a:endParaRPr lang="en-US" altLang="ko-KR" sz="9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9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업캐스팅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왼쪽 화살표 설명선 24"/>
          <p:cNvSpPr/>
          <p:nvPr/>
        </p:nvSpPr>
        <p:spPr>
          <a:xfrm>
            <a:off x="3311524" y="4659586"/>
            <a:ext cx="2898284" cy="18763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91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+mj-ea"/>
                <a:ea typeface="+mj-ea"/>
              </a:rPr>
              <a:t>Chicorita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 </a:t>
            </a:r>
            <a:r>
              <a:rPr lang="ko-KR" altLang="en-US" sz="900" dirty="0">
                <a:latin typeface="HY엽서L" panose="02030600000101010101" pitchFamily="18" charset="-127"/>
                <a:ea typeface="HY엽서L" panose="02030600000101010101" pitchFamily="18" charset="-127"/>
              </a:rPr>
              <a:t>안에 있는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필드에 </a:t>
            </a:r>
            <a:r>
              <a:rPr lang="ko-KR" altLang="en-US" sz="9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입력값</a:t>
            </a:r>
            <a:r>
              <a:rPr lang="ko-KR" altLang="en-US" sz="900" dirty="0">
                <a:latin typeface="HY엽서L" panose="02030600000101010101" pitchFamily="18" charset="-127"/>
                <a:ea typeface="HY엽서L" panose="02030600000101010101" pitchFamily="18" charset="-127"/>
              </a:rPr>
              <a:t> 저장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00" y="1603994"/>
            <a:ext cx="2846862" cy="48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0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20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메인 화면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6027" y="150128"/>
            <a:ext cx="2770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kern="0" dirty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 해설</a:t>
            </a:r>
            <a:endParaRPr lang="ko-KR" altLang="en-US" sz="2800" b="1" dirty="0">
              <a:solidFill>
                <a:prstClr val="white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0906"/>
            <a:ext cx="5002925" cy="48102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41" y="1636876"/>
            <a:ext cx="4331733" cy="4818292"/>
          </a:xfrm>
          <a:prstGeom prst="rect">
            <a:avLst/>
          </a:prstGeom>
        </p:spPr>
      </p:pic>
      <p:sp>
        <p:nvSpPr>
          <p:cNvPr id="4" name="왼쪽 화살표 설명선 3"/>
          <p:cNvSpPr/>
          <p:nvPr/>
        </p:nvSpPr>
        <p:spPr>
          <a:xfrm flipH="1">
            <a:off x="-42438" y="2699369"/>
            <a:ext cx="1839487" cy="3111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5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+mj-ea"/>
                <a:ea typeface="+mj-ea"/>
              </a:rPr>
              <a:t>Mon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이 가리키는 객체내 오버라이딩된 </a:t>
            </a:r>
            <a:r>
              <a:rPr lang="en-US" altLang="ko-KR" sz="900" dirty="0" smtClean="0">
                <a:latin typeface="+mn-ea"/>
              </a:rPr>
              <a:t>attacked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호출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왼쪽 화살표 설명선 5"/>
          <p:cNvSpPr/>
          <p:nvPr/>
        </p:nvSpPr>
        <p:spPr>
          <a:xfrm>
            <a:off x="3575049" y="2819400"/>
            <a:ext cx="1916091" cy="2857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mc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가 가리키는 객체 내 </a:t>
            </a:r>
            <a:r>
              <a:rPr lang="ko-KR" altLang="en-US" sz="9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오버라이딩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attack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호출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781300" y="2846640"/>
            <a:ext cx="750335" cy="2204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설명선 18"/>
          <p:cNvSpPr/>
          <p:nvPr/>
        </p:nvSpPr>
        <p:spPr>
          <a:xfrm>
            <a:off x="3972916" y="3326606"/>
            <a:ext cx="1708726" cy="1500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0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</a:t>
            </a:r>
            <a:r>
              <a:rPr lang="en-US" altLang="ko-KR" sz="900" dirty="0" err="1" smtClean="0"/>
              <a:t>c,exp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mc.exp+mon.exp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왼쪽 화살표 설명선 19"/>
          <p:cNvSpPr/>
          <p:nvPr/>
        </p:nvSpPr>
        <p:spPr>
          <a:xfrm>
            <a:off x="7822625" y="1671694"/>
            <a:ext cx="2190750" cy="26736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8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객체에 대한 레퍼런스 변수 선언 </a:t>
            </a:r>
            <a:r>
              <a:rPr lang="en-US" altLang="ko-KR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+ </a:t>
            </a:r>
            <a:r>
              <a:rPr lang="ko-KR" altLang="en-US" sz="9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객체 생성</a:t>
            </a:r>
            <a:endParaRPr lang="ko-KR" altLang="en-US" sz="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왼쪽 화살표 설명선 9"/>
          <p:cNvSpPr/>
          <p:nvPr/>
        </p:nvSpPr>
        <p:spPr>
          <a:xfrm>
            <a:off x="8555203" y="5707117"/>
            <a:ext cx="2129363" cy="27326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9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레벨업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시 변경되는 </a:t>
            </a:r>
            <a:r>
              <a:rPr lang="ko-KR" altLang="en-US" sz="1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상태창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왼쪽 화살표 설명선 21"/>
          <p:cNvSpPr/>
          <p:nvPr/>
        </p:nvSpPr>
        <p:spPr>
          <a:xfrm>
            <a:off x="8433818" y="3088301"/>
            <a:ext cx="2129363" cy="27326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9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구입 시 변화하는 </a:t>
            </a:r>
            <a:r>
              <a:rPr lang="ko-KR" altLang="en-US" sz="1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상태창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9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6" grpId="0" animBg="1"/>
      <p:bldP spid="17" grpId="0" animBg="1"/>
      <p:bldP spid="19" grpId="0" animBg="1"/>
      <p:bldP spid="20" grpId="0" animBg="1"/>
      <p:bldP spid="1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메인 화면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7991" y="17322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 해설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93" y="1992931"/>
            <a:ext cx="7505700" cy="1438275"/>
          </a:xfrm>
          <a:prstGeom prst="rect">
            <a:avLst/>
          </a:prstGeom>
        </p:spPr>
      </p:pic>
      <p:sp>
        <p:nvSpPr>
          <p:cNvPr id="4" name="왼쪽 화살표 설명선 3"/>
          <p:cNvSpPr/>
          <p:nvPr/>
        </p:nvSpPr>
        <p:spPr>
          <a:xfrm>
            <a:off x="3826218" y="2569193"/>
            <a:ext cx="1847850" cy="2857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1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레벨업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시 경험치 초기화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6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캐릭터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951" y="189221"/>
            <a:ext cx="2896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 해설</a:t>
            </a:r>
            <a:r>
              <a:rPr lang="ko-KR" altLang="en-US" sz="28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96" y="1655604"/>
            <a:ext cx="3000375" cy="19288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96" y="3996697"/>
            <a:ext cx="4081585" cy="169262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87" y="1707132"/>
            <a:ext cx="3729132" cy="32914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673" y="2383410"/>
            <a:ext cx="3743325" cy="3914775"/>
          </a:xfrm>
          <a:prstGeom prst="rect">
            <a:avLst/>
          </a:prstGeom>
        </p:spPr>
      </p:pic>
      <p:sp>
        <p:nvSpPr>
          <p:cNvPr id="10" name="위쪽 화살표 설명선 9"/>
          <p:cNvSpPr/>
          <p:nvPr/>
        </p:nvSpPr>
        <p:spPr>
          <a:xfrm>
            <a:off x="2377619" y="4894414"/>
            <a:ext cx="1321322" cy="482030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lt"/>
                <a:ea typeface="HY엽서L" panose="02030600000101010101" pitchFamily="18" charset="-127"/>
              </a:rPr>
              <a:t>Player</a:t>
            </a:r>
            <a:r>
              <a:rPr lang="en-US" altLang="ko-KR" sz="1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돈 미리 설정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왼쪽 화살표 설명선 16"/>
          <p:cNvSpPr/>
          <p:nvPr/>
        </p:nvSpPr>
        <p:spPr>
          <a:xfrm>
            <a:off x="6537653" y="2839984"/>
            <a:ext cx="1567719" cy="33085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3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메소드</a:t>
            </a:r>
            <a:r>
              <a:rPr lang="ko-KR" altLang="en-US" sz="105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05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오버라이딩</a:t>
            </a:r>
            <a:endParaRPr lang="ko-KR" altLang="en-US" sz="105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왼쪽 화살표 설명선 18"/>
          <p:cNvSpPr/>
          <p:nvPr/>
        </p:nvSpPr>
        <p:spPr>
          <a:xfrm>
            <a:off x="9981342" y="3715170"/>
            <a:ext cx="1567719" cy="33085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3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메소드</a:t>
            </a:r>
            <a:r>
              <a:rPr lang="ko-KR" altLang="en-US" sz="105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05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오버라이딩</a:t>
            </a:r>
            <a:endParaRPr lang="ko-KR" altLang="en-US" sz="105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왼쪽 화살표 설명선 19"/>
          <p:cNvSpPr/>
          <p:nvPr/>
        </p:nvSpPr>
        <p:spPr>
          <a:xfrm>
            <a:off x="2889384" y="2696227"/>
            <a:ext cx="1619114" cy="28751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7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Public </a:t>
            </a:r>
            <a:r>
              <a:rPr lang="ko-KR" altLang="en-US" sz="11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접근 지정</a:t>
            </a:r>
            <a:endParaRPr lang="ko-KR" altLang="en-US" sz="11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kern="0" dirty="0" smtClean="0">
                <a:solidFill>
                  <a:srgbClr val="915E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 포켓몬</a:t>
            </a:r>
            <a:endParaRPr lang="en-US" altLang="ko-KR" sz="2400" kern="0" dirty="0">
              <a:solidFill>
                <a:srgbClr val="915E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3307" y="177783"/>
            <a:ext cx="2896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prstClr val="white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 해설</a:t>
            </a:r>
            <a:r>
              <a:rPr lang="ko-KR" altLang="en-US" sz="28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>
            <a:hlinkClick r:id="rId2" action="ppaction://hlinkfile"/>
          </p:cNvPr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22" y="1649697"/>
            <a:ext cx="3153160" cy="4779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38" y="1676225"/>
            <a:ext cx="3014127" cy="2632949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4195764" y="4559206"/>
            <a:ext cx="1757362" cy="4751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해당 번호를 누르면 해당 공격이 나옴</a:t>
            </a:r>
            <a:r>
              <a:rPr lang="en-US" altLang="ko-KR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왼쪽 화살표 설명선 6"/>
          <p:cNvSpPr/>
          <p:nvPr/>
        </p:nvSpPr>
        <p:spPr>
          <a:xfrm>
            <a:off x="2795416" y="2231619"/>
            <a:ext cx="1114597" cy="3026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26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공격할 </a:t>
            </a:r>
            <a:r>
              <a:rPr lang="ko-KR" altLang="en-US" sz="1000" smtClean="0">
                <a:latin typeface="HY엽서L" panose="02030600000101010101" pitchFamily="18" charset="-127"/>
                <a:ea typeface="HY엽서L" panose="02030600000101010101" pitchFamily="18" charset="-127"/>
              </a:rPr>
              <a:t>때</a:t>
            </a:r>
            <a:r>
              <a:rPr lang="en-US" altLang="ko-KR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추상클래스</a:t>
            </a:r>
            <a:r>
              <a:rPr lang="en-US" altLang="ko-KR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왼쪽 화살표 설명선 16"/>
          <p:cNvSpPr/>
          <p:nvPr/>
        </p:nvSpPr>
        <p:spPr>
          <a:xfrm>
            <a:off x="8454405" y="2917419"/>
            <a:ext cx="1375395" cy="3026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26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공격 받을 때</a:t>
            </a:r>
            <a:endParaRPr lang="en-US" altLang="ko-KR" sz="10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en-US" altLang="ko-KR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추상클래스</a:t>
            </a:r>
            <a:r>
              <a:rPr lang="en-US" altLang="ko-KR" sz="1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7" grpId="0" animBg="1"/>
      <p:bldP spid="17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424</Words>
  <Application>Microsoft Office PowerPoint</Application>
  <PresentationFormat>와이드스크린</PresentationFormat>
  <Paragraphs>140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HY엽서L</vt:lpstr>
      <vt:lpstr>HY엽서M</vt:lpstr>
      <vt:lpstr>맑은 고딕</vt:lpstr>
      <vt:lpstr>야놀자 야체 B</vt:lpstr>
      <vt:lpstr>휴먼모음T</vt:lpstr>
      <vt:lpstr>Arial</vt:lpstr>
      <vt:lpstr>Comic Sans MS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51</cp:revision>
  <dcterms:created xsi:type="dcterms:W3CDTF">2020-04-07T04:27:18Z</dcterms:created>
  <dcterms:modified xsi:type="dcterms:W3CDTF">2020-06-27T08:43:08Z</dcterms:modified>
</cp:coreProperties>
</file>