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0"/>
  </p:notesMasterIdLst>
  <p:handoutMasterIdLst>
    <p:handoutMasterId r:id="rId11"/>
  </p:handoutMasterIdLst>
  <p:sldIdLst>
    <p:sldId id="331" r:id="rId5"/>
    <p:sldId id="349" r:id="rId6"/>
    <p:sldId id="350" r:id="rId7"/>
    <p:sldId id="351" r:id="rId8"/>
    <p:sldId id="352" r:id="rId9"/>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2F3E"/>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3" autoAdjust="0"/>
    <p:restoredTop sz="59780" autoAdjust="0"/>
  </p:normalViewPr>
  <p:slideViewPr>
    <p:cSldViewPr snapToGrid="0" showGuides="1">
      <p:cViewPr varScale="1">
        <p:scale>
          <a:sx n="60" d="100"/>
          <a:sy n="60" d="100"/>
        </p:scale>
        <p:origin x="1888" y="192"/>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6/17/21</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demonstrate CI/CD pipeline that builds a simple application and deploys it into different environment. It also updates self-mutating, meaning if I do a change it is going to update and restart itself. </a:t>
            </a:r>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3666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920" b="0" i="0" u="none" strike="noStrike" kern="1200" dirty="0">
                <a:solidFill>
                  <a:schemeClr val="tx1"/>
                </a:solidFill>
                <a:effectLst/>
                <a:latin typeface="Amazon Ember Regular" charset="0"/>
                <a:ea typeface="+mn-ea"/>
                <a:cs typeface="+mn-cs"/>
              </a:rPr>
              <a:t>Why do we have different environments or accounts?</a:t>
            </a:r>
            <a:br>
              <a:rPr lang="en-AU" dirty="0"/>
            </a:br>
            <a:r>
              <a:rPr lang="en-AU" sz="1920" b="0" i="0" u="none" strike="noStrike" kern="1200" dirty="0">
                <a:solidFill>
                  <a:schemeClr val="tx1"/>
                </a:solidFill>
                <a:effectLst/>
                <a:latin typeface="Amazon Ember Regular" charset="0"/>
                <a:ea typeface="+mn-ea"/>
                <a:cs typeface="+mn-cs"/>
              </a:rPr>
              <a:t>Accounts help to establish natural boundaries for security, access and billing. For example developers have full access to dev environment where they can experiment and innovate fast. However, for staging environment developers would have only </a:t>
            </a:r>
            <a:r>
              <a:rPr lang="en-AU" sz="1920" b="0" i="0" u="none" strike="noStrike" kern="1200" dirty="0" err="1">
                <a:solidFill>
                  <a:schemeClr val="tx1"/>
                </a:solidFill>
                <a:effectLst/>
                <a:latin typeface="Amazon Ember Regular" charset="0"/>
                <a:ea typeface="+mn-ea"/>
                <a:cs typeface="+mn-cs"/>
              </a:rPr>
              <a:t>readonly</a:t>
            </a:r>
            <a:r>
              <a:rPr lang="en-AU" sz="1920" b="0" i="0" u="none" strike="noStrike" kern="1200" dirty="0">
                <a:solidFill>
                  <a:schemeClr val="tx1"/>
                </a:solidFill>
                <a:effectLst/>
                <a:latin typeface="Amazon Ember Regular" charset="0"/>
                <a:ea typeface="+mn-ea"/>
                <a:cs typeface="+mn-cs"/>
              </a:rPr>
              <a:t> access so they cannot really temper with infrastructure and it remains prod like for better behavioural predictability. And nobody should have access to prod account, so developers not compromise living system and also do not have access to for example Personal Identifiable or Sensitive Information.</a:t>
            </a:r>
            <a:br>
              <a:rPr lang="en-AU" dirty="0"/>
            </a:b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61017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hos it is going to work. Developers committing code, this action triggers </a:t>
            </a:r>
            <a:r>
              <a:rPr lang="en-US" dirty="0" err="1"/>
              <a:t>Orcestrration</a:t>
            </a:r>
            <a:r>
              <a:rPr lang="en-US" dirty="0"/>
              <a:t> service, </a:t>
            </a:r>
            <a:r>
              <a:rPr lang="en-US" dirty="0" err="1"/>
              <a:t>codePipeline</a:t>
            </a:r>
            <a:r>
              <a:rPr lang="en-US" dirty="0"/>
              <a:t>. That is going to grab a source from GitHub, then trigger </a:t>
            </a:r>
            <a:r>
              <a:rPr lang="en-US" dirty="0" err="1"/>
              <a:t>CodeBuild</a:t>
            </a:r>
            <a:r>
              <a:rPr lang="en-US" dirty="0"/>
              <a:t>. </a:t>
            </a:r>
            <a:r>
              <a:rPr lang="en-US" dirty="0" err="1"/>
              <a:t>Codebuild</a:t>
            </a:r>
            <a:r>
              <a:rPr lang="en-US" dirty="0"/>
              <a:t> is going to compile </a:t>
            </a:r>
            <a:r>
              <a:rPr lang="en-US" dirty="0" err="1"/>
              <a:t>atrtifacts</a:t>
            </a:r>
            <a:r>
              <a:rPr lang="en-US" dirty="0"/>
              <a:t>. In our case it is a </a:t>
            </a:r>
            <a:r>
              <a:rPr lang="en-US" dirty="0" err="1"/>
              <a:t>cloudFromation</a:t>
            </a:r>
            <a:r>
              <a:rPr lang="en-US" dirty="0"/>
              <a:t> templates, one for </a:t>
            </a:r>
            <a:r>
              <a:rPr lang="en-US" dirty="0" err="1"/>
              <a:t>pileine</a:t>
            </a:r>
            <a:r>
              <a:rPr lang="en-US" dirty="0"/>
              <a:t> itself and one for application a lambda code. The result of this operation is stored in S3 and linked to this </a:t>
            </a:r>
            <a:r>
              <a:rPr lang="en-US" dirty="0" err="1"/>
              <a:t>particaul</a:t>
            </a:r>
            <a:r>
              <a:rPr lang="en-US" dirty="0"/>
              <a:t> build. This is important part, because we are going to deploy the same build into different </a:t>
            </a:r>
            <a:r>
              <a:rPr lang="en-US" dirty="0" err="1"/>
              <a:t>enviromens</a:t>
            </a:r>
            <a:r>
              <a:rPr lang="en-US" dirty="0"/>
              <a:t> to achieve consistency. So after we have this build it is going to deploy itself and in case of changes the build process is going to restart, then we can start </a:t>
            </a:r>
            <a:r>
              <a:rPr lang="en-US" dirty="0" err="1"/>
              <a:t>deployeing</a:t>
            </a:r>
            <a:r>
              <a:rPr lang="en-US" dirty="0"/>
              <a:t> actual application, first it is going to be deployed in test account. Potentially we can add integration testing or manual approval. And the next it is going to deploy into prod account.</a:t>
            </a:r>
          </a:p>
          <a:p>
            <a:endParaRPr lang="en-US" dirty="0"/>
          </a:p>
          <a:p>
            <a:r>
              <a:rPr lang="en-US" dirty="0"/>
              <a:t> Let me show you around.</a:t>
            </a:r>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776925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563127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8"/>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spTree>
    <p:extLst>
      <p:ext uri="{BB962C8B-B14F-4D97-AF65-F5344CB8AC3E}">
        <p14:creationId xmlns:p14="http://schemas.microsoft.com/office/powerpoint/2010/main" val="22170408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1BB08B99-C266-CB41-AD06-12C934901626}"/>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8"/>
          </a:xfrm>
          <a:prstGeom prst="rect">
            <a:avLst/>
          </a:prstGeom>
        </p:spPr>
      </p:pic>
    </p:spTree>
    <p:extLst>
      <p:ext uri="{BB962C8B-B14F-4D97-AF65-F5344CB8AC3E}">
        <p14:creationId xmlns:p14="http://schemas.microsoft.com/office/powerpoint/2010/main" val="3192394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381838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pic>
        <p:nvPicPr>
          <p:cNvPr id="7" name="Picture 6">
            <a:extLst>
              <a:ext uri="{FF2B5EF4-FFF2-40B4-BE49-F238E27FC236}">
                <a16:creationId xmlns:a16="http://schemas.microsoft.com/office/drawing/2014/main" id="{EF791862-4A02-AC41-AB46-5CAD4BB6429C}"/>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426676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solidFill>
                  <a:schemeClr val="tx1"/>
                </a:solidFill>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a:t>
            </a:r>
          </a:p>
        </p:txBody>
      </p:sp>
      <p:pic>
        <p:nvPicPr>
          <p:cNvPr id="7" name="Picture 6"/>
          <p:cNvPicPr>
            <a:picLocks noChangeAspect="1"/>
          </p:cNvPicPr>
          <p:nvPr userDrawn="1"/>
        </p:nvPicPr>
        <p:blipFill>
          <a:blip r:embed="rId26"/>
          <a:srcRect/>
          <a:stretch/>
        </p:blipFill>
        <p:spPr>
          <a:xfrm>
            <a:off x="13349613" y="7531058"/>
            <a:ext cx="709192" cy="424101"/>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p:txBody>
          <a:bodyPr/>
          <a:lstStyle/>
          <a:p>
            <a:r>
              <a:rPr lang="en-US" dirty="0" err="1"/>
              <a:t>Nelli</a:t>
            </a:r>
            <a:r>
              <a:rPr lang="en-US" dirty="0"/>
              <a:t> </a:t>
            </a:r>
            <a:r>
              <a:rPr lang="en-US" dirty="0" err="1"/>
              <a:t>Lovchikova</a:t>
            </a:r>
            <a:endParaRPr lang="en-US" dirty="0"/>
          </a:p>
          <a:p>
            <a:r>
              <a:rPr lang="en-US" dirty="0"/>
              <a:t>17/06/2021</a:t>
            </a:r>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dirty="0"/>
              <a:t>CI/CD</a:t>
            </a:r>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p:txBody>
          <a:bodyPr/>
          <a:lstStyle/>
          <a:p>
            <a:r>
              <a:rPr lang="en-US" sz="3600" dirty="0"/>
              <a:t>Cross Account / self-deployment</a:t>
            </a:r>
          </a:p>
        </p:txBody>
      </p:sp>
    </p:spTree>
    <p:extLst>
      <p:ext uri="{BB962C8B-B14F-4D97-AF65-F5344CB8AC3E}">
        <p14:creationId xmlns:p14="http://schemas.microsoft.com/office/powerpoint/2010/main" val="80582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616D-A8E5-7348-887A-4FE0333276C1}"/>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557ADF83-A514-F54D-A748-0A7D1C42F0C4}"/>
              </a:ext>
            </a:extLst>
          </p:cNvPr>
          <p:cNvSpPr>
            <a:spLocks noGrp="1"/>
          </p:cNvSpPr>
          <p:nvPr>
            <p:ph type="body" sz="quarter" idx="10"/>
          </p:nvPr>
        </p:nvSpPr>
        <p:spPr/>
        <p:txBody>
          <a:bodyPr/>
          <a:lstStyle/>
          <a:p>
            <a:pPr marL="457200" indent="-457200">
              <a:buFontTx/>
              <a:buChar char="-"/>
            </a:pPr>
            <a:r>
              <a:rPr lang="en-AU" sz="3600" dirty="0"/>
              <a:t>Security Boundaries</a:t>
            </a:r>
          </a:p>
          <a:p>
            <a:pPr marL="457200" indent="-457200">
              <a:buFontTx/>
              <a:buChar char="-"/>
            </a:pPr>
            <a:r>
              <a:rPr lang="en-AU" sz="3600" dirty="0"/>
              <a:t>Multiple environments for multiple purposes</a:t>
            </a:r>
          </a:p>
          <a:p>
            <a:pPr marL="457200" indent="-457200">
              <a:buFontTx/>
              <a:buChar char="-"/>
            </a:pPr>
            <a:r>
              <a:rPr lang="en-AU" sz="3600" dirty="0"/>
              <a:t>Protect Personal Identifiable Information</a:t>
            </a:r>
          </a:p>
          <a:p>
            <a:pPr marL="457200" indent="-457200">
              <a:buFontTx/>
              <a:buChar char="-"/>
            </a:pPr>
            <a:endParaRPr lang="en-US" dirty="0"/>
          </a:p>
        </p:txBody>
      </p:sp>
    </p:spTree>
    <p:extLst>
      <p:ext uri="{BB962C8B-B14F-4D97-AF65-F5344CB8AC3E}">
        <p14:creationId xmlns:p14="http://schemas.microsoft.com/office/powerpoint/2010/main" val="312533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0F48-4284-584E-B141-1C18B1AF62B2}"/>
              </a:ext>
            </a:extLst>
          </p:cNvPr>
          <p:cNvSpPr>
            <a:spLocks noGrp="1"/>
          </p:cNvSpPr>
          <p:nvPr>
            <p:ph type="title"/>
          </p:nvPr>
        </p:nvSpPr>
        <p:spPr/>
        <p:txBody>
          <a:bodyPr/>
          <a:lstStyle/>
          <a:p>
            <a:r>
              <a:rPr lang="en-US" dirty="0"/>
              <a:t>Architecture</a:t>
            </a:r>
          </a:p>
        </p:txBody>
      </p:sp>
      <p:pic>
        <p:nvPicPr>
          <p:cNvPr id="13" name="Picture 12">
            <a:extLst>
              <a:ext uri="{FF2B5EF4-FFF2-40B4-BE49-F238E27FC236}">
                <a16:creationId xmlns:a16="http://schemas.microsoft.com/office/drawing/2014/main" id="{90D6131F-93ED-064A-A475-46FD7D0FEC51}"/>
              </a:ext>
            </a:extLst>
          </p:cNvPr>
          <p:cNvPicPr>
            <a:picLocks noChangeAspect="1"/>
          </p:cNvPicPr>
          <p:nvPr/>
        </p:nvPicPr>
        <p:blipFill>
          <a:blip r:embed="rId3"/>
          <a:stretch>
            <a:fillRect/>
          </a:stretch>
        </p:blipFill>
        <p:spPr>
          <a:xfrm>
            <a:off x="1585595" y="1057084"/>
            <a:ext cx="11459210" cy="6894350"/>
          </a:xfrm>
          <a:prstGeom prst="rect">
            <a:avLst/>
          </a:prstGeom>
        </p:spPr>
      </p:pic>
    </p:spTree>
    <p:extLst>
      <p:ext uri="{BB962C8B-B14F-4D97-AF65-F5344CB8AC3E}">
        <p14:creationId xmlns:p14="http://schemas.microsoft.com/office/powerpoint/2010/main" val="273335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2DFC-A3B8-524C-8304-A98889A0629E}"/>
              </a:ext>
            </a:extLst>
          </p:cNvPr>
          <p:cNvSpPr>
            <a:spLocks noGrp="1"/>
          </p:cNvSpPr>
          <p:nvPr>
            <p:ph type="title"/>
          </p:nvPr>
        </p:nvSpPr>
        <p:spPr/>
        <p:txBody>
          <a:bodyPr/>
          <a:lstStyle/>
          <a:p>
            <a:r>
              <a:rPr lang="en-US" dirty="0"/>
              <a:t>Limitations</a:t>
            </a:r>
          </a:p>
        </p:txBody>
      </p:sp>
      <p:sp>
        <p:nvSpPr>
          <p:cNvPr id="3" name="Text Placeholder 2">
            <a:extLst>
              <a:ext uri="{FF2B5EF4-FFF2-40B4-BE49-F238E27FC236}">
                <a16:creationId xmlns:a16="http://schemas.microsoft.com/office/drawing/2014/main" id="{1CF2FDBC-9CA3-F744-A887-453AF6880528}"/>
              </a:ext>
            </a:extLst>
          </p:cNvPr>
          <p:cNvSpPr>
            <a:spLocks noGrp="1"/>
          </p:cNvSpPr>
          <p:nvPr>
            <p:ph type="body" sz="quarter" idx="10"/>
          </p:nvPr>
        </p:nvSpPr>
        <p:spPr/>
        <p:txBody>
          <a:bodyPr/>
          <a:lstStyle/>
          <a:p>
            <a:r>
              <a:rPr lang="en-AU" dirty="0"/>
              <a:t>No context queries: context queries are not supported. That means that </a:t>
            </a:r>
            <a:r>
              <a:rPr lang="en-AU" dirty="0" err="1"/>
              <a:t>Vpc.fromLookup</a:t>
            </a:r>
            <a:r>
              <a:rPr lang="en-AU" dirty="0"/>
              <a:t>() and other functions like it will not work </a:t>
            </a:r>
          </a:p>
          <a:p>
            <a:endParaRPr lang="en-AU" dirty="0"/>
          </a:p>
          <a:p>
            <a:r>
              <a:rPr lang="en-US" dirty="0"/>
              <a:t>Current approach is easy to use. </a:t>
            </a:r>
          </a:p>
          <a:p>
            <a:r>
              <a:rPr lang="en-US" dirty="0"/>
              <a:t>It built by AWS team according with the best practices.</a:t>
            </a:r>
            <a:endParaRPr lang="en-AU" dirty="0"/>
          </a:p>
        </p:txBody>
      </p:sp>
    </p:spTree>
    <p:extLst>
      <p:ext uri="{BB962C8B-B14F-4D97-AF65-F5344CB8AC3E}">
        <p14:creationId xmlns:p14="http://schemas.microsoft.com/office/powerpoint/2010/main" val="224863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5FF3-8A8A-DE41-9359-C385F00AFFD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429640891"/>
      </p:ext>
    </p:extLst>
  </p:cSld>
  <p:clrMapOvr>
    <a:masterClrMapping/>
  </p:clrMapOvr>
</p:sld>
</file>

<file path=ppt/theme/theme1.xml><?xml version="1.0" encoding="utf-8"?>
<a:theme xmlns:a="http://schemas.openxmlformats.org/drawingml/2006/main" name="DeckTemplate-AWS">
  <a:themeElements>
    <a:clrScheme name="Custom 44">
      <a:dk1>
        <a:srgbClr val="232F3E"/>
      </a:dk1>
      <a:lt1>
        <a:srgbClr val="FFFFFF"/>
      </a:lt1>
      <a:dk2>
        <a:srgbClr val="161E2C"/>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25770</TotalTime>
  <Words>384</Words>
  <Application>Microsoft Macintosh PowerPoint</Application>
  <PresentationFormat>Custom</PresentationFormat>
  <Paragraphs>24</Paragraphs>
  <Slides>5</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Amazon Ember</vt:lpstr>
      <vt:lpstr>Amazon Ember Light</vt:lpstr>
      <vt:lpstr>Amazon Ember Regular</vt:lpstr>
      <vt:lpstr>Arial</vt:lpstr>
      <vt:lpstr>Calibri</vt:lpstr>
      <vt:lpstr>DeckTemplate-AWS</vt:lpstr>
      <vt:lpstr>PowerPoint Presentation</vt:lpstr>
      <vt:lpstr>Motivation</vt:lpstr>
      <vt:lpstr>Architecture</vt:lpstr>
      <vt:lpstr>Limitations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Nelli Lovchikova</cp:lastModifiedBy>
  <cp:revision>170</cp:revision>
  <dcterms:created xsi:type="dcterms:W3CDTF">2016-06-17T18:22:10Z</dcterms:created>
  <dcterms:modified xsi:type="dcterms:W3CDTF">2021-06-17T22:38:48Z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