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 Mono Regular" charset="1" panose="00000000000000000000"/>
      <p:regular r:id="rId10"/>
    </p:embeddedFont>
    <p:embeddedFont>
      <p:font typeface="Roboto Mono Regular Bold" charset="1" panose="00000000000000000000"/>
      <p:regular r:id="rId11"/>
    </p:embeddedFont>
    <p:embeddedFont>
      <p:font typeface="Roboto Mono Regular Italics" charset="1" panose="00000000000000000000"/>
      <p:regular r:id="rId12"/>
    </p:embeddedFont>
    <p:embeddedFont>
      <p:font typeface="Roboto Mono Regular Bold Italics" charset="1" panose="00000000000000000000"/>
      <p:regular r:id="rId13"/>
    </p:embeddedFont>
    <p:embeddedFont>
      <p:font typeface="Roboto Mono Light" charset="1" panose="00000000000000000000"/>
      <p:regular r:id="rId14"/>
    </p:embeddedFont>
    <p:embeddedFont>
      <p:font typeface="Roboto Mono Light Bold" charset="1" panose="00000000000000000000"/>
      <p:regular r:id="rId15"/>
    </p:embeddedFont>
    <p:embeddedFont>
      <p:font typeface="Roboto Mono Light Italics" charset="1" panose="00000000000000000000"/>
      <p:regular r:id="rId16"/>
    </p:embeddedFont>
    <p:embeddedFont>
      <p:font typeface="Roboto Mono Light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-1172633" y="3230033"/>
            <a:ext cx="4515556" cy="11288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4945078" y="6944078"/>
            <a:ext cx="4515556" cy="11288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74456" y="8191521"/>
            <a:ext cx="421378" cy="106677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935722" y="1028700"/>
            <a:ext cx="421378" cy="106677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867863" y="2116770"/>
            <a:ext cx="6034996" cy="6053459"/>
            <a:chOff x="0" y="0"/>
            <a:chExt cx="8046661" cy="80712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46661" cy="5713853"/>
            </a:xfrm>
            <a:custGeom>
              <a:avLst/>
              <a:gdLst/>
              <a:ahLst/>
              <a:cxnLst/>
              <a:rect r="r" b="b" t="t" l="l"/>
              <a:pathLst>
                <a:path h="5713853" w="8046661">
                  <a:moveTo>
                    <a:pt x="0" y="0"/>
                  </a:moveTo>
                  <a:lnTo>
                    <a:pt x="8046661" y="0"/>
                  </a:lnTo>
                  <a:lnTo>
                    <a:pt x="8046661" y="5713853"/>
                  </a:lnTo>
                  <a:lnTo>
                    <a:pt x="0" y="5713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0013" r="0" b="-20813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064053" y="5923978"/>
              <a:ext cx="5918556" cy="21473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89"/>
                </a:lnSpc>
              </a:pPr>
              <a:r>
                <a:rPr lang="en-US" sz="9707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9707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9707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902859" y="2145088"/>
            <a:ext cx="7172849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EB9B07"/>
                </a:solidFill>
                <a:latin typeface="Roboto Mono Light Bold"/>
              </a:rPr>
              <a:t>Project 02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02859" y="4934271"/>
            <a:ext cx="7172849" cy="323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Roboto Mono Light Bold"/>
              </a:rPr>
              <a:t>Hector Domínguez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Roboto Mono Light Bold"/>
              </a:rPr>
              <a:t>Isabella Ruiz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Roboto Mono Light Bold"/>
              </a:rPr>
              <a:t>Jesús Mondragón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Roboto Mono Light Bold"/>
              </a:rPr>
              <a:t>Jonathan Cobos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Roboto Mono Light Bold"/>
              </a:rPr>
              <a:t>Nelly Fabela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Roboto Mono Light Bold"/>
              </a:rPr>
              <a:t>Raymundo Ponce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02859" y="4011088"/>
            <a:ext cx="7172849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>
                <a:solidFill>
                  <a:srgbClr val="FFFFFF"/>
                </a:solidFill>
                <a:latin typeface="Roboto Mono Light Bold"/>
              </a:rPr>
              <a:t>CREATED BY: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06591" y="482918"/>
            <a:ext cx="1088236" cy="1091565"/>
            <a:chOff x="0" y="0"/>
            <a:chExt cx="1450981" cy="1455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0981" cy="1030327"/>
            </a:xfrm>
            <a:custGeom>
              <a:avLst/>
              <a:gdLst/>
              <a:ahLst/>
              <a:cxnLst/>
              <a:rect r="r" b="b" t="t" l="l"/>
              <a:pathLst>
                <a:path h="1030327" w="1450981">
                  <a:moveTo>
                    <a:pt x="0" y="0"/>
                  </a:moveTo>
                  <a:lnTo>
                    <a:pt x="1450981" y="0"/>
                  </a:lnTo>
                  <a:lnTo>
                    <a:pt x="1450981" y="1030327"/>
                  </a:lnTo>
                  <a:lnTo>
                    <a:pt x="0" y="1030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13" r="0" b="-20813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1871" y="1062750"/>
              <a:ext cx="1067239" cy="392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1750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6192500" cy="127000"/>
          </a:xfrm>
          <a:prstGeom prst="rect">
            <a:avLst/>
          </a:prstGeom>
          <a:solidFill>
            <a:srgbClr val="F54F2A"/>
          </a:solidFill>
        </p:spPr>
      </p:sp>
      <p:sp>
        <p:nvSpPr>
          <p:cNvPr name="AutoShape 6" id="6"/>
          <p:cNvSpPr/>
          <p:nvPr/>
        </p:nvSpPr>
        <p:spPr>
          <a:xfrm rot="0">
            <a:off x="16192500" y="10160000"/>
            <a:ext cx="2095500" cy="12700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28700" y="2446105"/>
            <a:ext cx="10300157" cy="625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BetBud is an app where the goal is to make bets with your friends in a lighthearted, fun way. 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When using the application you can invite any friend you like and make any type of bet that includes the following categories:</a:t>
            </a:r>
          </a:p>
          <a:p>
            <a:pPr>
              <a:lnSpc>
                <a:spcPts val="4199"/>
              </a:lnSpc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Food - Drinks - Giftcards - Movie Theater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There are several things you can bet starting with meals, nachos or combo deals, giftcards and even beer!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71208"/>
            <a:ext cx="12246346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150">
                <a:solidFill>
                  <a:srgbClr val="EB9B07"/>
                </a:solidFill>
                <a:latin typeface="Roboto Mono Regular Bold"/>
              </a:rPr>
              <a:t>Application Concept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393810" y="2507630"/>
            <a:ext cx="3798690" cy="6209172"/>
            <a:chOff x="0" y="0"/>
            <a:chExt cx="5064919" cy="827889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5064919" cy="8278896"/>
              <a:chOff x="0" y="0"/>
              <a:chExt cx="5365750" cy="877062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365750" cy="8770620"/>
              </a:xfrm>
              <a:custGeom>
                <a:avLst/>
                <a:gdLst/>
                <a:ahLst/>
                <a:cxnLst/>
                <a:rect r="r" b="b" t="t" l="l"/>
                <a:pathLst>
                  <a:path h="8770620" w="5365750">
                    <a:moveTo>
                      <a:pt x="4318000" y="0"/>
                    </a:moveTo>
                    <a:lnTo>
                      <a:pt x="1046480" y="0"/>
                    </a:lnTo>
                    <a:cubicBezTo>
                      <a:pt x="471170" y="0"/>
                      <a:pt x="0" y="471170"/>
                      <a:pt x="0" y="1046480"/>
                    </a:cubicBezTo>
                    <a:lnTo>
                      <a:pt x="0" y="7724140"/>
                    </a:lnTo>
                    <a:cubicBezTo>
                      <a:pt x="0" y="8299450"/>
                      <a:pt x="471170" y="8770620"/>
                      <a:pt x="1046480" y="8770620"/>
                    </a:cubicBezTo>
                    <a:lnTo>
                      <a:pt x="4318000" y="8770620"/>
                    </a:lnTo>
                    <a:cubicBezTo>
                      <a:pt x="4893310" y="8770620"/>
                      <a:pt x="5364480" y="8299451"/>
                      <a:pt x="5364480" y="7724140"/>
                    </a:cubicBezTo>
                    <a:lnTo>
                      <a:pt x="5364480" y="1046480"/>
                    </a:lnTo>
                    <a:cubicBezTo>
                      <a:pt x="5365750" y="471170"/>
                      <a:pt x="4894580" y="0"/>
                      <a:pt x="4318000" y="0"/>
                    </a:cubicBezTo>
                    <a:close/>
                    <a:moveTo>
                      <a:pt x="2682240" y="8200390"/>
                    </a:moveTo>
                    <a:cubicBezTo>
                      <a:pt x="2392680" y="8200390"/>
                      <a:pt x="2159000" y="7965440"/>
                      <a:pt x="2159000" y="7677150"/>
                    </a:cubicBezTo>
                    <a:cubicBezTo>
                      <a:pt x="2159000" y="7388860"/>
                      <a:pt x="2393950" y="7153910"/>
                      <a:pt x="2682240" y="7153910"/>
                    </a:cubicBezTo>
                    <a:cubicBezTo>
                      <a:pt x="2971800" y="7153910"/>
                      <a:pt x="3205480" y="7388860"/>
                      <a:pt x="3205480" y="7677150"/>
                    </a:cubicBezTo>
                    <a:cubicBezTo>
                      <a:pt x="3205480" y="7965440"/>
                      <a:pt x="2971800" y="8200390"/>
                      <a:pt x="2682240" y="8200390"/>
                    </a:cubicBezTo>
                    <a:close/>
                    <a:moveTo>
                      <a:pt x="4907280" y="6630670"/>
                    </a:moveTo>
                    <a:lnTo>
                      <a:pt x="458470" y="6630670"/>
                    </a:lnTo>
                    <a:lnTo>
                      <a:pt x="458470" y="1308100"/>
                    </a:lnTo>
                    <a:lnTo>
                      <a:pt x="4907280" y="1308100"/>
                    </a:lnTo>
                    <a:lnTo>
                      <a:pt x="4907280" y="66306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58470" y="1308100"/>
                <a:ext cx="4448810" cy="5321300"/>
              </a:xfrm>
              <a:custGeom>
                <a:avLst/>
                <a:gdLst/>
                <a:ahLst/>
                <a:cxnLst/>
                <a:rect r="r" b="b" t="t" l="l"/>
                <a:pathLst>
                  <a:path h="5321300" w="4448810">
                    <a:moveTo>
                      <a:pt x="0" y="0"/>
                    </a:moveTo>
                    <a:lnTo>
                      <a:pt x="4448810" y="0"/>
                    </a:lnTo>
                    <a:lnTo>
                      <a:pt x="4448810" y="5321300"/>
                    </a:lnTo>
                    <a:lnTo>
                      <a:pt x="0" y="5321300"/>
                    </a:lnTo>
                    <a:close/>
                  </a:path>
                </a:pathLst>
              </a:custGeom>
              <a:solidFill>
                <a:srgbClr val="191919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1174980" y="2486036"/>
              <a:ext cx="2714575" cy="1927593"/>
            </a:xfrm>
            <a:custGeom>
              <a:avLst/>
              <a:gdLst/>
              <a:ahLst/>
              <a:cxnLst/>
              <a:rect r="r" b="b" t="t" l="l"/>
              <a:pathLst>
                <a:path h="1927593" w="2714575">
                  <a:moveTo>
                    <a:pt x="0" y="0"/>
                  </a:moveTo>
                  <a:lnTo>
                    <a:pt x="2714575" y="0"/>
                  </a:lnTo>
                  <a:lnTo>
                    <a:pt x="2714575" y="1927592"/>
                  </a:lnTo>
                  <a:lnTo>
                    <a:pt x="0" y="1927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13" r="0" b="-20813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533943" y="4488417"/>
              <a:ext cx="1996650" cy="720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84"/>
                </a:lnSpc>
              </a:pPr>
              <a:r>
                <a:rPr lang="en-US" sz="3274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3274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3274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06591" y="482918"/>
            <a:ext cx="1088236" cy="1091565"/>
            <a:chOff x="0" y="0"/>
            <a:chExt cx="1450981" cy="1455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0981" cy="1030327"/>
            </a:xfrm>
            <a:custGeom>
              <a:avLst/>
              <a:gdLst/>
              <a:ahLst/>
              <a:cxnLst/>
              <a:rect r="r" b="b" t="t" l="l"/>
              <a:pathLst>
                <a:path h="1030327" w="1450981">
                  <a:moveTo>
                    <a:pt x="0" y="0"/>
                  </a:moveTo>
                  <a:lnTo>
                    <a:pt x="1450981" y="0"/>
                  </a:lnTo>
                  <a:lnTo>
                    <a:pt x="1450981" y="1030327"/>
                  </a:lnTo>
                  <a:lnTo>
                    <a:pt x="0" y="1030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13" r="0" b="-20813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1871" y="1062750"/>
              <a:ext cx="1067239" cy="392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1750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6192500" cy="127000"/>
          </a:xfrm>
          <a:prstGeom prst="rect">
            <a:avLst/>
          </a:prstGeom>
          <a:solidFill>
            <a:srgbClr val="F54F2A"/>
          </a:solidFill>
        </p:spPr>
      </p:sp>
      <p:sp>
        <p:nvSpPr>
          <p:cNvPr name="AutoShape 6" id="6"/>
          <p:cNvSpPr/>
          <p:nvPr/>
        </p:nvSpPr>
        <p:spPr>
          <a:xfrm rot="0">
            <a:off x="16192500" y="10160000"/>
            <a:ext cx="2095500" cy="12700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28700" y="2216467"/>
            <a:ext cx="12246346" cy="677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spc="139">
                <a:solidFill>
                  <a:srgbClr val="FFFFFF"/>
                </a:solidFill>
                <a:latin typeface="Roboto Mono Light Bold"/>
              </a:rPr>
              <a:t>Do you like the thrill of taking risks?</a:t>
            </a:r>
            <a:r>
              <a:rPr lang="en-US" sz="2799" spc="139">
                <a:solidFill>
                  <a:srgbClr val="FFFFFF"/>
                </a:solidFill>
                <a:latin typeface="Roboto Mono Light"/>
              </a:rPr>
              <a:t> And how about them actually not being too risky? 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Are you tired of the same old social media apps and games that you've been using for the last five years? So are we.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The motivation for creating BetBud was mainly to have in the palm of our hands a new way to interact with our social circle, while being able to win prizes for it. Prizes that don't necessarily mean money but something enjoyable and usable.</a:t>
            </a:r>
          </a:p>
          <a:p>
            <a:pPr>
              <a:lnSpc>
                <a:spcPts val="41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191419" y="3086100"/>
            <a:ext cx="2515172" cy="4114800"/>
          </a:xfrm>
          <a:custGeom>
            <a:avLst/>
            <a:gdLst/>
            <a:ahLst/>
            <a:cxnLst/>
            <a:rect r="r" b="b" t="t" l="l"/>
            <a:pathLst>
              <a:path h="4114800" w="2515172">
                <a:moveTo>
                  <a:pt x="0" y="0"/>
                </a:moveTo>
                <a:lnTo>
                  <a:pt x="2515172" y="0"/>
                </a:lnTo>
                <a:lnTo>
                  <a:pt x="25151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03250"/>
            <a:ext cx="12246346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150">
                <a:solidFill>
                  <a:srgbClr val="EB9B07"/>
                </a:solidFill>
                <a:latin typeface="Roboto Mono Regular Bold"/>
              </a:rPr>
              <a:t>Motivation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06591" y="482918"/>
            <a:ext cx="1088236" cy="1091565"/>
            <a:chOff x="0" y="0"/>
            <a:chExt cx="1450981" cy="1455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0981" cy="1030327"/>
            </a:xfrm>
            <a:custGeom>
              <a:avLst/>
              <a:gdLst/>
              <a:ahLst/>
              <a:cxnLst/>
              <a:rect r="r" b="b" t="t" l="l"/>
              <a:pathLst>
                <a:path h="1030327" w="1450981">
                  <a:moveTo>
                    <a:pt x="0" y="0"/>
                  </a:moveTo>
                  <a:lnTo>
                    <a:pt x="1450981" y="0"/>
                  </a:lnTo>
                  <a:lnTo>
                    <a:pt x="1450981" y="1030327"/>
                  </a:lnTo>
                  <a:lnTo>
                    <a:pt x="0" y="1030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13" r="0" b="-20813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1871" y="1062750"/>
              <a:ext cx="1067239" cy="392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1750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6192500" cy="127000"/>
          </a:xfrm>
          <a:prstGeom prst="rect">
            <a:avLst/>
          </a:prstGeom>
          <a:solidFill>
            <a:srgbClr val="F54F2A"/>
          </a:solidFill>
        </p:spPr>
      </p:sp>
      <p:sp>
        <p:nvSpPr>
          <p:cNvPr name="AutoShape 6" id="6"/>
          <p:cNvSpPr/>
          <p:nvPr/>
        </p:nvSpPr>
        <p:spPr>
          <a:xfrm rot="0">
            <a:off x="16192500" y="10160000"/>
            <a:ext cx="2095500" cy="12700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28700" y="603250"/>
            <a:ext cx="12246346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150">
                <a:solidFill>
                  <a:srgbClr val="EB9B07"/>
                </a:solidFill>
                <a:latin typeface="Roboto Mono Regular Bold"/>
              </a:rPr>
              <a:t>BetBud's design process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6198" y="3796665"/>
            <a:ext cx="3931966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88">
                <a:solidFill>
                  <a:srgbClr val="FFFFFF"/>
                </a:solidFill>
                <a:latin typeface="Roboto Mono Light"/>
              </a:rPr>
              <a:t>Discussed as a team the app's operation, features and needs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98560" y="7193713"/>
            <a:ext cx="4234840" cy="180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pc="-88">
                <a:solidFill>
                  <a:srgbClr val="FFFFFF"/>
                </a:solidFill>
                <a:latin typeface="Roboto Mono Light"/>
              </a:rPr>
              <a:t>Work on the frontend making sure it works with the backend in parallel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0196780" y="2791671"/>
            <a:ext cx="56040" cy="764378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Freeform 11" id="11"/>
          <p:cNvSpPr/>
          <p:nvPr/>
        </p:nvSpPr>
        <p:spPr>
          <a:xfrm flipH="false" flipV="false" rot="0">
            <a:off x="10128902" y="3460151"/>
            <a:ext cx="191796" cy="191796"/>
          </a:xfrm>
          <a:custGeom>
            <a:avLst/>
            <a:gdLst/>
            <a:ahLst/>
            <a:cxnLst/>
            <a:rect r="r" b="b" t="t" l="l"/>
            <a:pathLst>
              <a:path h="191796" w="191796">
                <a:moveTo>
                  <a:pt x="0" y="0"/>
                </a:moveTo>
                <a:lnTo>
                  <a:pt x="191796" y="0"/>
                </a:lnTo>
                <a:lnTo>
                  <a:pt x="191796" y="191796"/>
                </a:lnTo>
                <a:lnTo>
                  <a:pt x="0" y="191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931998" y="2791989"/>
            <a:ext cx="3338758" cy="3379014"/>
            <a:chOff x="0" y="0"/>
            <a:chExt cx="4451677" cy="4505353"/>
          </a:xfrm>
        </p:grpSpPr>
        <p:sp>
          <p:nvSpPr>
            <p:cNvPr name="Freeform 13" id="13"/>
            <p:cNvSpPr/>
            <p:nvPr/>
          </p:nvSpPr>
          <p:spPr>
            <a:xfrm flipH="false" flipV="false" rot="-5400000">
              <a:off x="1072663" y="1126338"/>
              <a:ext cx="4505353" cy="2252676"/>
            </a:xfrm>
            <a:custGeom>
              <a:avLst/>
              <a:gdLst/>
              <a:ahLst/>
              <a:cxnLst/>
              <a:rect r="r" b="b" t="t" l="l"/>
              <a:pathLst>
                <a:path h="2252676" w="4505353">
                  <a:moveTo>
                    <a:pt x="0" y="0"/>
                  </a:moveTo>
                  <a:lnTo>
                    <a:pt x="4505352" y="0"/>
                  </a:lnTo>
                  <a:lnTo>
                    <a:pt x="4505352" y="2252676"/>
                  </a:lnTo>
                  <a:lnTo>
                    <a:pt x="0" y="2252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2821"/>
              <a:ext cx="4367011" cy="4367011"/>
            </a:xfrm>
            <a:custGeom>
              <a:avLst/>
              <a:gdLst/>
              <a:ahLst/>
              <a:cxnLst/>
              <a:rect r="r" b="b" t="t" l="l"/>
              <a:pathLst>
                <a:path h="4367011" w="4367011">
                  <a:moveTo>
                    <a:pt x="0" y="0"/>
                  </a:moveTo>
                  <a:lnTo>
                    <a:pt x="4367011" y="0"/>
                  </a:lnTo>
                  <a:lnTo>
                    <a:pt x="4367011" y="4367011"/>
                  </a:lnTo>
                  <a:lnTo>
                    <a:pt x="0" y="436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5" id="15"/>
          <p:cNvSpPr/>
          <p:nvPr/>
        </p:nvSpPr>
        <p:spPr>
          <a:xfrm rot="0">
            <a:off x="14336529" y="2791671"/>
            <a:ext cx="56040" cy="764378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Freeform 16" id="16"/>
          <p:cNvSpPr/>
          <p:nvPr/>
        </p:nvSpPr>
        <p:spPr>
          <a:xfrm flipH="false" flipV="false" rot="0">
            <a:off x="14287146" y="3460151"/>
            <a:ext cx="191796" cy="191796"/>
          </a:xfrm>
          <a:custGeom>
            <a:avLst/>
            <a:gdLst/>
            <a:ahLst/>
            <a:cxnLst/>
            <a:rect r="r" b="b" t="t" l="l"/>
            <a:pathLst>
              <a:path h="191796" w="191796">
                <a:moveTo>
                  <a:pt x="0" y="0"/>
                </a:moveTo>
                <a:lnTo>
                  <a:pt x="191795" y="0"/>
                </a:lnTo>
                <a:lnTo>
                  <a:pt x="191795" y="191796"/>
                </a:lnTo>
                <a:lnTo>
                  <a:pt x="0" y="191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4776283" y="6114362"/>
            <a:ext cx="56040" cy="764378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Freeform 18" id="18"/>
          <p:cNvSpPr/>
          <p:nvPr/>
        </p:nvSpPr>
        <p:spPr>
          <a:xfrm flipH="false" flipV="false" rot="0">
            <a:off x="4708405" y="6782843"/>
            <a:ext cx="191796" cy="191796"/>
          </a:xfrm>
          <a:custGeom>
            <a:avLst/>
            <a:gdLst/>
            <a:ahLst/>
            <a:cxnLst/>
            <a:rect r="r" b="b" t="t" l="l"/>
            <a:pathLst>
              <a:path h="191796" w="191796">
                <a:moveTo>
                  <a:pt x="0" y="0"/>
                </a:moveTo>
                <a:lnTo>
                  <a:pt x="191796" y="0"/>
                </a:lnTo>
                <a:lnTo>
                  <a:pt x="191796" y="191795"/>
                </a:lnTo>
                <a:lnTo>
                  <a:pt x="0" y="1917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9115980" y="6114362"/>
            <a:ext cx="56040" cy="764378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Freeform 20" id="20"/>
          <p:cNvSpPr/>
          <p:nvPr/>
        </p:nvSpPr>
        <p:spPr>
          <a:xfrm flipH="false" flipV="false" rot="0">
            <a:off x="9048102" y="6782843"/>
            <a:ext cx="191796" cy="191796"/>
          </a:xfrm>
          <a:custGeom>
            <a:avLst/>
            <a:gdLst/>
            <a:ahLst/>
            <a:cxnLst/>
            <a:rect r="r" b="b" t="t" l="l"/>
            <a:pathLst>
              <a:path h="191796" w="191796">
                <a:moveTo>
                  <a:pt x="0" y="0"/>
                </a:moveTo>
                <a:lnTo>
                  <a:pt x="191796" y="0"/>
                </a:lnTo>
                <a:lnTo>
                  <a:pt x="191796" y="191795"/>
                </a:lnTo>
                <a:lnTo>
                  <a:pt x="0" y="1917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 rot="0">
            <a:off x="14267726" y="6114362"/>
            <a:ext cx="56040" cy="764378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Freeform 22" id="22"/>
          <p:cNvSpPr/>
          <p:nvPr/>
        </p:nvSpPr>
        <p:spPr>
          <a:xfrm flipH="false" flipV="false" rot="0">
            <a:off x="14199848" y="6782843"/>
            <a:ext cx="191796" cy="191796"/>
          </a:xfrm>
          <a:custGeom>
            <a:avLst/>
            <a:gdLst/>
            <a:ahLst/>
            <a:cxnLst/>
            <a:rect r="r" b="b" t="t" l="l"/>
            <a:pathLst>
              <a:path h="191796" w="191796">
                <a:moveTo>
                  <a:pt x="0" y="0"/>
                </a:moveTo>
                <a:lnTo>
                  <a:pt x="191796" y="0"/>
                </a:lnTo>
                <a:lnTo>
                  <a:pt x="191796" y="191795"/>
                </a:lnTo>
                <a:lnTo>
                  <a:pt x="0" y="1917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028700" y="6114362"/>
            <a:ext cx="3338758" cy="3379014"/>
            <a:chOff x="0" y="0"/>
            <a:chExt cx="4451677" cy="4505353"/>
          </a:xfrm>
        </p:grpSpPr>
        <p:sp>
          <p:nvSpPr>
            <p:cNvPr name="Freeform 24" id="24"/>
            <p:cNvSpPr/>
            <p:nvPr/>
          </p:nvSpPr>
          <p:spPr>
            <a:xfrm flipH="false" flipV="false" rot="5400000">
              <a:off x="-1126338" y="1126338"/>
              <a:ext cx="4505353" cy="2252676"/>
            </a:xfrm>
            <a:custGeom>
              <a:avLst/>
              <a:gdLst/>
              <a:ahLst/>
              <a:cxnLst/>
              <a:rect r="r" b="b" t="t" l="l"/>
              <a:pathLst>
                <a:path h="2252676" w="4505353">
                  <a:moveTo>
                    <a:pt x="0" y="0"/>
                  </a:moveTo>
                  <a:lnTo>
                    <a:pt x="4505352" y="0"/>
                  </a:lnTo>
                  <a:lnTo>
                    <a:pt x="4505352" y="2252676"/>
                  </a:lnTo>
                  <a:lnTo>
                    <a:pt x="0" y="2252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-10800000">
              <a:off x="84667" y="75521"/>
              <a:ext cx="4367011" cy="4367011"/>
            </a:xfrm>
            <a:custGeom>
              <a:avLst/>
              <a:gdLst/>
              <a:ahLst/>
              <a:cxnLst/>
              <a:rect r="r" b="b" t="t" l="l"/>
              <a:pathLst>
                <a:path h="4367011" w="4367011">
                  <a:moveTo>
                    <a:pt x="0" y="0"/>
                  </a:moveTo>
                  <a:lnTo>
                    <a:pt x="4367010" y="0"/>
                  </a:lnTo>
                  <a:lnTo>
                    <a:pt x="4367010" y="4367011"/>
                  </a:lnTo>
                  <a:lnTo>
                    <a:pt x="0" y="436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3033725" y="7193713"/>
            <a:ext cx="3431645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pc="-88">
                <a:solidFill>
                  <a:srgbClr val="FFFFFF"/>
                </a:solidFill>
                <a:latin typeface="Roboto Mono Light"/>
              </a:rPr>
              <a:t>Work</a:t>
            </a:r>
            <a:r>
              <a:rPr lang="en-US" sz="2400" spc="-88" u="none">
                <a:solidFill>
                  <a:srgbClr val="FFFFFF"/>
                </a:solidFill>
                <a:latin typeface="Roboto Mono Light"/>
              </a:rPr>
              <a:t> on the backend to meet the needs of the app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996993" y="7193713"/>
            <a:ext cx="4541466" cy="180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pc="-88" u="none">
                <a:solidFill>
                  <a:srgbClr val="FFFFFF"/>
                </a:solidFill>
                <a:latin typeface="Roboto Mono Light"/>
              </a:rPr>
              <a:t>Connected the frontend with the backend to start testing the project and make it work</a:t>
            </a:r>
          </a:p>
        </p:txBody>
      </p:sp>
      <p:sp>
        <p:nvSpPr>
          <p:cNvPr name="AutoShape 28" id="28"/>
          <p:cNvSpPr/>
          <p:nvPr/>
        </p:nvSpPr>
        <p:spPr>
          <a:xfrm rot="0">
            <a:off x="2602181" y="9437164"/>
            <a:ext cx="14614227" cy="54927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AutoShape 29" id="29"/>
          <p:cNvSpPr/>
          <p:nvPr/>
        </p:nvSpPr>
        <p:spPr>
          <a:xfrm rot="0">
            <a:off x="2645073" y="6114362"/>
            <a:ext cx="12997855" cy="53783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TextBox 30" id="30"/>
          <p:cNvSpPr txBox="true"/>
          <p:nvPr/>
        </p:nvSpPr>
        <p:spPr>
          <a:xfrm rot="0">
            <a:off x="1326370" y="2948341"/>
            <a:ext cx="3146962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EB9B07"/>
                </a:solidFill>
                <a:latin typeface="Roboto Mono Regular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88852" y="2948341"/>
            <a:ext cx="3146962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EB9B07"/>
                </a:solidFill>
                <a:latin typeface="Roboto Mono Regular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050189" y="2948341"/>
            <a:ext cx="3280312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EB9B07"/>
                </a:solidFill>
                <a:latin typeface="Roboto Mono Regular"/>
              </a:rPr>
              <a:t>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275046" y="2948341"/>
            <a:ext cx="3146962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EB9B07"/>
                </a:solidFill>
                <a:latin typeface="Roboto Mono Regular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509124" y="3776963"/>
            <a:ext cx="3431351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pc="-88" u="none">
                <a:solidFill>
                  <a:srgbClr val="FFFFFF"/>
                </a:solidFill>
                <a:latin typeface="Roboto Mono Light"/>
              </a:rPr>
              <a:t>Map out the pages and overall layout for the features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615371" y="6271033"/>
            <a:ext cx="3146962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EB9B07"/>
                </a:solidFill>
                <a:latin typeface="Roboto Mono Regular"/>
              </a:rPr>
              <a:t>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994194" y="6263396"/>
            <a:ext cx="3146962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EB9B07"/>
                </a:solidFill>
                <a:latin typeface="Roboto Mono Regular"/>
              </a:rPr>
              <a:t>6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70566" y="6226359"/>
            <a:ext cx="3146962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EB9B07"/>
                </a:solidFill>
                <a:latin typeface="Roboto Mono Regular"/>
              </a:rPr>
              <a:t>7</a:t>
            </a:r>
          </a:p>
        </p:txBody>
      </p:sp>
      <p:sp>
        <p:nvSpPr>
          <p:cNvPr name="AutoShape 38" id="38"/>
          <p:cNvSpPr/>
          <p:nvPr/>
        </p:nvSpPr>
        <p:spPr>
          <a:xfrm rot="0">
            <a:off x="2574161" y="2791671"/>
            <a:ext cx="56040" cy="764378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Freeform 39" id="39"/>
          <p:cNvSpPr/>
          <p:nvPr/>
        </p:nvSpPr>
        <p:spPr>
          <a:xfrm flipH="false" flipV="false" rot="0">
            <a:off x="2506283" y="3460151"/>
            <a:ext cx="191796" cy="191796"/>
          </a:xfrm>
          <a:custGeom>
            <a:avLst/>
            <a:gdLst/>
            <a:ahLst/>
            <a:cxnLst/>
            <a:rect r="r" b="b" t="t" l="l"/>
            <a:pathLst>
              <a:path h="191796" w="191796">
                <a:moveTo>
                  <a:pt x="0" y="0"/>
                </a:moveTo>
                <a:lnTo>
                  <a:pt x="191796" y="0"/>
                </a:lnTo>
                <a:lnTo>
                  <a:pt x="191796" y="191796"/>
                </a:lnTo>
                <a:lnTo>
                  <a:pt x="0" y="191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0" id="40"/>
          <p:cNvSpPr/>
          <p:nvPr/>
        </p:nvSpPr>
        <p:spPr>
          <a:xfrm rot="0">
            <a:off x="6352133" y="2791671"/>
            <a:ext cx="56040" cy="764378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Freeform 41" id="41"/>
          <p:cNvSpPr/>
          <p:nvPr/>
        </p:nvSpPr>
        <p:spPr>
          <a:xfrm flipH="false" flipV="false" rot="0">
            <a:off x="6284255" y="3460151"/>
            <a:ext cx="191796" cy="191796"/>
          </a:xfrm>
          <a:custGeom>
            <a:avLst/>
            <a:gdLst/>
            <a:ahLst/>
            <a:cxnLst/>
            <a:rect r="r" b="b" t="t" l="l"/>
            <a:pathLst>
              <a:path h="191796" w="191796">
                <a:moveTo>
                  <a:pt x="0" y="0"/>
                </a:moveTo>
                <a:lnTo>
                  <a:pt x="191796" y="0"/>
                </a:lnTo>
                <a:lnTo>
                  <a:pt x="191796" y="191796"/>
                </a:lnTo>
                <a:lnTo>
                  <a:pt x="0" y="191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2" id="42"/>
          <p:cNvSpPr/>
          <p:nvPr/>
        </p:nvSpPr>
        <p:spPr>
          <a:xfrm rot="0">
            <a:off x="1028700" y="2791671"/>
            <a:ext cx="14614227" cy="61403"/>
          </a:xfrm>
          <a:prstGeom prst="rect">
            <a:avLst/>
          </a:prstGeom>
          <a:solidFill>
            <a:srgbClr val="EB9B07"/>
          </a:solidFill>
        </p:spPr>
      </p:sp>
      <p:sp>
        <p:nvSpPr>
          <p:cNvPr name="TextBox 43" id="43"/>
          <p:cNvSpPr txBox="true"/>
          <p:nvPr/>
        </p:nvSpPr>
        <p:spPr>
          <a:xfrm rot="0">
            <a:off x="4749548" y="3776963"/>
            <a:ext cx="320517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88">
                <a:solidFill>
                  <a:srgbClr val="FFFFFF"/>
                </a:solidFill>
                <a:latin typeface="Roboto Mono Light"/>
              </a:rPr>
              <a:t>Defined the data needed for the app to function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459194" y="3774741"/>
            <a:ext cx="3810709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pc="-88">
                <a:solidFill>
                  <a:srgbClr val="FFFFFF"/>
                </a:solidFill>
                <a:latin typeface="Roboto Mono Light"/>
              </a:rPr>
              <a:t>Distribute the work according to the team member's strengths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06591" y="482918"/>
            <a:ext cx="1088236" cy="1091565"/>
            <a:chOff x="0" y="0"/>
            <a:chExt cx="1450981" cy="1455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0981" cy="1030327"/>
            </a:xfrm>
            <a:custGeom>
              <a:avLst/>
              <a:gdLst/>
              <a:ahLst/>
              <a:cxnLst/>
              <a:rect r="r" b="b" t="t" l="l"/>
              <a:pathLst>
                <a:path h="1030327" w="1450981">
                  <a:moveTo>
                    <a:pt x="0" y="0"/>
                  </a:moveTo>
                  <a:lnTo>
                    <a:pt x="1450981" y="0"/>
                  </a:lnTo>
                  <a:lnTo>
                    <a:pt x="1450981" y="1030327"/>
                  </a:lnTo>
                  <a:lnTo>
                    <a:pt x="0" y="1030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13" r="0" b="-20813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1871" y="1062750"/>
              <a:ext cx="1067239" cy="392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1750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6192500" cy="127000"/>
          </a:xfrm>
          <a:prstGeom prst="rect">
            <a:avLst/>
          </a:prstGeom>
          <a:solidFill>
            <a:srgbClr val="F54F2A"/>
          </a:solidFill>
        </p:spPr>
      </p:sp>
      <p:sp>
        <p:nvSpPr>
          <p:cNvPr name="AutoShape 6" id="6"/>
          <p:cNvSpPr/>
          <p:nvPr/>
        </p:nvSpPr>
        <p:spPr>
          <a:xfrm rot="0">
            <a:off x="16192500" y="10160000"/>
            <a:ext cx="2095500" cy="12700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28700" y="603250"/>
            <a:ext cx="12246346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150">
                <a:solidFill>
                  <a:srgbClr val="EB9B07"/>
                </a:solidFill>
                <a:latin typeface="Roboto Mono Regular Bold"/>
              </a:rPr>
              <a:t>Technologies used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528817" y="4610804"/>
            <a:ext cx="2730483" cy="5045208"/>
            <a:chOff x="0" y="0"/>
            <a:chExt cx="3640644" cy="67269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19160" y="0"/>
              <a:ext cx="2602324" cy="2602324"/>
            </a:xfrm>
            <a:custGeom>
              <a:avLst/>
              <a:gdLst/>
              <a:ahLst/>
              <a:cxnLst/>
              <a:rect r="r" b="b" t="t" l="l"/>
              <a:pathLst>
                <a:path h="2602324" w="2602324">
                  <a:moveTo>
                    <a:pt x="0" y="0"/>
                  </a:moveTo>
                  <a:lnTo>
                    <a:pt x="2602324" y="0"/>
                  </a:lnTo>
                  <a:lnTo>
                    <a:pt x="2602324" y="2602324"/>
                  </a:lnTo>
                  <a:lnTo>
                    <a:pt x="0" y="2602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466327" y="2763794"/>
              <a:ext cx="2707990" cy="86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871"/>
                </a:lnSpc>
                <a:spcBef>
                  <a:spcPct val="0"/>
                </a:spcBef>
              </a:pPr>
              <a:r>
                <a:rPr lang="en-US" sz="3453" spc="172" u="none">
                  <a:solidFill>
                    <a:srgbClr val="FFFFFF"/>
                  </a:solidFill>
                  <a:latin typeface="Roboto Mono Light Bold"/>
                </a:rPr>
                <a:t>Node.js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979510"/>
              <a:ext cx="3640644" cy="2747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Creates front and back-end applications with JS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348064" y="4895109"/>
            <a:ext cx="2705203" cy="4476598"/>
            <a:chOff x="0" y="0"/>
            <a:chExt cx="3606937" cy="59687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06937" cy="2500810"/>
            </a:xfrm>
            <a:custGeom>
              <a:avLst/>
              <a:gdLst/>
              <a:ahLst/>
              <a:cxnLst/>
              <a:rect r="r" b="b" t="t" l="l"/>
              <a:pathLst>
                <a:path h="2500810" w="3606937">
                  <a:moveTo>
                    <a:pt x="0" y="0"/>
                  </a:moveTo>
                  <a:lnTo>
                    <a:pt x="3606937" y="0"/>
                  </a:lnTo>
                  <a:lnTo>
                    <a:pt x="3606937" y="2500810"/>
                  </a:lnTo>
                  <a:lnTo>
                    <a:pt x="0" y="2500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85334" y="2488247"/>
              <a:ext cx="2836270" cy="86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871"/>
                </a:lnSpc>
                <a:spcBef>
                  <a:spcPct val="0"/>
                </a:spcBef>
              </a:pPr>
              <a:r>
                <a:rPr lang="en-US" sz="3453" spc="172" u="none">
                  <a:solidFill>
                    <a:srgbClr val="FFFFFF"/>
                  </a:solidFill>
                  <a:latin typeface="Roboto Mono Light Bold"/>
                </a:rPr>
                <a:t>MySQL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96333" y="3932563"/>
              <a:ext cx="3414271" cy="2036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Open source database for browsers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49390" y="4707153"/>
            <a:ext cx="3904836" cy="4664553"/>
            <a:chOff x="0" y="0"/>
            <a:chExt cx="5206447" cy="621940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390514" y="0"/>
              <a:ext cx="2425418" cy="2803952"/>
            </a:xfrm>
            <a:custGeom>
              <a:avLst/>
              <a:gdLst/>
              <a:ahLst/>
              <a:cxnLst/>
              <a:rect r="r" b="b" t="t" l="l"/>
              <a:pathLst>
                <a:path h="2803952" w="2425418">
                  <a:moveTo>
                    <a:pt x="0" y="0"/>
                  </a:moveTo>
                  <a:lnTo>
                    <a:pt x="2425419" y="0"/>
                  </a:lnTo>
                  <a:lnTo>
                    <a:pt x="2425419" y="2803952"/>
                  </a:lnTo>
                  <a:lnTo>
                    <a:pt x="0" y="2803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2902492"/>
              <a:ext cx="5206447" cy="86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871"/>
                </a:lnSpc>
                <a:spcBef>
                  <a:spcPct val="0"/>
                </a:spcBef>
              </a:pPr>
              <a:r>
                <a:rPr lang="en-US" sz="3453" spc="172" u="none">
                  <a:solidFill>
                    <a:srgbClr val="FFFFFF"/>
                  </a:solidFill>
                  <a:latin typeface="Roboto Mono Light Bold"/>
                </a:rPr>
                <a:t>Sequelize ORM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183170"/>
              <a:ext cx="5206447" cy="2036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Allows to manage SQL databases easily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968575" y="2774151"/>
            <a:ext cx="2865139" cy="3866004"/>
            <a:chOff x="0" y="0"/>
            <a:chExt cx="3820185" cy="5154672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161925"/>
              <a:ext cx="3820185" cy="86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1"/>
                </a:lnSpc>
              </a:pPr>
              <a:r>
                <a:rPr lang="en-US" sz="3453" spc="172">
                  <a:solidFill>
                    <a:srgbClr val="FFFFFF"/>
                  </a:solidFill>
                  <a:latin typeface="Roboto Mono Light Bold"/>
                </a:rPr>
                <a:t>POST route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59570" y="984838"/>
              <a:ext cx="3701044" cy="4169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>
                  <a:solidFill>
                    <a:srgbClr val="FFFFFF"/>
                  </a:solidFill>
                  <a:latin typeface="Roboto Mono Light"/>
                </a:rPr>
                <a:t>R</a:t>
              </a: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equests to a specified path with a specified callback function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67617" y="2774151"/>
            <a:ext cx="2446441" cy="3484122"/>
            <a:chOff x="0" y="0"/>
            <a:chExt cx="3261922" cy="464549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102559" y="-161925"/>
              <a:ext cx="3056804" cy="86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871"/>
                </a:lnSpc>
                <a:spcBef>
                  <a:spcPct val="0"/>
                </a:spcBef>
              </a:pPr>
              <a:r>
                <a:rPr lang="en-US" sz="3453" spc="172">
                  <a:solidFill>
                    <a:srgbClr val="FFFFFF"/>
                  </a:solidFill>
                  <a:latin typeface="Roboto Mono Light Bold"/>
                </a:rPr>
                <a:t>C</a:t>
              </a:r>
              <a:r>
                <a:rPr lang="en-US" sz="3453" spc="172" u="none">
                  <a:solidFill>
                    <a:srgbClr val="FFFFFF"/>
                  </a:solidFill>
                  <a:latin typeface="Roboto Mono Light Bold"/>
                </a:rPr>
                <a:t>ookies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186862"/>
              <a:ext cx="3261922" cy="3458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>
                  <a:solidFill>
                    <a:srgbClr val="FFFFFF"/>
                  </a:solidFill>
                  <a:latin typeface="Roboto Mono Light"/>
                </a:rPr>
                <a:t>D</a:t>
              </a: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ata stored on the web browser by websites visited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06591" y="482918"/>
            <a:ext cx="1088236" cy="1091565"/>
            <a:chOff x="0" y="0"/>
            <a:chExt cx="1450981" cy="1455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0981" cy="1030327"/>
            </a:xfrm>
            <a:custGeom>
              <a:avLst/>
              <a:gdLst/>
              <a:ahLst/>
              <a:cxnLst/>
              <a:rect r="r" b="b" t="t" l="l"/>
              <a:pathLst>
                <a:path h="1030327" w="1450981">
                  <a:moveTo>
                    <a:pt x="0" y="0"/>
                  </a:moveTo>
                  <a:lnTo>
                    <a:pt x="1450981" y="0"/>
                  </a:lnTo>
                  <a:lnTo>
                    <a:pt x="1450981" y="1030327"/>
                  </a:lnTo>
                  <a:lnTo>
                    <a:pt x="0" y="1030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13" r="0" b="-20813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1871" y="1062750"/>
              <a:ext cx="1067239" cy="392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1750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6192500" cy="127000"/>
          </a:xfrm>
          <a:prstGeom prst="rect">
            <a:avLst/>
          </a:prstGeom>
          <a:solidFill>
            <a:srgbClr val="F54F2A"/>
          </a:solidFill>
        </p:spPr>
      </p:sp>
      <p:sp>
        <p:nvSpPr>
          <p:cNvPr name="AutoShape 6" id="6"/>
          <p:cNvSpPr/>
          <p:nvPr/>
        </p:nvSpPr>
        <p:spPr>
          <a:xfrm rot="0">
            <a:off x="16192500" y="10160000"/>
            <a:ext cx="2095500" cy="12700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28700" y="603250"/>
            <a:ext cx="12246346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150">
                <a:solidFill>
                  <a:srgbClr val="EB9B07"/>
                </a:solidFill>
                <a:latin typeface="Roboto Mono Regular Bold"/>
              </a:rPr>
              <a:t>Technologies used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09323" y="2921984"/>
            <a:ext cx="2761041" cy="2764746"/>
            <a:chOff x="0" y="0"/>
            <a:chExt cx="3681388" cy="368632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61925"/>
              <a:ext cx="3681388" cy="86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1"/>
                </a:lnSpc>
              </a:pPr>
              <a:r>
                <a:rPr lang="en-US" sz="3453" spc="172">
                  <a:solidFill>
                    <a:srgbClr val="FFFFFF"/>
                  </a:solidFill>
                  <a:latin typeface="Roboto Mono Light Bold"/>
                </a:rPr>
                <a:t>GET route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55604" y="938894"/>
              <a:ext cx="3370181" cy="2747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>
                  <a:solidFill>
                    <a:srgbClr val="FFFFFF"/>
                  </a:solidFill>
                  <a:latin typeface="Roboto Mono Light"/>
                </a:rPr>
                <a:t>R</a:t>
              </a: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equests a certain URL path or pattern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63987" y="3137409"/>
            <a:ext cx="3906113" cy="3555769"/>
            <a:chOff x="0" y="0"/>
            <a:chExt cx="5208151" cy="474102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61925"/>
              <a:ext cx="5208151" cy="86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1"/>
                </a:lnSpc>
              </a:pPr>
              <a:r>
                <a:rPr lang="en-US" sz="3453" spc="172">
                  <a:solidFill>
                    <a:srgbClr val="FFFFFF"/>
                  </a:solidFill>
                  <a:latin typeface="Roboto Mono Light Bold"/>
                </a:rPr>
                <a:t>MVC paradigm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64332" y="1282391"/>
              <a:ext cx="4479487" cy="3458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>
                  <a:solidFill>
                    <a:srgbClr val="FFFFFF"/>
                  </a:solidFill>
                  <a:latin typeface="Roboto Mono Light"/>
                </a:rPr>
                <a:t>A</a:t>
              </a: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 pattern specifying the model, view and controller in an application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73686" y="3137409"/>
            <a:ext cx="2292603" cy="2732672"/>
            <a:chOff x="0" y="0"/>
            <a:chExt cx="3056804" cy="364356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61925"/>
              <a:ext cx="3056804" cy="86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1"/>
                </a:lnSpc>
              </a:pPr>
              <a:r>
                <a:rPr lang="en-US" sz="3453" spc="172">
                  <a:solidFill>
                    <a:srgbClr val="FFFFFF"/>
                  </a:solidFill>
                  <a:latin typeface="Roboto Mono Light Bold"/>
                </a:rPr>
                <a:t>API keys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96129"/>
              <a:ext cx="3056804" cy="2747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>
                  <a:solidFill>
                    <a:srgbClr val="FFFFFF"/>
                  </a:solidFill>
                  <a:latin typeface="Roboto Mono Light"/>
                </a:rPr>
                <a:t>B</a:t>
              </a: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rings information from other websites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500725" y="5606429"/>
            <a:ext cx="2863212" cy="3651871"/>
            <a:chOff x="0" y="0"/>
            <a:chExt cx="3817616" cy="486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399065" y="0"/>
              <a:ext cx="3019487" cy="1001237"/>
            </a:xfrm>
            <a:custGeom>
              <a:avLst/>
              <a:gdLst/>
              <a:ahLst/>
              <a:cxnLst/>
              <a:rect r="r" b="b" t="t" l="l"/>
              <a:pathLst>
                <a:path h="1001237" w="3019487">
                  <a:moveTo>
                    <a:pt x="0" y="0"/>
                  </a:moveTo>
                  <a:lnTo>
                    <a:pt x="3019486" y="0"/>
                  </a:lnTo>
                  <a:lnTo>
                    <a:pt x="3019486" y="1001237"/>
                  </a:lnTo>
                  <a:lnTo>
                    <a:pt x="0" y="1001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9354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1217138"/>
              <a:ext cx="3817616" cy="860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65"/>
                </a:lnSpc>
              </a:pPr>
              <a:r>
                <a:rPr lang="en-US" sz="3450" spc="172">
                  <a:solidFill>
                    <a:srgbClr val="FFFFFF"/>
                  </a:solidFill>
                  <a:latin typeface="Roboto Mono Light Bold"/>
                </a:rPr>
                <a:t>Express.js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832928"/>
              <a:ext cx="3817616" cy="2036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Web framework that works for node.js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070150" y="4761163"/>
            <a:ext cx="3903486" cy="4305570"/>
            <a:chOff x="0" y="0"/>
            <a:chExt cx="5204649" cy="57407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952907" y="0"/>
              <a:ext cx="3224926" cy="1839324"/>
            </a:xfrm>
            <a:custGeom>
              <a:avLst/>
              <a:gdLst/>
              <a:ahLst/>
              <a:cxnLst/>
              <a:rect r="r" b="b" t="t" l="l"/>
              <a:pathLst>
                <a:path h="1839324" w="3224926">
                  <a:moveTo>
                    <a:pt x="0" y="0"/>
                  </a:moveTo>
                  <a:lnTo>
                    <a:pt x="3224926" y="0"/>
                  </a:lnTo>
                  <a:lnTo>
                    <a:pt x="3224926" y="1839324"/>
                  </a:lnTo>
                  <a:lnTo>
                    <a:pt x="0" y="1839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5299" r="-2291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2434065"/>
              <a:ext cx="5204649" cy="860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65"/>
                </a:lnSpc>
              </a:pPr>
              <a:r>
                <a:rPr lang="en-US" sz="3450" spc="172">
                  <a:solidFill>
                    <a:srgbClr val="FFFFFF"/>
                  </a:solidFill>
                  <a:latin typeface="Roboto Mono Light Bold"/>
                </a:rPr>
                <a:t>Handlebars.js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82823" y="3704526"/>
              <a:ext cx="4839002" cy="2036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  <a:r>
                <a:rPr lang="en-US" sz="2499" spc="124" u="none">
                  <a:solidFill>
                    <a:srgbClr val="FFFFFF"/>
                  </a:solidFill>
                  <a:latin typeface="Roboto Mono Light"/>
                </a:rPr>
                <a:t>Template used with JS</a:t>
              </a:r>
            </a:p>
            <a:p>
              <a:pPr algn="ctr" marL="0" indent="0" lvl="1">
                <a:lnSpc>
                  <a:spcPts val="424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06591" y="482918"/>
            <a:ext cx="1088236" cy="1091565"/>
            <a:chOff x="0" y="0"/>
            <a:chExt cx="1450981" cy="1455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0981" cy="1030327"/>
            </a:xfrm>
            <a:custGeom>
              <a:avLst/>
              <a:gdLst/>
              <a:ahLst/>
              <a:cxnLst/>
              <a:rect r="r" b="b" t="t" l="l"/>
              <a:pathLst>
                <a:path h="1030327" w="1450981">
                  <a:moveTo>
                    <a:pt x="0" y="0"/>
                  </a:moveTo>
                  <a:lnTo>
                    <a:pt x="1450981" y="0"/>
                  </a:lnTo>
                  <a:lnTo>
                    <a:pt x="1450981" y="1030327"/>
                  </a:lnTo>
                  <a:lnTo>
                    <a:pt x="0" y="1030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13" r="0" b="-20813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1871" y="1062750"/>
              <a:ext cx="1067239" cy="392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1750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6192500" cy="127000"/>
          </a:xfrm>
          <a:prstGeom prst="rect">
            <a:avLst/>
          </a:prstGeom>
          <a:solidFill>
            <a:srgbClr val="F54F2A"/>
          </a:solidFill>
        </p:spPr>
      </p:sp>
      <p:sp>
        <p:nvSpPr>
          <p:cNvPr name="AutoShape 6" id="6"/>
          <p:cNvSpPr/>
          <p:nvPr/>
        </p:nvSpPr>
        <p:spPr>
          <a:xfrm rot="0">
            <a:off x="16192500" y="10160000"/>
            <a:ext cx="2095500" cy="127000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244655" y="2655645"/>
            <a:ext cx="3798690" cy="6209172"/>
            <a:chOff x="0" y="0"/>
            <a:chExt cx="5365750" cy="87706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65750" cy="8770620"/>
            </a:xfrm>
            <a:custGeom>
              <a:avLst/>
              <a:gdLst/>
              <a:ahLst/>
              <a:cxnLst/>
              <a:rect r="r" b="b" t="t" l="l"/>
              <a:pathLst>
                <a:path h="8770620" w="5365750">
                  <a:moveTo>
                    <a:pt x="4318000" y="0"/>
                  </a:moveTo>
                  <a:lnTo>
                    <a:pt x="1046480" y="0"/>
                  </a:lnTo>
                  <a:cubicBezTo>
                    <a:pt x="471170" y="0"/>
                    <a:pt x="0" y="471170"/>
                    <a:pt x="0" y="1046480"/>
                  </a:cubicBezTo>
                  <a:lnTo>
                    <a:pt x="0" y="7724140"/>
                  </a:lnTo>
                  <a:cubicBezTo>
                    <a:pt x="0" y="8299450"/>
                    <a:pt x="471170" y="8770620"/>
                    <a:pt x="1046480" y="8770620"/>
                  </a:cubicBezTo>
                  <a:lnTo>
                    <a:pt x="4318000" y="8770620"/>
                  </a:lnTo>
                  <a:cubicBezTo>
                    <a:pt x="4893310" y="8770620"/>
                    <a:pt x="5364480" y="8299451"/>
                    <a:pt x="5364480" y="7724140"/>
                  </a:cubicBezTo>
                  <a:lnTo>
                    <a:pt x="5364480" y="1046480"/>
                  </a:lnTo>
                  <a:cubicBezTo>
                    <a:pt x="5365750" y="471170"/>
                    <a:pt x="4894580" y="0"/>
                    <a:pt x="4318000" y="0"/>
                  </a:cubicBezTo>
                  <a:close/>
                  <a:moveTo>
                    <a:pt x="2682240" y="8200390"/>
                  </a:moveTo>
                  <a:cubicBezTo>
                    <a:pt x="2392680" y="8200390"/>
                    <a:pt x="2159000" y="7965440"/>
                    <a:pt x="2159000" y="7677150"/>
                  </a:cubicBezTo>
                  <a:cubicBezTo>
                    <a:pt x="2159000" y="7388860"/>
                    <a:pt x="2393950" y="7153910"/>
                    <a:pt x="2682240" y="7153910"/>
                  </a:cubicBezTo>
                  <a:cubicBezTo>
                    <a:pt x="2971800" y="7153910"/>
                    <a:pt x="3205480" y="7388860"/>
                    <a:pt x="3205480" y="7677150"/>
                  </a:cubicBezTo>
                  <a:cubicBezTo>
                    <a:pt x="3205480" y="7965440"/>
                    <a:pt x="2971800" y="8200390"/>
                    <a:pt x="2682240" y="8200390"/>
                  </a:cubicBezTo>
                  <a:close/>
                  <a:moveTo>
                    <a:pt x="4907280" y="6630670"/>
                  </a:moveTo>
                  <a:lnTo>
                    <a:pt x="458470" y="6630670"/>
                  </a:lnTo>
                  <a:lnTo>
                    <a:pt x="458470" y="1308100"/>
                  </a:lnTo>
                  <a:lnTo>
                    <a:pt x="4907280" y="1308100"/>
                  </a:lnTo>
                  <a:lnTo>
                    <a:pt x="4907280" y="663067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58470" y="1308100"/>
              <a:ext cx="4448810" cy="5321300"/>
            </a:xfrm>
            <a:custGeom>
              <a:avLst/>
              <a:gdLst/>
              <a:ahLst/>
              <a:cxnLst/>
              <a:rect r="r" b="b" t="t" l="l"/>
              <a:pathLst>
                <a:path h="5321300" w="4448810">
                  <a:moveTo>
                    <a:pt x="0" y="0"/>
                  </a:moveTo>
                  <a:lnTo>
                    <a:pt x="4448810" y="0"/>
                  </a:lnTo>
                  <a:lnTo>
                    <a:pt x="4448810" y="5321300"/>
                  </a:lnTo>
                  <a:lnTo>
                    <a:pt x="0" y="5321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603250"/>
            <a:ext cx="12246346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150">
                <a:solidFill>
                  <a:srgbClr val="EB9B07"/>
                </a:solidFill>
                <a:latin typeface="Roboto Mono Regular Bold"/>
              </a:rPr>
              <a:t>Demonstration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589521" y="3526053"/>
            <a:ext cx="3210001" cy="3856030"/>
            <a:chOff x="0" y="0"/>
            <a:chExt cx="4280001" cy="51413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80001" cy="4854152"/>
            </a:xfrm>
            <a:custGeom>
              <a:avLst/>
              <a:gdLst/>
              <a:ahLst/>
              <a:cxnLst/>
              <a:rect r="r" b="b" t="t" l="l"/>
              <a:pathLst>
                <a:path h="4854152" w="4280001">
                  <a:moveTo>
                    <a:pt x="0" y="0"/>
                  </a:moveTo>
                  <a:lnTo>
                    <a:pt x="4280001" y="0"/>
                  </a:lnTo>
                  <a:lnTo>
                    <a:pt x="4280001" y="4854152"/>
                  </a:lnTo>
                  <a:lnTo>
                    <a:pt x="0" y="4854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44496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2799349"/>
              <a:ext cx="4280001" cy="2342024"/>
            </a:xfrm>
            <a:custGeom>
              <a:avLst/>
              <a:gdLst/>
              <a:ahLst/>
              <a:cxnLst/>
              <a:rect r="r" b="b" t="t" l="l"/>
              <a:pathLst>
                <a:path h="2342024" w="4280001">
                  <a:moveTo>
                    <a:pt x="0" y="0"/>
                  </a:moveTo>
                  <a:lnTo>
                    <a:pt x="4280001" y="0"/>
                  </a:lnTo>
                  <a:lnTo>
                    <a:pt x="4280001" y="2342025"/>
                  </a:lnTo>
                  <a:lnTo>
                    <a:pt x="0" y="234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99488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06591" y="482918"/>
            <a:ext cx="1088236" cy="1091565"/>
            <a:chOff x="0" y="0"/>
            <a:chExt cx="1450981" cy="1455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0981" cy="1030327"/>
            </a:xfrm>
            <a:custGeom>
              <a:avLst/>
              <a:gdLst/>
              <a:ahLst/>
              <a:cxnLst/>
              <a:rect r="r" b="b" t="t" l="l"/>
              <a:pathLst>
                <a:path h="1030327" w="1450981">
                  <a:moveTo>
                    <a:pt x="0" y="0"/>
                  </a:moveTo>
                  <a:lnTo>
                    <a:pt x="1450981" y="0"/>
                  </a:lnTo>
                  <a:lnTo>
                    <a:pt x="1450981" y="1030327"/>
                  </a:lnTo>
                  <a:lnTo>
                    <a:pt x="0" y="1030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13" r="0" b="-20813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1871" y="1062750"/>
              <a:ext cx="1067239" cy="392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1750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1750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6192500" cy="127000"/>
          </a:xfrm>
          <a:prstGeom prst="rect">
            <a:avLst/>
          </a:prstGeom>
          <a:solidFill>
            <a:srgbClr val="F54F2A"/>
          </a:solidFill>
        </p:spPr>
      </p:sp>
      <p:sp>
        <p:nvSpPr>
          <p:cNvPr name="AutoShape 6" id="6"/>
          <p:cNvSpPr/>
          <p:nvPr/>
        </p:nvSpPr>
        <p:spPr>
          <a:xfrm rot="0">
            <a:off x="16192500" y="10160000"/>
            <a:ext cx="2095500" cy="12700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0695885" y="5143500"/>
            <a:ext cx="6484642" cy="4114800"/>
          </a:xfrm>
          <a:custGeom>
            <a:avLst/>
            <a:gdLst/>
            <a:ahLst/>
            <a:cxnLst/>
            <a:rect r="r" b="b" t="t" l="l"/>
            <a:pathLst>
              <a:path h="4114800" w="6484642">
                <a:moveTo>
                  <a:pt x="0" y="0"/>
                </a:moveTo>
                <a:lnTo>
                  <a:pt x="6484642" y="0"/>
                </a:lnTo>
                <a:lnTo>
                  <a:pt x="6484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603250"/>
            <a:ext cx="13948523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150">
                <a:solidFill>
                  <a:srgbClr val="EB9B07"/>
                </a:solidFill>
                <a:latin typeface="Roboto Mono Regular Bold"/>
              </a:rPr>
              <a:t>Directions for future 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89734"/>
            <a:ext cx="9667185" cy="706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151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Learning overall UX/UI improvement for the appp</a:t>
            </a:r>
          </a:p>
          <a:p>
            <a:pPr marL="604519" indent="-302260" lvl="1">
              <a:lnSpc>
                <a:spcPts val="5151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Debugging the common issues appearing when testing the app</a:t>
            </a:r>
          </a:p>
          <a:p>
            <a:pPr marL="604519" indent="-302260" lvl="1">
              <a:lnSpc>
                <a:spcPts val="5151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Listing all the items that can be bet</a:t>
            </a:r>
          </a:p>
          <a:p>
            <a:pPr marL="604519" indent="-302260" lvl="1">
              <a:lnSpc>
                <a:spcPts val="5151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Making sure that the items bet are redeemable in the user's area</a:t>
            </a:r>
          </a:p>
          <a:p>
            <a:pPr marL="604519" indent="-302260" lvl="1">
              <a:lnSpc>
                <a:spcPts val="5151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Roboto Mono Light"/>
              </a:rPr>
              <a:t>Include a map for knowing the sorroundings available for betting a bud</a:t>
            </a:r>
          </a:p>
          <a:p>
            <a:pPr>
              <a:lnSpc>
                <a:spcPts val="515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96172" y="1239661"/>
            <a:ext cx="5495657" cy="5512470"/>
            <a:chOff x="0" y="0"/>
            <a:chExt cx="7327542" cy="7349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27542" cy="5203214"/>
            </a:xfrm>
            <a:custGeom>
              <a:avLst/>
              <a:gdLst/>
              <a:ahLst/>
              <a:cxnLst/>
              <a:rect r="r" b="b" t="t" l="l"/>
              <a:pathLst>
                <a:path h="5203214" w="7327542">
                  <a:moveTo>
                    <a:pt x="0" y="0"/>
                  </a:moveTo>
                  <a:lnTo>
                    <a:pt x="7327542" y="0"/>
                  </a:lnTo>
                  <a:lnTo>
                    <a:pt x="7327542" y="5203214"/>
                  </a:lnTo>
                  <a:lnTo>
                    <a:pt x="0" y="5203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13" r="0" b="-20813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968960" y="5387912"/>
              <a:ext cx="5389623" cy="1962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375"/>
                </a:lnSpc>
              </a:pPr>
              <a:r>
                <a:rPr lang="en-US" sz="8839">
                  <a:solidFill>
                    <a:srgbClr val="FFFFFF"/>
                  </a:solidFill>
                  <a:latin typeface="Roboto Mono Light Bold"/>
                </a:rPr>
                <a:t>Bet</a:t>
              </a:r>
              <a:r>
                <a:rPr lang="en-US" sz="8839">
                  <a:solidFill>
                    <a:srgbClr val="EB9B07"/>
                  </a:solidFill>
                  <a:latin typeface="Roboto Mono Light Bold"/>
                </a:rPr>
                <a:t>B</a:t>
              </a:r>
              <a:r>
                <a:rPr lang="en-US" sz="8839">
                  <a:solidFill>
                    <a:srgbClr val="FFFFFF"/>
                  </a:solidFill>
                  <a:latin typeface="Roboto Mono Light Bold"/>
                </a:rPr>
                <a:t>ud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6192500" cy="127000"/>
          </a:xfrm>
          <a:prstGeom prst="rect">
            <a:avLst/>
          </a:prstGeom>
          <a:solidFill>
            <a:srgbClr val="F54F2A"/>
          </a:solidFill>
        </p:spPr>
      </p:sp>
      <p:sp>
        <p:nvSpPr>
          <p:cNvPr name="AutoShape 6" id="6"/>
          <p:cNvSpPr/>
          <p:nvPr/>
        </p:nvSpPr>
        <p:spPr>
          <a:xfrm rot="0">
            <a:off x="16192500" y="10160000"/>
            <a:ext cx="2095500" cy="127000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6396172" y="8455025"/>
            <a:ext cx="5495657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150">
                <a:solidFill>
                  <a:srgbClr val="EB9B07"/>
                </a:solidFill>
                <a:latin typeface="Roboto Mono Regular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DAFmzWK-LWE</dc:identifier>
  <dcterms:modified xsi:type="dcterms:W3CDTF">2011-08-01T06:04:30Z</dcterms:modified>
  <cp:revision>1</cp:revision>
  <dc:title>BetBud - Presentation</dc:title>
</cp:coreProperties>
</file>