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1pPr>
    <a:lvl2pPr marL="0" marR="0" indent="228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2pPr>
    <a:lvl3pPr marL="0" marR="0" indent="457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3pPr>
    <a:lvl4pPr marL="0" marR="0" indent="685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4pPr>
    <a:lvl5pPr marL="0" marR="0" indent="9144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5pPr>
    <a:lvl6pPr marL="0" marR="0" indent="11430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6pPr>
    <a:lvl7pPr marL="0" marR="0" indent="1371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7pPr>
    <a:lvl8pPr marL="0" marR="0" indent="1600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8pPr>
    <a:lvl9pPr marL="0" marR="0" indent="1828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B13F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82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8BC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54545">
              <a:alpha val="41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82A2F"/>
        </a:fontRef>
        <a:srgbClr val="282A2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D5C">
              <a:alpha val="82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B2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87B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254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7A8DB2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EDEDF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444C55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2616200"/>
            <a:ext cx="10464800" cy="2540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207000"/>
            <a:ext cx="10464800" cy="166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715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518049"/>
            <a:ext cx="10464800" cy="71750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38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  <a:ln w="88900"/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181100" y="1160942"/>
            <a:ext cx="10642600" cy="5511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181100" y="6794500"/>
            <a:ext cx="10642600" cy="15113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181100" y="8382000"/>
            <a:ext cx="10642600" cy="939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606800"/>
            <a:ext cx="104648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7226300" y="1231900"/>
            <a:ext cx="4914900" cy="6997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609600" y="1155700"/>
            <a:ext cx="5994400" cy="3568700"/>
          </a:xfrm>
          <a:prstGeom prst="rect">
            <a:avLst/>
          </a:prstGeom>
        </p:spPr>
        <p:txBody>
          <a:bodyPr anchor="b"/>
          <a:lstStyle>
            <a:lvl1pPr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609600" y="4762500"/>
            <a:ext cx="59944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xfrm>
            <a:off x="1270000" y="2768600"/>
            <a:ext cx="10464800" cy="574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972300" y="2984500"/>
            <a:ext cx="4747115" cy="6019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270000" y="2946400"/>
            <a:ext cx="5270500" cy="6096000"/>
          </a:xfrm>
          <a:prstGeom prst="rect">
            <a:avLst/>
          </a:prstGeom>
        </p:spPr>
        <p:txBody>
          <a:bodyPr/>
          <a:lstStyle>
            <a:lvl1pPr marL="482600" indent="-482600">
              <a:spcBef>
                <a:spcPts val="3200"/>
              </a:spcBef>
              <a:buFont typeface="Gill Sans"/>
              <a:buBlip>
                <a:blip r:embed="rId2"/>
              </a:buBlip>
              <a:defRPr sz="3200"/>
            </a:lvl1pPr>
            <a:lvl2pPr marL="965200" indent="-482600">
              <a:spcBef>
                <a:spcPts val="3200"/>
              </a:spcBef>
              <a:buFont typeface="Gill Sans"/>
              <a:buBlip>
                <a:blip r:embed="rId2"/>
              </a:buBlip>
              <a:defRPr sz="3200"/>
            </a:lvl2pPr>
            <a:lvl3pPr marL="1447800" indent="-482600">
              <a:spcBef>
                <a:spcPts val="3200"/>
              </a:spcBef>
              <a:buFont typeface="Gill Sans"/>
              <a:buBlip>
                <a:blip r:embed="rId2"/>
              </a:buBlip>
              <a:defRPr sz="3200"/>
            </a:lvl3pPr>
            <a:lvl4pPr marL="1930400" indent="-482600">
              <a:spcBef>
                <a:spcPts val="3200"/>
              </a:spcBef>
              <a:buFont typeface="Gill Sans"/>
              <a:buBlip>
                <a:blip r:embed="rId2"/>
              </a:buBlip>
              <a:defRPr sz="3200"/>
            </a:lvl4pPr>
            <a:lvl5pPr marL="2413000" indent="-482600">
              <a:spcBef>
                <a:spcPts val="3200"/>
              </a:spcBef>
              <a:buFont typeface="Gill Sans"/>
              <a:buBlip>
                <a:blip r:embed="rId2"/>
              </a:buBlip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xfrm>
            <a:off x="6256723" y="9194800"/>
            <a:ext cx="409839" cy="454169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7273168" y="5018682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 rot="21600000">
            <a:off x="7269536" y="774699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 rot="21600000">
            <a:off x="787399" y="774699"/>
            <a:ext cx="6159501" cy="8204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1270000" y="1066800"/>
            <a:ext cx="10464800" cy="762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270000" y="203200"/>
            <a:ext cx="104648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297011" y="9194800"/>
            <a:ext cx="409839" cy="4541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titleStyle>
    <p:bodyStyle>
      <a:lvl1pPr marL="571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1143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1714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2286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2857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3429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4000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4572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5143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6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-filtered.jpeg"/>
          <p:cNvPicPr>
            <a:picLocks noChangeAspect="1"/>
          </p:cNvPicPr>
          <p:nvPr/>
        </p:nvPicPr>
        <p:blipFill>
          <a:blip r:embed="rId2">
            <a:alphaModFix amt="28000"/>
            <a:extLst/>
          </a:blip>
          <a:srcRect l="10566" t="0" r="0" b="0"/>
          <a:stretch>
            <a:fillRect/>
          </a:stretch>
        </p:blipFill>
        <p:spPr>
          <a:xfrm>
            <a:off x="-4482" y="-5414"/>
            <a:ext cx="13006595" cy="9766301"/>
          </a:xfrm>
          <a:prstGeom prst="rect">
            <a:avLst/>
          </a:prstGeom>
          <a:ln w="88900">
            <a:miter lim="400000"/>
          </a:ln>
        </p:spPr>
      </p:pic>
      <p:sp>
        <p:nvSpPr>
          <p:cNvPr id="120" name="Shape 120"/>
          <p:cNvSpPr/>
          <p:nvPr>
            <p:ph type="ctrTitle"/>
          </p:nvPr>
        </p:nvSpPr>
        <p:spPr>
          <a:xfrm>
            <a:off x="1270000" y="1473200"/>
            <a:ext cx="10464800" cy="2540000"/>
          </a:xfrm>
          <a:prstGeom prst="rect">
            <a:avLst/>
          </a:prstGeom>
        </p:spPr>
        <p:txBody>
          <a:bodyPr/>
          <a:lstStyle/>
          <a:p>
            <a:pPr/>
            <a:r>
              <a:t>SQL to SparkQL</a:t>
            </a:r>
          </a:p>
        </p:txBody>
      </p:sp>
      <p:sp>
        <p:nvSpPr>
          <p:cNvPr id="121" name="Shape 121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251460">
              <a:defRPr sz="1980"/>
            </a:pPr>
            <a:r>
              <a:t>University of Texas</a:t>
            </a:r>
          </a:p>
          <a:p>
            <a:pPr defTabSz="251460">
              <a:defRPr sz="1980"/>
            </a:pPr>
            <a:r>
              <a:t>Database Management</a:t>
            </a:r>
          </a:p>
          <a:p>
            <a:pPr defTabSz="251460">
              <a:defRPr sz="1980"/>
            </a:pPr>
            <a:r>
              <a:t>Professor Cannata (Oracle Engineer)</a:t>
            </a:r>
          </a:p>
          <a:p>
            <a:pPr defTabSz="251460">
              <a:defRPr sz="1980"/>
            </a:pPr>
            <a:r>
              <a:t>Nelma Perera Rodriguez, Semur Nabiev, Marek Bejda</a:t>
            </a:r>
          </a:p>
        </p:txBody>
      </p:sp>
      <p:sp>
        <p:nvSpPr>
          <p:cNvPr id="122" name="Shape 122"/>
          <p:cNvSpPr/>
          <p:nvPr/>
        </p:nvSpPr>
        <p:spPr>
          <a:xfrm>
            <a:off x="1553574" y="4046634"/>
            <a:ext cx="9897652" cy="491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Continue the Development of SQL to SPARQL translation on Jyphon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388782" y="2955023"/>
            <a:ext cx="12230101" cy="4656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47700" indent="-647700" algn="l">
              <a:buSzPct val="100000"/>
              <a:buAutoNum type="arabicPeriod" startAt="1"/>
              <a:defRPr sz="2700"/>
            </a:pPr>
            <a:r>
              <a:t>ant clean</a:t>
            </a:r>
          </a:p>
          <a:p>
            <a:pPr marL="647700" indent="-647700" algn="l">
              <a:buSzPct val="100000"/>
              <a:buAutoNum type="arabicPeriod" startAt="1"/>
              <a:defRPr sz="2700"/>
            </a:pPr>
            <a:r>
              <a:t>move dist to the trash</a:t>
            </a:r>
          </a:p>
          <a:p>
            <a:pPr marL="647700" indent="-647700" algn="l">
              <a:buSzPct val="100000"/>
              <a:buAutoNum type="arabicPeriod" startAt="1"/>
              <a:defRPr sz="2700"/>
            </a:pPr>
            <a:r>
              <a:t>ant</a:t>
            </a:r>
          </a:p>
          <a:p>
            <a:pPr marL="647700" indent="-647700" algn="l">
              <a:buSzPct val="100000"/>
              <a:buAutoNum type="arabicPeriod" startAt="1"/>
              <a:defRPr sz="2700"/>
            </a:pPr>
            <a:r>
              <a:t>ant</a:t>
            </a:r>
          </a:p>
          <a:p>
            <a:pPr marL="647700" indent="-647700" algn="l">
              <a:buSzPct val="100000"/>
              <a:buAutoNum type="arabicPeriod" startAt="1"/>
              <a:defRPr sz="2700"/>
            </a:pPr>
            <a:r>
              <a:t>sudo dist/bin/jython</a:t>
            </a:r>
            <a:br/>
            <a:r>
              <a:t>&gt;&gt; </a:t>
            </a:r>
            <a:r>
              <a:rPr sz="2000"/>
              <a:t>conn = connectTo 'jdbc:oracle:thin:@129.152.144.84/PDB1.usuniversi01134.oraclecloud.internal' 'cs370_ontologies' 'orcl' 'rdf_mode' 'emp';</a:t>
            </a:r>
            <a:br/>
            <a:r>
              <a:t>&gt;&gt; </a:t>
            </a:r>
            <a:r>
              <a:rPr sz="2000"/>
              <a:t>SQL on conn 'select * from emp'</a:t>
            </a:r>
          </a:p>
        </p:txBody>
      </p:sp>
      <p:sp>
        <p:nvSpPr>
          <p:cNvPr id="125" name="Shape 125"/>
          <p:cNvSpPr/>
          <p:nvPr/>
        </p:nvSpPr>
        <p:spPr>
          <a:xfrm>
            <a:off x="0" y="304800"/>
            <a:ext cx="13004800" cy="14097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5000"/>
            </a:lvl1pPr>
          </a:lstStyle>
          <a:p>
            <a:pPr/>
            <a:r>
              <a:t> Building Instructions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0035" indent="-280035" defTabSz="224027">
              <a:spcBef>
                <a:spcPts val="1700"/>
              </a:spcBef>
              <a:buBlip>
                <a:blip r:embed="rId2"/>
              </a:buBlip>
              <a:defRPr sz="1764"/>
            </a:pPr>
            <a:r>
              <a:t> After the SQL query is wrote, it is evaluated and send it to the SQL Server hosting the database,</a:t>
            </a:r>
          </a:p>
          <a:p>
            <a:pPr marL="280035" indent="-280035" defTabSz="224027">
              <a:spcBef>
                <a:spcPts val="1700"/>
              </a:spcBef>
              <a:buBlip>
                <a:blip r:embed="rId2"/>
              </a:buBlip>
              <a:defRPr sz="1764"/>
            </a:pPr>
            <a:r>
              <a:t>In PyTuple.doRDF: if (statement instanceof Select), call SQLVisitor.getSelect</a:t>
            </a:r>
          </a:p>
          <a:p>
            <a:pPr marL="280035" indent="-280035" defTabSz="224027">
              <a:spcBef>
                <a:spcPts val="1700"/>
              </a:spcBef>
              <a:buBlip>
                <a:blip r:embed="rId2"/>
              </a:buBlip>
              <a:defRPr sz="1764"/>
            </a:pPr>
            <a:r>
              <a:t> In SQLVisitor.getSelect, somehow gets to visit, which calls visitSelect_buildSPARQL</a:t>
            </a:r>
          </a:p>
          <a:p>
            <a:pPr marL="280035" indent="-280035" defTabSz="224027">
              <a:spcBef>
                <a:spcPts val="1700"/>
              </a:spcBef>
              <a:buBlip>
                <a:blip r:embed="rId2"/>
              </a:buBlip>
              <a:defRPr sz="1764"/>
            </a:pPr>
            <a:r>
              <a:t>visitSelect_buildSPARQL returns the SPARQL statement to SQLVisitor.getSelect with the help of jsqlparser that convert SQL statements grammar to SPARQL grammar ( we don't need to write code to check for key words or parse the statement. That work is done by the jsqlparser)</a:t>
            </a:r>
          </a:p>
          <a:p>
            <a:pPr marL="280035" indent="-280035" defTabSz="224027">
              <a:spcBef>
                <a:spcPts val="1700"/>
              </a:spcBef>
              <a:buBlip>
                <a:blip r:embed="rId2"/>
              </a:buBlip>
              <a:defRPr sz="1764"/>
            </a:pPr>
            <a:r>
              <a:t>SQLVisitor.getSelect returns the SPARQL to PyTuple</a:t>
            </a:r>
          </a:p>
          <a:p>
            <a:pPr marL="280035" indent="-280035" defTabSz="224027">
              <a:spcBef>
                <a:spcPts val="1700"/>
              </a:spcBef>
              <a:buBlip>
                <a:blip r:embed="rId2"/>
              </a:buBlip>
              <a:defRPr sz="1764"/>
            </a:pPr>
            <a:r>
              <a:t>PyTuple.doRDF then calls runAndOutputTuples, which calls conn.executeQuery(ReLstmt) and the results from this are processed and stored in the results field of PyTuple</a:t>
            </a:r>
          </a:p>
        </p:txBody>
      </p:sp>
      <p:sp>
        <p:nvSpPr>
          <p:cNvPr id="128" name="Shape 128"/>
          <p:cNvSpPr/>
          <p:nvPr/>
        </p:nvSpPr>
        <p:spPr>
          <a:xfrm>
            <a:off x="0" y="304800"/>
            <a:ext cx="13004800" cy="14097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5000"/>
            </a:lvl1pPr>
          </a:lstStyle>
          <a:p>
            <a:pPr/>
            <a:r>
              <a:t> How it is working?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0" y="304800"/>
            <a:ext cx="13004800" cy="14097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5000"/>
            </a:lvl1pPr>
          </a:lstStyle>
          <a:p>
            <a:pPr/>
            <a:r>
              <a:t> Actual Visitor Design Pattern</a:t>
            </a:r>
          </a:p>
        </p:txBody>
      </p:sp>
      <p:pic>
        <p:nvPicPr>
          <p:cNvPr id="131" name="Visitor Actual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79900" y="1991112"/>
            <a:ext cx="4448270" cy="7305288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2896092" y="3474797"/>
            <a:ext cx="4964716" cy="416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600"/>
            </a:lvl1pPr>
          </a:lstStyle>
          <a:p>
            <a:pPr/>
            <a:r>
              <a:t>SELECT  *  FROM   emp;   </a:t>
            </a:r>
          </a:p>
        </p:txBody>
      </p:sp>
      <p:sp>
        <p:nvSpPr>
          <p:cNvPr id="134" name="Shape 134"/>
          <p:cNvSpPr/>
          <p:nvPr/>
        </p:nvSpPr>
        <p:spPr>
          <a:xfrm>
            <a:off x="2866846" y="4871797"/>
            <a:ext cx="9613901" cy="4226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600"/>
            </a:pPr>
            <a:r>
              <a:t>SELECT v1 "empno", v2 "deptno", v3 "comm", v4 "job", v5 "mgr", v6 "ename", </a:t>
            </a:r>
          </a:p>
          <a:p>
            <a:pPr algn="l">
              <a:defRPr sz="1600"/>
            </a:pPr>
            <a:r>
              <a:t>v7 "hiredate", v8 "sal", v9 "dept"</a:t>
            </a:r>
          </a:p>
          <a:p>
            <a:pPr algn="l">
              <a:defRPr sz="1600"/>
            </a:pPr>
            <a:r>
              <a:t>FROM TABLE(SEM_MATCH('SELECT * WHERE {</a:t>
            </a:r>
          </a:p>
          <a:p>
            <a:pPr algn="l">
              <a:defRPr sz="1600"/>
            </a:pPr>
            <a:r>
              <a:t>	GRAPH { ?s1 rdf:type :emp }</a:t>
            </a:r>
          </a:p>
          <a:p>
            <a:pPr algn="l">
              <a:defRPr sz="1600"/>
            </a:pPr>
            <a:r>
              <a:t>	OPTIONAL { ?s1 :empno ?v1 }</a:t>
            </a:r>
          </a:p>
          <a:p>
            <a:pPr algn="l">
              <a:defRPr sz="1600"/>
            </a:pPr>
            <a:r>
              <a:t>	OPTIONAL { ?s1 :deptno ?v2 }</a:t>
            </a:r>
          </a:p>
          <a:p>
            <a:pPr algn="l">
              <a:defRPr sz="1600"/>
            </a:pPr>
            <a:r>
              <a:t>	OPTIONAL { ?s1 :comm ?v3 }</a:t>
            </a:r>
          </a:p>
          <a:p>
            <a:pPr algn="l">
              <a:defRPr sz="1600"/>
            </a:pPr>
            <a:r>
              <a:t>	OPTIONAL { ?s1 :job ?v4 }</a:t>
            </a:r>
          </a:p>
          <a:p>
            <a:pPr algn="l">
              <a:defRPr sz="1600"/>
            </a:pPr>
            <a:r>
              <a:t>	OPTIONAL { ?s1 :mgr ?v5 }</a:t>
            </a:r>
          </a:p>
          <a:p>
            <a:pPr algn="l">
              <a:defRPr sz="1600"/>
            </a:pPr>
            <a:r>
              <a:t>	OPTIONAL { ?s1 :ename ?v6 }</a:t>
            </a:r>
          </a:p>
          <a:p>
            <a:pPr algn="l">
              <a:defRPr sz="1600"/>
            </a:pPr>
            <a:r>
              <a:t>	OPTIONAL { ?s1 :hiredate ?v7 }</a:t>
            </a:r>
          </a:p>
          <a:p>
            <a:pPr algn="l">
              <a:defRPr sz="1600"/>
            </a:pPr>
            <a:r>
              <a:t>	OPTIONAL { ?s1 :sal ?v8 }</a:t>
            </a:r>
          </a:p>
          <a:p>
            <a:pPr algn="l">
              <a:defRPr sz="1600"/>
            </a:pPr>
            <a:r>
              <a:t>	OPTIONAL { ?s1 :dept ?v9 } }</a:t>
            </a:r>
          </a:p>
        </p:txBody>
      </p:sp>
      <p:sp>
        <p:nvSpPr>
          <p:cNvPr id="135" name="Shape 135"/>
          <p:cNvSpPr/>
          <p:nvPr/>
        </p:nvSpPr>
        <p:spPr>
          <a:xfrm>
            <a:off x="-26025" y="3229336"/>
            <a:ext cx="2084050" cy="78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SQL:   </a:t>
            </a:r>
          </a:p>
        </p:txBody>
      </p:sp>
      <p:sp>
        <p:nvSpPr>
          <p:cNvPr id="136" name="Shape 136"/>
          <p:cNvSpPr/>
          <p:nvPr/>
        </p:nvSpPr>
        <p:spPr>
          <a:xfrm>
            <a:off x="-22671" y="4626336"/>
            <a:ext cx="3245742" cy="78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SPARQL:   </a:t>
            </a:r>
          </a:p>
        </p:txBody>
      </p:sp>
      <p:sp>
        <p:nvSpPr>
          <p:cNvPr id="137" name="Shape 137"/>
          <p:cNvSpPr/>
          <p:nvPr/>
        </p:nvSpPr>
        <p:spPr>
          <a:xfrm>
            <a:off x="0" y="304800"/>
            <a:ext cx="13004800" cy="14097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5000"/>
            </a:lvl1pPr>
          </a:lstStyle>
          <a:p>
            <a:pPr/>
            <a:r>
              <a:t>Example without subqueries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xfrm>
            <a:off x="0" y="279400"/>
            <a:ext cx="13004800" cy="1409700"/>
          </a:xfrm>
          <a:prstGeom prst="rect">
            <a:avLst/>
          </a:prstGeom>
          <a:blipFill>
            <a:blip r:embed="rId2"/>
          </a:blipFill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p:spPr>
        <p:txBody>
          <a:bodyPr/>
          <a:lstStyle>
            <a:lvl1pPr>
              <a:defRPr sz="5000"/>
            </a:lvl1pPr>
          </a:lstStyle>
          <a:p>
            <a:pPr/>
            <a:r>
              <a:t> What we are going to add</a:t>
            </a:r>
          </a:p>
        </p:txBody>
      </p:sp>
      <p:sp>
        <p:nvSpPr>
          <p:cNvPr id="140" name="Shape 140"/>
          <p:cNvSpPr/>
          <p:nvPr/>
        </p:nvSpPr>
        <p:spPr>
          <a:xfrm>
            <a:off x="2260859" y="2022836"/>
            <a:ext cx="8483082" cy="1466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Subqueries capability</a:t>
            </a:r>
          </a:p>
          <a:p>
            <a:pPr/>
            <a:r>
              <a:t> (subselect implementation)</a:t>
            </a:r>
          </a:p>
        </p:txBody>
      </p:sp>
      <p:sp>
        <p:nvSpPr>
          <p:cNvPr id="141" name="Shape 141"/>
          <p:cNvSpPr/>
          <p:nvPr/>
        </p:nvSpPr>
        <p:spPr>
          <a:xfrm>
            <a:off x="1778000" y="4371326"/>
            <a:ext cx="9448800" cy="3449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A SubSelect is the ability to nest a SELECT query inside SPARQL query pattern. The sub-select is evaluated and the results (a table) form part of the enclosing group, to be combined with other elements of the group.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0" y="304800"/>
            <a:ext cx="13004800" cy="14097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365760">
              <a:defRPr sz="4000"/>
            </a:lvl1pPr>
          </a:lstStyle>
          <a:p>
            <a:pPr/>
            <a:r>
              <a:t> After Our Implementation Visitor Design Pattern</a:t>
            </a:r>
          </a:p>
        </p:txBody>
      </p:sp>
      <p:pic>
        <p:nvPicPr>
          <p:cNvPr id="144" name="Visitor Future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4800" y="2315661"/>
            <a:ext cx="12395900" cy="6807201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3137718" y="3342626"/>
            <a:ext cx="6729364" cy="1214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SELECT * FROM (select empno, deptno, comm  FROM emp);   </a:t>
            </a:r>
          </a:p>
        </p:txBody>
      </p:sp>
      <p:sp>
        <p:nvSpPr>
          <p:cNvPr id="147" name="Shape 147"/>
          <p:cNvSpPr/>
          <p:nvPr/>
        </p:nvSpPr>
        <p:spPr>
          <a:xfrm>
            <a:off x="2495071" y="5156200"/>
            <a:ext cx="8014658" cy="1772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SELECT (select empno, deptno, comm  FROM emp), deptno FROM dept; </a:t>
            </a:r>
          </a:p>
        </p:txBody>
      </p:sp>
      <p:sp>
        <p:nvSpPr>
          <p:cNvPr id="148" name="Shape 148"/>
          <p:cNvSpPr/>
          <p:nvPr/>
        </p:nvSpPr>
        <p:spPr>
          <a:xfrm>
            <a:off x="0" y="304800"/>
            <a:ext cx="13004800" cy="14097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306324">
              <a:defRPr sz="3350"/>
            </a:lvl1pPr>
          </a:lstStyle>
          <a:p>
            <a:pPr/>
            <a:r>
              <a:t>Example with subqueries (how it will look after our implementation)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jpe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jpeg"/></Relationships>

</file>

<file path=ppt/theme/theme1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BC00FF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