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801022b6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801022b6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ae2c3f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4ae2c3f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801022b61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801022b6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2b8be1f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2b8be1f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2b8be1f25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2b8be1f25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2b8be1f25_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2b8be1f25_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4ae2c3f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4ae2c3f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4ae2c3f8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a4ae2c3f8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4ae2c3f8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4ae2c3f8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ae2c3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ae2c3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4ae2c3f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4ae2c3f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ae2c3f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ae2c3f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2b8be1f2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2b8be1f2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4ae2c3f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4ae2c3f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4ae2c3f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4ae2c3f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01022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01022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801022b6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801022b6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slide" Target="/ppt/slides/slide15.xml"/><Relationship Id="rId5" Type="http://schemas.openxmlformats.org/officeDocument/2006/relationships/slide" Target="/ppt/slides/slide15.xml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slide" Target="/ppt/slides/slide14.xml"/><Relationship Id="rId5" Type="http://schemas.openxmlformats.org/officeDocument/2006/relationships/slide" Target="/ppt/slides/slide13.xml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5.xm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slide" Target="/ppt/slides/slide16.xml"/><Relationship Id="rId5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slide" Target="/ppt/slides/slide7.xml"/><Relationship Id="rId9" Type="http://schemas.openxmlformats.org/officeDocument/2006/relationships/image" Target="../media/image12.png"/><Relationship Id="rId5" Type="http://schemas.openxmlformats.org/officeDocument/2006/relationships/slide" Target="/ppt/slides/slide11.xml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slide" Target="/ppt/slides/slide2.xml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6.xml"/><Relationship Id="rId9" Type="http://schemas.openxmlformats.org/officeDocument/2006/relationships/image" Target="../media/image5.png"/><Relationship Id="rId5" Type="http://schemas.openxmlformats.org/officeDocument/2006/relationships/slide" Target="/ppt/slides/slide17.xml"/><Relationship Id="rId6" Type="http://schemas.openxmlformats.org/officeDocument/2006/relationships/slide" Target="/ppt/slides/slide18.xml"/><Relationship Id="rId7" Type="http://schemas.openxmlformats.org/officeDocument/2006/relationships/slide" Target="/ppt/slides/slide7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5.xm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slide" Target="/ppt/slides/slide14.xml"/><Relationship Id="rId5" Type="http://schemas.openxmlformats.org/officeDocument/2006/relationships/slide" Target="/ppt/slides/slide13.xm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Spacewalk Tinker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박동준, 이장표, 최재은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진행 화면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362800" y="2631725"/>
            <a:ext cx="13548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CLEAR!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867700" y="1152475"/>
            <a:ext cx="4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클리어 화면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Clear! UI 1초 지속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약간의 폭죽 이펙트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화면이 오른쪽에서 왼쪽으로 슬라이드되며 라운드 클리어 화면으로 이동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10라운드 클리어 시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게임 종료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오버 화면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체력이 0이 되면 게임 오버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어두운 오라 및 보라색 톤의 화면으로 침울함을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아무 곳이나 클릭 시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게임 종료 화면</a:t>
            </a:r>
            <a:r>
              <a:rPr lang="ko"/>
              <a:t>으로 이동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00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2140800" y="2631725"/>
            <a:ext cx="13548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 OVER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8560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1597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325260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53105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클리어 화면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078100" y="1152475"/>
            <a:ext cx="47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클리어한 라운드 정보(라운드 6 클리어!)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현재 체력 정보 표시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일반 수리 도구 보상 선택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일반 수리 도구 아이콘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일반 수리 도구 이름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일반 수리 도구 효과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사과(새로고침 아이템) 사용 버튼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터치/마우스 오버 시 정보 표시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1회 추가 터치 시 사용됨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사용 시 모든 보상들이 빙글 도는 이펙트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사과 아이콘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남은 사과 개수 표시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800"/>
              <a:t>오른쪽 위 영역</a:t>
            </a:r>
            <a:endParaRPr sz="18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가방 아이콘으로 </a:t>
            </a:r>
            <a:r>
              <a:rPr lang="ko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소지품 화면</a:t>
            </a:r>
            <a:r>
              <a:rPr lang="ko"/>
              <a:t>으로 이동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일시 정지 버튼으로 </a:t>
            </a:r>
            <a:r>
              <a:rPr lang="ko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일시 정지 화면</a:t>
            </a:r>
            <a:r>
              <a:rPr lang="ko"/>
              <a:t>으로 이동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2645850" y="3788925"/>
            <a:ext cx="7479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사과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목록을 새로고침합니다.</a:t>
            </a:r>
            <a:endParaRPr sz="6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50" y="1835574"/>
            <a:ext cx="6572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8550" y="1835574"/>
            <a:ext cx="6572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455750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1개 보유 중</a:t>
            </a:r>
            <a:r>
              <a:rPr lang="ko" sz="100"/>
              <a:t>.</a:t>
            </a:r>
            <a:endParaRPr sz="100"/>
          </a:p>
        </p:txBody>
      </p:sp>
      <p:sp>
        <p:nvSpPr>
          <p:cNvPr id="186" name="Google Shape;186;p23"/>
          <p:cNvSpPr/>
          <p:nvPr/>
        </p:nvSpPr>
        <p:spPr>
          <a:xfrm>
            <a:off x="1364500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2개 보유 중</a:t>
            </a:r>
            <a:r>
              <a:rPr lang="ko" sz="100"/>
              <a:t>.</a:t>
            </a:r>
            <a:endParaRPr sz="100"/>
          </a:p>
        </p:txBody>
      </p:sp>
      <p:sp>
        <p:nvSpPr>
          <p:cNvPr id="187" name="Google Shape;187;p23"/>
          <p:cNvSpPr/>
          <p:nvPr/>
        </p:nvSpPr>
        <p:spPr>
          <a:xfrm>
            <a:off x="2171925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1개 보유 중</a:t>
            </a:r>
            <a:r>
              <a:rPr lang="ko" sz="100"/>
              <a:t>.</a:t>
            </a:r>
            <a:endParaRPr sz="100"/>
          </a:p>
        </p:txBody>
      </p:sp>
      <p:sp>
        <p:nvSpPr>
          <p:cNvPr id="188" name="Google Shape;188;p23"/>
          <p:cNvSpPr/>
          <p:nvPr/>
        </p:nvSpPr>
        <p:spPr>
          <a:xfrm>
            <a:off x="3080675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2개 보유 중</a:t>
            </a:r>
            <a:r>
              <a:rPr lang="ko" sz="100"/>
              <a:t>.</a:t>
            </a:r>
            <a:endParaRPr sz="1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8560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1597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/>
          <p:nvPr/>
        </p:nvSpPr>
        <p:spPr>
          <a:xfrm>
            <a:off x="325260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153105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클리어 화면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869725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생명 그릇과 희귀 수리 도구 조각은 현재 가지고 있는 개수가 보상에 표시됨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생명 그릇 2개째 획득 시 생명 그릇 조각이 합쳐지는 이펙트와 함께 생명 증가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희귀 수리 도구 조각 5개째 획득 시 합쳐지는 이펙트와 함께 희귀 보상 획득 화면으로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합쳐지지 않는 보상 획득 시 소지품으로 들어가는 이펙트 발생 후 보상 획득 종료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보상 획득이 끝나면 화면이 위에서 아래로 슬라이드되며 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맵 화면</a:t>
            </a:r>
            <a:r>
              <a:rPr lang="ko"/>
              <a:t>으로 이동, 이후 라운드 진행됨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50" y="1835574"/>
            <a:ext cx="6572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457425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1개 보유 중</a:t>
            </a:r>
            <a:r>
              <a:rPr lang="ko" sz="100"/>
              <a:t>.</a:t>
            </a:r>
            <a:endParaRPr sz="100"/>
          </a:p>
        </p:txBody>
      </p:sp>
      <p:sp>
        <p:nvSpPr>
          <p:cNvPr id="202" name="Google Shape;202;p24"/>
          <p:cNvSpPr/>
          <p:nvPr/>
        </p:nvSpPr>
        <p:spPr>
          <a:xfrm>
            <a:off x="1366175" y="3273775"/>
            <a:ext cx="256800" cy="1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현재 2개 보유 중</a:t>
            </a:r>
            <a:r>
              <a:rPr lang="ko" sz="100"/>
              <a:t>.</a:t>
            </a:r>
            <a:endParaRPr sz="100"/>
          </a:p>
        </p:txBody>
      </p:sp>
      <p:sp>
        <p:nvSpPr>
          <p:cNvPr id="203" name="Google Shape;203;p24"/>
          <p:cNvSpPr/>
          <p:nvPr/>
        </p:nvSpPr>
        <p:spPr>
          <a:xfrm>
            <a:off x="437325" y="2032000"/>
            <a:ext cx="1185600" cy="1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희귀 수리 도구 보상을 선택하세요.</a:t>
            </a:r>
            <a:endParaRPr sz="5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922" y="13867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1564925" y="14026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일시 정지 화면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70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라운드 진행 화면, 라운드 클리어 화면에서 오른쪽 위의 일시 정지 버튼을 클릭하면 나오는 화면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설정 화면</a:t>
            </a:r>
            <a:r>
              <a:rPr lang="ko"/>
              <a:t> 혹은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메인 메뉴</a:t>
            </a:r>
            <a:r>
              <a:rPr lang="ko"/>
              <a:t>로 진입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메인 메뉴 진입 시에도 현재 상황 저장되어서 계속 플레이 가능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45250" y="1883850"/>
            <a:ext cx="1389900" cy="20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525100" y="1947325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일시 정지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25100" y="2571750"/>
            <a:ext cx="1030200" cy="3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설정</a:t>
            </a:r>
            <a:endParaRPr sz="1000"/>
          </a:p>
        </p:txBody>
      </p:sp>
      <p:sp>
        <p:nvSpPr>
          <p:cNvPr id="216" name="Google Shape;216;p25"/>
          <p:cNvSpPr/>
          <p:nvPr/>
        </p:nvSpPr>
        <p:spPr>
          <a:xfrm>
            <a:off x="525100" y="3206750"/>
            <a:ext cx="1030200" cy="3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 메뉴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7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소지품</a:t>
            </a:r>
            <a:r>
              <a:rPr lang="ko"/>
              <a:t> 화면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70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830650" y="1152475"/>
            <a:ext cx="50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라운드 진행 화면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라운드 클리어 화면</a:t>
            </a:r>
            <a:r>
              <a:rPr lang="ko"/>
              <a:t>에서 오른쪽 위의 가방 버튼 클릭 시 나오는 화면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가지고 있는 아이템 목록 아이콘으로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우주복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모든 수리 도구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모든 음식 개수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아이템 터치 시 툴팁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수량은 아이콘 오른쪽 아래 숫자로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닫기 버튼 클릭 시 이전 화면으로 돌아감 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45250" y="1545175"/>
            <a:ext cx="1389900" cy="27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525100" y="1545175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소지품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00" y="1152475"/>
            <a:ext cx="14570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2059750" y="1545175"/>
            <a:ext cx="1389900" cy="27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2239600" y="1545175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소지품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428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9238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3048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542800" y="23389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22573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26383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19300" y="19896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2257300" y="23389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638300" y="23389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3019300" y="23389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800" y="2029627"/>
            <a:ext cx="232800" cy="15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0825" y="2029627"/>
            <a:ext cx="232800" cy="152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2433863" y="2145000"/>
            <a:ext cx="8256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오렌지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선택한 타일 1개를 지뢰인지 아닌지 판별합니다.</a:t>
            </a:r>
            <a:endParaRPr sz="600"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8813" y="2029613"/>
            <a:ext cx="202785" cy="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642700" y="20296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244" name="Google Shape;244;p26"/>
          <p:cNvSpPr txBox="1"/>
          <p:nvPr/>
        </p:nvSpPr>
        <p:spPr>
          <a:xfrm>
            <a:off x="1023700" y="20296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1363" y="2029625"/>
            <a:ext cx="152610" cy="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813" y="2374237"/>
            <a:ext cx="202776" cy="16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642700" y="239077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248" name="Google Shape;248;p26"/>
          <p:cNvSpPr/>
          <p:nvPr/>
        </p:nvSpPr>
        <p:spPr>
          <a:xfrm>
            <a:off x="525100" y="3751900"/>
            <a:ext cx="1030200" cy="3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닫기</a:t>
            </a:r>
            <a:endParaRPr sz="1000"/>
          </a:p>
        </p:txBody>
      </p:sp>
      <p:sp>
        <p:nvSpPr>
          <p:cNvPr id="249" name="Google Shape;249;p26"/>
          <p:cNvSpPr/>
          <p:nvPr/>
        </p:nvSpPr>
        <p:spPr>
          <a:xfrm>
            <a:off x="2239600" y="3751900"/>
            <a:ext cx="1030200" cy="3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닫기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00" y="1152475"/>
            <a:ext cx="1457000" cy="34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종료 화면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759675" y="1149375"/>
            <a:ext cx="50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승리 / 패배 결과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승리 시 폭죽 이펙트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사용한 우주비행사와 우주복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종료 시 소지품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(패배 시에만) 최종 라운드 표시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메인 화면으로 버튼 클릭 시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메인 화면</a:t>
            </a:r>
            <a:r>
              <a:rPr lang="ko"/>
              <a:t>으로 이동</a:t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7000" cy="34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359825" y="1442438"/>
            <a:ext cx="1361700" cy="28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060225" y="1439325"/>
            <a:ext cx="1361700" cy="28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737225" y="1439325"/>
            <a:ext cx="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승리!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318131" y="1439325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패배…</a:t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5">
            <a:alphaModFix/>
          </a:blip>
          <a:srcRect b="0" l="25523" r="0" t="0"/>
          <a:stretch/>
        </p:blipFill>
        <p:spPr>
          <a:xfrm>
            <a:off x="536151" y="1839525"/>
            <a:ext cx="458698" cy="41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25523" r="0" t="0"/>
          <a:stretch/>
        </p:blipFill>
        <p:spPr>
          <a:xfrm>
            <a:off x="2188501" y="1839525"/>
            <a:ext cx="458698" cy="41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025" y="1839525"/>
            <a:ext cx="409797" cy="41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9275" y="1839525"/>
            <a:ext cx="409797" cy="4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/>
        </p:nvSpPr>
        <p:spPr>
          <a:xfrm>
            <a:off x="542800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923800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1304800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42800" y="28295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800" y="2520227"/>
            <a:ext cx="232800" cy="15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8813" y="2520213"/>
            <a:ext cx="202785" cy="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642700" y="25202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273" name="Google Shape;273;p27"/>
          <p:cNvSpPr txBox="1"/>
          <p:nvPr/>
        </p:nvSpPr>
        <p:spPr>
          <a:xfrm>
            <a:off x="1023700" y="25202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1363" y="2520225"/>
            <a:ext cx="152610" cy="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813" y="2864837"/>
            <a:ext cx="202776" cy="16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642700" y="288137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277" name="Google Shape;277;p27"/>
          <p:cNvSpPr/>
          <p:nvPr/>
        </p:nvSpPr>
        <p:spPr>
          <a:xfrm>
            <a:off x="2196025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2577025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2958025" y="2480275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2196025" y="2829550"/>
            <a:ext cx="232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6025" y="2520227"/>
            <a:ext cx="232800" cy="15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2038" y="2520213"/>
            <a:ext cx="202785" cy="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/>
        </p:nvSpPr>
        <p:spPr>
          <a:xfrm>
            <a:off x="2295925" y="25202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284" name="Google Shape;284;p27"/>
          <p:cNvSpPr txBox="1"/>
          <p:nvPr/>
        </p:nvSpPr>
        <p:spPr>
          <a:xfrm>
            <a:off x="2676925" y="252022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pic>
        <p:nvPicPr>
          <p:cNvPr id="285" name="Google Shape;2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4588" y="2520225"/>
            <a:ext cx="152610" cy="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1038" y="2864837"/>
            <a:ext cx="202776" cy="16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/>
          <p:nvPr/>
        </p:nvSpPr>
        <p:spPr>
          <a:xfrm>
            <a:off x="2295925" y="2881375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288" name="Google Shape;288;p27"/>
          <p:cNvSpPr/>
          <p:nvPr/>
        </p:nvSpPr>
        <p:spPr>
          <a:xfrm>
            <a:off x="493450" y="3675950"/>
            <a:ext cx="1093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메인 화면으로</a:t>
            </a:r>
            <a:endParaRPr sz="900"/>
          </a:p>
        </p:txBody>
      </p:sp>
      <p:sp>
        <p:nvSpPr>
          <p:cNvPr id="289" name="Google Shape;289;p27"/>
          <p:cNvSpPr/>
          <p:nvPr/>
        </p:nvSpPr>
        <p:spPr>
          <a:xfrm>
            <a:off x="2217438" y="3675950"/>
            <a:ext cx="10935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메인 화면으로</a:t>
            </a:r>
            <a:endParaRPr sz="900"/>
          </a:p>
        </p:txBody>
      </p:sp>
      <p:sp>
        <p:nvSpPr>
          <p:cNvPr id="290" name="Google Shape;290;p27"/>
          <p:cNvSpPr txBox="1"/>
          <p:nvPr/>
        </p:nvSpPr>
        <p:spPr>
          <a:xfrm>
            <a:off x="2222500" y="3189100"/>
            <a:ext cx="102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최종 라운드: 7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화면</a:t>
            </a:r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3">
            <a:alphaModFix/>
          </a:blip>
          <a:srcRect b="0" l="0" r="0" t="15832"/>
          <a:stretch/>
        </p:blipFill>
        <p:spPr>
          <a:xfrm>
            <a:off x="311700" y="2130775"/>
            <a:ext cx="1457000" cy="28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음량 설정: 배경음악 및 효과음 음량 따로 조절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설정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선택된 설정: 진한 테두리로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미선택된 설정: 테두리 없이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범위 선택 설정: 아래에 값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뒤로 버튼: 이전 화면으로 이동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일시 정지 화면에서 왔을 경우 일시 정지 화면으로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메인 화면에서 왔을 경우 메인 화면으로 </a:t>
            </a:r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85532" l="0" r="0" t="0"/>
          <a:stretch/>
        </p:blipFill>
        <p:spPr>
          <a:xfrm>
            <a:off x="311700" y="966225"/>
            <a:ext cx="1457000" cy="49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8"/>
          <p:cNvCxnSpPr>
            <a:stCxn id="298" idx="1"/>
          </p:cNvCxnSpPr>
          <p:nvPr/>
        </p:nvCxnSpPr>
        <p:spPr>
          <a:xfrm>
            <a:off x="311700" y="1213363"/>
            <a:ext cx="12900" cy="3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8"/>
          <p:cNvCxnSpPr/>
          <p:nvPr/>
        </p:nvCxnSpPr>
        <p:spPr>
          <a:xfrm>
            <a:off x="1768700" y="1213363"/>
            <a:ext cx="12900" cy="3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8"/>
          <p:cNvCxnSpPr/>
          <p:nvPr/>
        </p:nvCxnSpPr>
        <p:spPr>
          <a:xfrm>
            <a:off x="437450" y="1714500"/>
            <a:ext cx="11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437450" y="2074325"/>
            <a:ext cx="11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8"/>
          <p:cNvSpPr txBox="1"/>
          <p:nvPr/>
        </p:nvSpPr>
        <p:spPr>
          <a:xfrm>
            <a:off x="437475" y="1460488"/>
            <a:ext cx="117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배경음악 음량</a:t>
            </a:r>
            <a:endParaRPr sz="600"/>
          </a:p>
        </p:txBody>
      </p:sp>
      <p:sp>
        <p:nvSpPr>
          <p:cNvPr id="304" name="Google Shape;304;p28"/>
          <p:cNvSpPr txBox="1"/>
          <p:nvPr/>
        </p:nvSpPr>
        <p:spPr>
          <a:xfrm>
            <a:off x="437475" y="1797413"/>
            <a:ext cx="117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효과음 음량</a:t>
            </a:r>
            <a:endParaRPr sz="600"/>
          </a:p>
        </p:txBody>
      </p:sp>
      <p:sp>
        <p:nvSpPr>
          <p:cNvPr id="305" name="Google Shape;305;p28"/>
          <p:cNvSpPr/>
          <p:nvPr/>
        </p:nvSpPr>
        <p:spPr>
          <a:xfrm>
            <a:off x="1552300" y="1668000"/>
            <a:ext cx="93000" cy="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1143100" y="2027825"/>
            <a:ext cx="93000" cy="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화면</a:t>
            </a:r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캐릭터 통계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캐릭터 일러스트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플레이 횟수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클리어 횟수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라운드 성공 횟수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라운드 완벽한 성공 횟수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플레이 시간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탐색한 숫자 타일 개수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탐색한 빈 타일 개수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탐색한 지뢰 타일 개수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먹은 음식 개수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뒤로 버튼: 메인 화면으로 이동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만든 사람들 화면</a:t>
            </a:r>
            <a:endParaRPr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만든 사람들 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뒤로 버튼: 메인 화면으로 이동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219225" y="1152475"/>
            <a:ext cx="46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시작: 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우주비행사 선택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설정: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설정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통계: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통계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만든 사람들: </a:t>
            </a:r>
            <a:r>
              <a:rPr lang="ko" u="sng">
                <a:solidFill>
                  <a:schemeClr val="hlink"/>
                </a:solidFill>
                <a:hlinkClick action="ppaction://hlinksldjump" r:id="rId6"/>
              </a:rPr>
              <a:t>만든 사람들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재개: 저장된 게임이 있을 경우 저장된 게임으로부터 시작(</a:t>
            </a:r>
            <a:r>
              <a:rPr lang="ko" u="sng">
                <a:solidFill>
                  <a:schemeClr val="hlink"/>
                </a:solidFill>
                <a:hlinkClick action="ppaction://hlinksldjump" r:id="rId7"/>
              </a:rPr>
              <a:t>라운드 진행 화면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action="ppaction://hlinksldjump" r:id="rId8"/>
              </a:rPr>
              <a:t>라운드 클리어 화면</a:t>
            </a:r>
            <a:r>
              <a:rPr lang="ko"/>
              <a:t>으로 이동)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1152475"/>
            <a:ext cx="145698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5650" y="1152475"/>
            <a:ext cx="1456986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271325" y="2853950"/>
            <a:ext cx="825600" cy="176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재개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우주비행사 선택 화면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강아지: 사각형 타일을 선택하여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우주복 선택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고양이: 육각형 타일을 선택하여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우주복 선택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뒤로: </a:t>
            </a:r>
            <a:r>
              <a:rPr lang="ko" u="sng">
                <a:solidFill>
                  <a:schemeClr val="hlink"/>
                </a:solidFill>
                <a:hlinkClick action="ppaction://hlinksldjump" r:id="rId6"/>
              </a:rPr>
              <a:t>메인 화면</a:t>
            </a:r>
            <a:r>
              <a:rPr lang="ko"/>
              <a:t>으로 이동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우주복 선택 화면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우주비행사: 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우주비행사 선택 화면</a:t>
            </a:r>
            <a:r>
              <a:rPr lang="ko"/>
              <a:t>에서 고른 동물(강아지|고양이)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우주복: 현재 선택한 우주복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초기(미선택 시) 아무 것도 표시되지 않음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우주복 아이콘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우주복 이름(니트 우주복)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우주복 효과(최대 생명력이 2 증가합니다)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우주복 선택: 우주복 아이콘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뒤로: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우주비행사 선택 화면</a:t>
            </a:r>
            <a:r>
              <a:rPr lang="ko"/>
              <a:t>으로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출발: 우주복을 선택했을 경우에만 활성화됨,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맵 화면</a:t>
            </a:r>
            <a:r>
              <a:rPr lang="ko"/>
              <a:t>으로 이동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1457000" cy="34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</a:t>
            </a:r>
            <a:r>
              <a:rPr lang="ko"/>
              <a:t> 화면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759675" y="1152475"/>
            <a:ext cx="50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진행상황을 알려줌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화면 진입 시 자동으로 우주선이 앞으로 진행함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우주선 진행 이후 “아무 곳이나 터치하여 계속” 툴팁 출력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이후 터치하면 화면이 아래에서 위로 슬라이드되며 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라운드 시작 화면</a:t>
            </a:r>
            <a:r>
              <a:rPr lang="ko"/>
              <a:t>으로 진행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1457000" cy="34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59825" y="1439325"/>
            <a:ext cx="1361700" cy="28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18013" y="2466025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2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58188" y="3573750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1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59388" y="1499400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3</a:t>
            </a:r>
            <a:endParaRPr/>
          </a:p>
        </p:txBody>
      </p:sp>
      <p:cxnSp>
        <p:nvCxnSpPr>
          <p:cNvPr id="90" name="Google Shape;90;p17"/>
          <p:cNvCxnSpPr>
            <a:stCxn id="88" idx="0"/>
            <a:endCxn id="87" idx="2"/>
          </p:cNvCxnSpPr>
          <p:nvPr/>
        </p:nvCxnSpPr>
        <p:spPr>
          <a:xfrm flipH="1" rot="10800000">
            <a:off x="909688" y="3108150"/>
            <a:ext cx="3597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7" idx="0"/>
            <a:endCxn id="89" idx="2"/>
          </p:cNvCxnSpPr>
          <p:nvPr/>
        </p:nvCxnSpPr>
        <p:spPr>
          <a:xfrm rot="10800000">
            <a:off x="810813" y="2141425"/>
            <a:ext cx="4587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9" idx="0"/>
            <a:endCxn id="86" idx="0"/>
          </p:cNvCxnSpPr>
          <p:nvPr/>
        </p:nvCxnSpPr>
        <p:spPr>
          <a:xfrm flipH="1" rot="10800000">
            <a:off x="810888" y="1439400"/>
            <a:ext cx="2298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100" y="1152475"/>
            <a:ext cx="1457000" cy="34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060225" y="1439325"/>
            <a:ext cx="1361700" cy="28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518413" y="2466025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158588" y="3573750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1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059788" y="1499400"/>
            <a:ext cx="903000" cy="6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행성 3</a:t>
            </a:r>
            <a:endParaRPr/>
          </a:p>
        </p:txBody>
      </p:sp>
      <p:cxnSp>
        <p:nvCxnSpPr>
          <p:cNvPr id="98" name="Google Shape;98;p17"/>
          <p:cNvCxnSpPr>
            <a:stCxn id="96" idx="0"/>
            <a:endCxn id="95" idx="2"/>
          </p:cNvCxnSpPr>
          <p:nvPr/>
        </p:nvCxnSpPr>
        <p:spPr>
          <a:xfrm flipH="1" rot="10800000">
            <a:off x="2610088" y="3108150"/>
            <a:ext cx="3597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5" idx="0"/>
            <a:endCxn id="97" idx="2"/>
          </p:cNvCxnSpPr>
          <p:nvPr/>
        </p:nvCxnSpPr>
        <p:spPr>
          <a:xfrm rot="10800000">
            <a:off x="2511213" y="2141425"/>
            <a:ext cx="4587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7" idx="0"/>
            <a:endCxn id="94" idx="0"/>
          </p:cNvCxnSpPr>
          <p:nvPr/>
        </p:nvCxnSpPr>
        <p:spPr>
          <a:xfrm flipH="1" rot="10800000">
            <a:off x="2511288" y="1439400"/>
            <a:ext cx="2298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0" l="25523" r="0" t="0"/>
          <a:stretch/>
        </p:blipFill>
        <p:spPr>
          <a:xfrm>
            <a:off x="811326" y="3893450"/>
            <a:ext cx="458698" cy="41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5">
            <a:alphaModFix/>
          </a:blip>
          <a:srcRect b="0" l="25523" r="0" t="0"/>
          <a:stretch/>
        </p:blipFill>
        <p:spPr>
          <a:xfrm>
            <a:off x="2469376" y="3893450"/>
            <a:ext cx="458698" cy="41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109575" y="3202438"/>
            <a:ext cx="126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아무 곳이나 터치하여 계속…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시작 화면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70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905000" y="1152475"/>
            <a:ext cx="69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라운드 정보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라운드 번호(라운드 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이번 라운드의 외계 동물(고정 문자열)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외계 동물 정보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외계 동물 아이콘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외계 동물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외계 동물 효과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마늘 사용 선택 아이콘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미사용 시 연하게 표시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사용 시 진하게 표시되며 마늘 향이 퍼져나가는 이펙트 발생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마늘 아이콘 이외 화면 클릭 시 라운드 진행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진행 화면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25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362800" y="2631725"/>
            <a:ext cx="13548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62800" y="266057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Ready…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105525" y="2631675"/>
            <a:ext cx="13548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105525" y="266057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Go!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952350" y="1152475"/>
            <a:ext cx="51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Ready 화면 0.5초 지속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Go 화면 0.5초 지속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이후 라운드 시작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560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597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325260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53105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진행 화면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952350" y="1152475"/>
            <a:ext cx="51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남은 지뢰 수 표시(12)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외계 동물 아이콘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터치/마우스 오버 시 외계 동물 정보 표시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외계 동물 이름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외계 동물 효과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남은 체력(빨간색 하트) / 최대 체력(전체 하트)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지뢰 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오른쪽 위 영역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가방 아이콘으로 </a:t>
            </a:r>
            <a:r>
              <a:rPr lang="ko" u="sng">
                <a:solidFill>
                  <a:schemeClr val="hlink"/>
                </a:solidFill>
                <a:hlinkClick action="ppaction://hlinksldjump" r:id="rId4"/>
              </a:rPr>
              <a:t>소지품 화면</a:t>
            </a:r>
            <a:r>
              <a:rPr lang="ko"/>
              <a:t>으로 이동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일시 정지 버튼으로 </a:t>
            </a:r>
            <a:r>
              <a:rPr lang="ko" u="sng">
                <a:solidFill>
                  <a:schemeClr val="hlink"/>
                </a:solidFill>
                <a:hlinkClick action="ppaction://hlinksldjump" r:id="rId5"/>
              </a:rPr>
              <a:t>일시 정지 화면</a:t>
            </a:r>
            <a:r>
              <a:rPr lang="ko"/>
              <a:t>으로 이동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25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2476475" y="1961425"/>
            <a:ext cx="9738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닭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임시 생명을 사용할 수 없습니다.</a:t>
            </a:r>
            <a:endParaRPr sz="6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8560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1597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325260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3105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032725" y="2206000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라운드 진행 화면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25" y="1152475"/>
            <a:ext cx="145699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839600" y="2377825"/>
            <a:ext cx="8256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오렌지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선택한 타일 1개를 지뢰인지 아닌지 판별합니다.</a:t>
            </a:r>
            <a:endParaRPr sz="600"/>
          </a:p>
        </p:txBody>
      </p:sp>
      <p:sp>
        <p:nvSpPr>
          <p:cNvPr id="149" name="Google Shape;149;p21"/>
          <p:cNvSpPr/>
          <p:nvPr/>
        </p:nvSpPr>
        <p:spPr>
          <a:xfrm>
            <a:off x="846675" y="2871600"/>
            <a:ext cx="4023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</a:t>
            </a:r>
            <a:endParaRPr sz="700"/>
          </a:p>
        </p:txBody>
      </p:sp>
      <p:sp>
        <p:nvSpPr>
          <p:cNvPr id="150" name="Google Shape;150;p21"/>
          <p:cNvSpPr/>
          <p:nvPr/>
        </p:nvSpPr>
        <p:spPr>
          <a:xfrm>
            <a:off x="1262900" y="2871600"/>
            <a:ext cx="4023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  <p:cxnSp>
        <p:nvCxnSpPr>
          <p:cNvPr id="151" name="Google Shape;151;p21"/>
          <p:cNvCxnSpPr/>
          <p:nvPr/>
        </p:nvCxnSpPr>
        <p:spPr>
          <a:xfrm flipH="1">
            <a:off x="2737525" y="2328325"/>
            <a:ext cx="148200" cy="7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952350" y="1152475"/>
            <a:ext cx="51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오렌지, 용과, 청포도, 두리안 사용 아이콘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음식 아이콘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음식 남은 개수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터치/마우스 오버 시 음식 정보 및 사용 버튼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음식 클릭 시 정보와 함께 사용/취소 UI 발생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 클릭 시 화살표 끝 지점을 움직일 수 있게 하고, 화살표 몸통에 어떤 효과인지 간단한 문자열 출력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544009">
            <a:off x="2571159" y="2444881"/>
            <a:ext cx="578731" cy="3596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선택한 타일 판별</a:t>
            </a:r>
            <a:endParaRPr sz="600"/>
          </a:p>
        </p:txBody>
      </p:sp>
      <p:sp>
        <p:nvSpPr>
          <p:cNvPr id="154" name="Google Shape;154;p21"/>
          <p:cNvSpPr/>
          <p:nvPr/>
        </p:nvSpPr>
        <p:spPr>
          <a:xfrm>
            <a:off x="2709325" y="3090325"/>
            <a:ext cx="70500" cy="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560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597" y="1388150"/>
            <a:ext cx="1809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325260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531050" y="1404050"/>
            <a:ext cx="141000" cy="141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3900" y="2206000"/>
            <a:ext cx="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