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venir"/>
              <a:buChar char="▸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Having the community interact. . 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83039"/>
              </a:buClr>
              <a:buSzPct val="100000"/>
              <a:buFont typeface="Avenir"/>
              <a:buChar char="▸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The project will show that anyone, could be living with a mental disorder and you wouldn’t even know it, also showing those that </a:t>
            </a: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live with mental disorders they are not alone.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venir"/>
              <a:buChar char="▸"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INCREASE AWARENESS :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 With a population of approx. 7333 people, at a median age of 23 we aim to get a min. of 20% of residents to the website (approx. 1500 people)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venir"/>
              <a:buChar char="▸"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COMBAT STIGMA :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 Decreasing stigma of behavioral health and those living with mental disorders using information coupled with compassion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venir"/>
              <a:buChar char="▸"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CONNECT COMMUNITY :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 Provide an outlet for community to educate themselves on behavioral health issues and resources to care providers and specialists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bg>
      <p:bgPr>
        <a:solidFill>
          <a:srgbClr val="286FB8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285750" y="3238500"/>
            <a:ext cx="8572500" cy="0"/>
          </a:xfrm>
          <a:prstGeom prst="straightConnector1">
            <a:avLst/>
          </a:prstGeom>
          <a:noFill/>
          <a:ln cap="flat" cmpd="sng" w="38100">
            <a:solidFill>
              <a:srgbClr val="F7FFFD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title"/>
          </p:nvPr>
        </p:nvSpPr>
        <p:spPr>
          <a:xfrm>
            <a:off x="285750" y="3388816"/>
            <a:ext cx="85725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A9E0"/>
              </a:buClr>
              <a:buFont typeface="Arial"/>
              <a:buNone/>
              <a:defRPr b="0" i="0" sz="11000" u="none" cap="none" strike="noStrike">
                <a:solidFill>
                  <a:srgbClr val="0DA9E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736600" lvl="5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889000" lvl="6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028700" lvl="7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181100" lvl="8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285750" y="2250281"/>
            <a:ext cx="85725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74215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Al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285750" y="207615"/>
            <a:ext cx="785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Font typeface="Avenir"/>
              <a:buNone/>
              <a:defRPr b="0" i="0" sz="15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285750" y="810369"/>
            <a:ext cx="8572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736600" lvl="5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889000" lvl="6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028700" lvl="7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181100" lvl="8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285750" y="1446609"/>
            <a:ext cx="85725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39700" lvl="0" marL="292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68718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285750" y="207615"/>
            <a:ext cx="785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Font typeface="Avenir"/>
              <a:buNone/>
              <a:defRPr b="0" i="0" sz="15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285750" y="1446609"/>
            <a:ext cx="85725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39700" lvl="0" marL="292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68718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330398" y="1245691"/>
            <a:ext cx="8483100" cy="2757600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8"/>
                  <a:pt x="0" y="2866"/>
                </a:cubicBezTo>
                <a:lnTo>
                  <a:pt x="0" y="104383"/>
                </a:lnTo>
                <a:cubicBezTo>
                  <a:pt x="0" y="105961"/>
                  <a:pt x="555" y="107250"/>
                  <a:pt x="1244" y="107250"/>
                </a:cubicBezTo>
                <a:lnTo>
                  <a:pt x="95711" y="107250"/>
                </a:lnTo>
                <a:lnTo>
                  <a:pt x="99166" y="120000"/>
                </a:lnTo>
                <a:lnTo>
                  <a:pt x="102616" y="107250"/>
                </a:lnTo>
                <a:lnTo>
                  <a:pt x="118755" y="107250"/>
                </a:lnTo>
                <a:cubicBezTo>
                  <a:pt x="119444" y="107250"/>
                  <a:pt x="120000" y="105961"/>
                  <a:pt x="120000" y="104383"/>
                </a:cubicBezTo>
                <a:lnTo>
                  <a:pt x="120000" y="2866"/>
                </a:lnTo>
                <a:cubicBezTo>
                  <a:pt x="120000" y="1288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5FD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25078" y="1533673"/>
            <a:ext cx="78939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6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285750" y="4107655"/>
            <a:ext cx="8572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9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285750" y="207615"/>
            <a:ext cx="785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Font typeface="Avenir"/>
              <a:buNone/>
              <a:defRPr b="0" i="0" sz="15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68718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Alt">
    <p:bg>
      <p:bgPr>
        <a:solidFill>
          <a:srgbClr val="286FB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143375" y="1393031"/>
            <a:ext cx="47148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6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0" y="0"/>
            <a:ext cx="385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39700" lvl="0" marL="292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143375" y="4107655"/>
            <a:ext cx="4714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9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68718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bg>
      <p:bgPr>
        <a:solidFill>
          <a:srgbClr val="286FB8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39700" lvl="0" marL="292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68718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bg>
      <p:bgPr>
        <a:solidFill>
          <a:srgbClr val="286FB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568718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Alt">
    <p:bg>
      <p:bgPr>
        <a:solidFill>
          <a:srgbClr val="286FB8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8568718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58925" lIns="58925" rIns="58925" tIns="589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58925" lIns="58925" rIns="58925" tIns="589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t" bIns="32750" lIns="32750" rIns="32750" tIns="3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Bullets">
    <p:bg>
      <p:bgPr>
        <a:solidFill>
          <a:srgbClr val="286FB8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285750" y="523875"/>
            <a:ext cx="8572500" cy="0"/>
          </a:xfrm>
          <a:prstGeom prst="straightConnector1">
            <a:avLst/>
          </a:prstGeom>
          <a:noFill/>
          <a:ln cap="flat" cmpd="sng" w="25400">
            <a:solidFill>
              <a:srgbClr val="F8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idx="1" type="body"/>
          </p:nvPr>
        </p:nvSpPr>
        <p:spPr>
          <a:xfrm>
            <a:off x="285750" y="207615"/>
            <a:ext cx="785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Font typeface="Avenir"/>
              <a:buNone/>
              <a:defRPr b="0" i="0" sz="15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285750" y="810369"/>
            <a:ext cx="8572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736600" lvl="5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889000" lvl="6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028700" lvl="7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181100" lvl="8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285750" y="1446609"/>
            <a:ext cx="85725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39700" lvl="0" marL="292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68718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bg>
      <p:bgPr>
        <a:solidFill>
          <a:srgbClr val="286FB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4572530" y="0"/>
            <a:ext cx="4572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39700" lvl="0" marL="292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" name="Shape 23"/>
          <p:cNvSpPr/>
          <p:nvPr>
            <p:ph idx="3" type="pic"/>
          </p:nvPr>
        </p:nvSpPr>
        <p:spPr>
          <a:xfrm>
            <a:off x="4572000" y="2585144"/>
            <a:ext cx="4572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39700" lvl="0" marL="292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Shape 24"/>
          <p:cNvSpPr/>
          <p:nvPr>
            <p:ph idx="4" type="pic"/>
          </p:nvPr>
        </p:nvSpPr>
        <p:spPr>
          <a:xfrm>
            <a:off x="0" y="0"/>
            <a:ext cx="4548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39700" lvl="0" marL="292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68718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285750" y="207615"/>
            <a:ext cx="785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Font typeface="Avenir"/>
              <a:buNone/>
              <a:defRPr b="0" i="0" sz="15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8" name="Shape 28"/>
          <p:cNvSpPr/>
          <p:nvPr>
            <p:ph idx="2" type="pic"/>
          </p:nvPr>
        </p:nvSpPr>
        <p:spPr>
          <a:xfrm>
            <a:off x="5000625" y="810369"/>
            <a:ext cx="38577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39700" lvl="0" marL="292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285750" y="810369"/>
            <a:ext cx="4429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736600" lvl="5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889000" lvl="6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028700" lvl="7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181100" lvl="8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285750" y="1446609"/>
            <a:ext cx="44292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77800" lvl="0" marL="292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5555"/>
              <a:buFont typeface="Avenir"/>
              <a:buChar char="▸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651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5555"/>
              <a:buFont typeface="Avenir"/>
              <a:buChar char="▸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651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5555"/>
              <a:buFont typeface="Avenir"/>
              <a:buChar char="▸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651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5555"/>
              <a:buFont typeface="Avenir"/>
              <a:buChar char="▸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651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83039"/>
              </a:buClr>
              <a:buSzPct val="105555"/>
              <a:buFont typeface="Avenir"/>
              <a:buChar char="▸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68718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bg>
      <p:bgPr>
        <a:solidFill>
          <a:srgbClr val="286FB8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39700" lvl="0" marL="292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34" name="Shape 34"/>
          <p:cNvCxnSpPr/>
          <p:nvPr>
            <p:ph idx="1" type="body"/>
          </p:nvPr>
        </p:nvCxnSpPr>
        <p:spPr>
          <a:xfrm>
            <a:off x="285750" y="3238500"/>
            <a:ext cx="8572500" cy="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285750" y="3388816"/>
            <a:ext cx="85725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A9E0"/>
              </a:buClr>
              <a:buFont typeface="Arial"/>
              <a:buNone/>
              <a:defRPr b="0" i="0" sz="11000" u="none" cap="none" strike="noStrike">
                <a:solidFill>
                  <a:srgbClr val="0DA9E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736600" lvl="5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889000" lvl="6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028700" lvl="7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181100" lvl="8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285750" y="2250281"/>
            <a:ext cx="85725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74215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Subtitle Alt">
    <p:bg>
      <p:bgPr>
        <a:solidFill>
          <a:srgbClr val="286FB8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285750" y="3238500"/>
            <a:ext cx="8572500" cy="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85750" y="3388816"/>
            <a:ext cx="85725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A9E0"/>
              </a:buClr>
              <a:buFont typeface="Arial"/>
              <a:buNone/>
              <a:defRPr b="0" i="0" sz="11000" u="none" cap="none" strike="noStrike">
                <a:solidFill>
                  <a:srgbClr val="0DA9E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736600" lvl="5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889000" lvl="6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028700" lvl="7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181100" lvl="8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85750" y="2250281"/>
            <a:ext cx="85725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1307" y="221009"/>
            <a:ext cx="286200" cy="241199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bg>
      <p:bgPr>
        <a:solidFill>
          <a:srgbClr val="286FB8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285750" y="2129730"/>
            <a:ext cx="85725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A9E0"/>
              </a:buClr>
              <a:buFont typeface="Arial"/>
              <a:buNone/>
              <a:defRPr b="0" i="0" sz="11000" u="none" cap="none" strike="noStrike">
                <a:solidFill>
                  <a:srgbClr val="0DA9E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736600" lvl="5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889000" lvl="6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028700" lvl="7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181100" lvl="8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74215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bg>
      <p:bgPr>
        <a:solidFill>
          <a:srgbClr val="286FB8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143375" y="3238500"/>
            <a:ext cx="4714800" cy="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8" name="Shape 48"/>
          <p:cNvSpPr/>
          <p:nvPr>
            <p:ph idx="2" type="pic"/>
          </p:nvPr>
        </p:nvSpPr>
        <p:spPr>
          <a:xfrm>
            <a:off x="0" y="0"/>
            <a:ext cx="385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39700" lvl="0" marL="292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4143375" y="3388816"/>
            <a:ext cx="47148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A9E0"/>
              </a:buClr>
              <a:buFont typeface="Arial"/>
              <a:buNone/>
              <a:defRPr b="0" i="0" sz="11000" u="none" cap="none" strike="noStrike">
                <a:solidFill>
                  <a:srgbClr val="0DA9E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736600" lvl="5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889000" lvl="6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028700" lvl="7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181100" lvl="8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143375" y="2250281"/>
            <a:ext cx="47148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F8FFFF"/>
              </a:buClr>
              <a:buFont typeface="Avenir"/>
              <a:buNone/>
              <a:defRPr b="0" i="0" sz="3500" u="none" cap="none" strike="noStrike">
                <a:solidFill>
                  <a:srgbClr val="F8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74215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285750" y="207615"/>
            <a:ext cx="785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Font typeface="Avenir"/>
              <a:buNone/>
              <a:defRPr b="0" i="0" sz="15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285750" y="810369"/>
            <a:ext cx="8572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736600" lvl="5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889000" lvl="6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028700" lvl="7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181100" lvl="8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68718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86FB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285750" y="523875"/>
            <a:ext cx="8572500" cy="0"/>
          </a:xfrm>
          <a:prstGeom prst="straightConnector1">
            <a:avLst/>
          </a:prstGeom>
          <a:noFill/>
          <a:ln cap="flat" cmpd="sng" w="254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285750" y="810369"/>
            <a:ext cx="8572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152400" lvl="1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292100" lvl="2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444500" lvl="3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584200" lvl="4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736600" lvl="5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889000" lvl="6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028700" lvl="7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181100" lvl="8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  <a:defRPr b="1" i="0" sz="39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285750" y="1446609"/>
            <a:ext cx="85725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-139700" lvl="0" marL="292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9700" lvl="1" marL="571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39700" lvl="2" marL="863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39700" lvl="3" marL="1143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39700" lvl="4" marL="1435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39700" lvl="5" marL="171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39700" lvl="6" marL="2006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39700" lvl="7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39700" lvl="8" marL="2578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ct val="104545"/>
              <a:buFont typeface="Avenir"/>
              <a:buChar char="▸"/>
              <a:defRPr b="0" i="0" sz="2200" u="none" cap="none" strike="noStrike">
                <a:solidFill>
                  <a:srgbClr val="F5FD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568718" y="227707"/>
            <a:ext cx="28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85750" y="3388821"/>
            <a:ext cx="8572500" cy="897000"/>
          </a:xfrm>
          <a:prstGeom prst="rect">
            <a:avLst/>
          </a:prstGeom>
        </p:spPr>
        <p:txBody>
          <a:bodyPr anchorCtr="0" anchor="t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Oswald"/>
                <a:ea typeface="Oswald"/>
                <a:cs typeface="Oswald"/>
                <a:sym typeface="Oswald"/>
              </a:rPr>
              <a:t>CONTEXTUAL CAMOUFLAGE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85750" y="2250281"/>
            <a:ext cx="8572500" cy="951000"/>
          </a:xfrm>
          <a:prstGeom prst="rect">
            <a:avLst/>
          </a:prstGeom>
        </p:spPr>
        <p:txBody>
          <a:bodyPr anchorCtr="0" anchor="b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MCKOY CREATIVE PRESENTS</a:t>
            </a:r>
          </a:p>
        </p:txBody>
      </p:sp>
      <p:pic>
        <p:nvPicPr>
          <p:cNvPr descr="mc-stacked_logo-white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775" y="117250"/>
            <a:ext cx="1884100" cy="896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85750" y="4473375"/>
            <a:ext cx="8572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INTERACTIVE • MULTIMEDIA • WEB APP • PROJECTION • POP-UP INSTALLATION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285750" y="207615"/>
            <a:ext cx="7858200" cy="274500"/>
          </a:xfrm>
          <a:prstGeom prst="rect">
            <a:avLst/>
          </a:prstGeom>
        </p:spPr>
        <p:txBody>
          <a:bodyPr anchorCtr="0" anchor="b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MCKOY CREATIVE?</a:t>
            </a: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285750" y="810369"/>
            <a:ext cx="8572500" cy="381600"/>
          </a:xfrm>
          <a:prstGeom prst="rect">
            <a:avLst/>
          </a:prstGeom>
        </p:spPr>
        <p:txBody>
          <a:bodyPr anchorCtr="0" anchor="t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2200">
                <a:latin typeface="Oswald"/>
                <a:ea typeface="Oswald"/>
                <a:cs typeface="Oswald"/>
                <a:sym typeface="Oswald"/>
              </a:rPr>
              <a:t>INNOVATE → CREATE:  </a:t>
            </a:r>
            <a:r>
              <a:rPr b="0" lang="en" sz="2200">
                <a:latin typeface="Oswald"/>
                <a:ea typeface="Oswald"/>
                <a:cs typeface="Oswald"/>
                <a:sym typeface="Oswald"/>
              </a:rPr>
              <a:t>CREATIVITY CONSULTING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285750" y="1446609"/>
            <a:ext cx="8572500" cy="3221400"/>
          </a:xfrm>
          <a:prstGeom prst="rect">
            <a:avLst/>
          </a:prstGeom>
        </p:spPr>
        <p:txBody>
          <a:bodyPr anchorCtr="0" anchor="t" bIns="58925" lIns="58925" rIns="58925" tIns="589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</a:pPr>
            <a:r>
              <a:rPr lang="en" sz="2100">
                <a:solidFill>
                  <a:schemeClr val="lt1"/>
                </a:solidFill>
              </a:rPr>
              <a:t>McKoy Creative </a:t>
            </a:r>
            <a:r>
              <a:rPr lang="en" sz="2300">
                <a:solidFill>
                  <a:srgbClr val="FFFFFF"/>
                </a:solidFill>
              </a:rPr>
              <a:t>uses art, design, and multimedia to help increase outreach, engage communities, and deliver unique products &amp; services.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</a:pPr>
            <a:r>
              <a:rPr lang="en" sz="2300">
                <a:solidFill>
                  <a:srgbClr val="FFFFFF"/>
                </a:solidFill>
              </a:rPr>
              <a:t>We work non-profit, for-purpose, and community based organizations develop and implement marketing strategies with social impact.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285750" y="207615"/>
            <a:ext cx="7858200" cy="274500"/>
          </a:xfrm>
          <a:prstGeom prst="rect">
            <a:avLst/>
          </a:prstGeom>
        </p:spPr>
        <p:txBody>
          <a:bodyPr anchorCtr="0" anchor="b" bIns="58925" lIns="58925" rIns="58925" tIns="589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CHALLENGE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285750" y="810380"/>
            <a:ext cx="8572500" cy="736200"/>
          </a:xfrm>
          <a:prstGeom prst="rect">
            <a:avLst/>
          </a:prstGeom>
        </p:spPr>
        <p:txBody>
          <a:bodyPr anchorCtr="0" anchor="t" bIns="58925" lIns="58925" rIns="58925" tIns="589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200">
                <a:latin typeface="Oswald"/>
                <a:ea typeface="Oswald"/>
                <a:cs typeface="Oswald"/>
                <a:sym typeface="Oswald"/>
              </a:rPr>
              <a:t>PROBLEM: MENTAL HEALTH RESEARCH AND RESOURCES NOT REACHING COMMUNITIES, FURTHERING STIGMA AROUND MENTAL DISORDERS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285750" y="1714025"/>
            <a:ext cx="8572500" cy="2954100"/>
          </a:xfrm>
          <a:prstGeom prst="rect">
            <a:avLst/>
          </a:prstGeom>
        </p:spPr>
        <p:txBody>
          <a:bodyPr anchorCtr="0" anchor="t" bIns="58925" lIns="58925" rIns="58925" tIns="589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Discoveries can take up to </a:t>
            </a:r>
            <a:r>
              <a:rPr b="1" lang="en" sz="2100">
                <a:solidFill>
                  <a:srgbClr val="FFFFFF"/>
                </a:solidFill>
                <a:highlight>
                  <a:srgbClr val="0DA9E0"/>
                </a:highlight>
              </a:rPr>
              <a:t>17 years</a:t>
            </a:r>
            <a:r>
              <a:rPr lang="en" sz="2100">
                <a:solidFill>
                  <a:srgbClr val="FFFFFF"/>
                </a:solidFill>
              </a:rPr>
              <a:t> to reach communities</a:t>
            </a:r>
          </a:p>
          <a:p>
            <a:pPr indent="-36195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Most research is disseminated through </a:t>
            </a:r>
            <a:r>
              <a:rPr b="1" lang="en" sz="2100">
                <a:solidFill>
                  <a:srgbClr val="FFFFFF"/>
                </a:solidFill>
                <a:highlight>
                  <a:srgbClr val="0DA9E0"/>
                </a:highlight>
              </a:rPr>
              <a:t>hard to obtain and difficult</a:t>
            </a:r>
            <a:r>
              <a:rPr b="1" lang="en" sz="2100">
                <a:solidFill>
                  <a:srgbClr val="FFFFFF"/>
                </a:solidFill>
                <a:highlight>
                  <a:srgbClr val="BF9000"/>
                </a:highlight>
              </a:rPr>
              <a:t> </a:t>
            </a:r>
            <a:r>
              <a:rPr b="1" lang="en" sz="2100">
                <a:solidFill>
                  <a:srgbClr val="FFFFFF"/>
                </a:solidFill>
                <a:highlight>
                  <a:srgbClr val="0DA9E0"/>
                </a:highlight>
              </a:rPr>
              <a:t>to understand</a:t>
            </a:r>
            <a:r>
              <a:rPr lang="en" sz="2100">
                <a:solidFill>
                  <a:srgbClr val="FFFFFF"/>
                </a:solidFill>
              </a:rPr>
              <a:t> academic journals or industry conferences, especially for the layperson</a:t>
            </a:r>
          </a:p>
          <a:p>
            <a:pPr indent="-36195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The presentation of research tends to have a pragmatic approach that </a:t>
            </a:r>
            <a:r>
              <a:rPr b="1" lang="en" sz="2100">
                <a:solidFill>
                  <a:srgbClr val="FFFFFF"/>
                </a:solidFill>
                <a:highlight>
                  <a:srgbClr val="0DA9E0"/>
                </a:highlight>
              </a:rPr>
              <a:t>fails to engage and activate communities</a:t>
            </a:r>
            <a:r>
              <a:rPr lang="en" sz="2100">
                <a:solidFill>
                  <a:srgbClr val="FFFFFF"/>
                </a:solidFill>
              </a:rPr>
              <a:t> in a meaningful way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285750" y="207615"/>
            <a:ext cx="7858200" cy="274500"/>
          </a:xfrm>
          <a:prstGeom prst="rect">
            <a:avLst/>
          </a:prstGeom>
        </p:spPr>
        <p:txBody>
          <a:bodyPr anchorCtr="0" anchor="b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CHALLENGE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285750" y="810369"/>
            <a:ext cx="4429200" cy="381600"/>
          </a:xfrm>
          <a:prstGeom prst="rect">
            <a:avLst/>
          </a:prstGeom>
        </p:spPr>
        <p:txBody>
          <a:bodyPr anchorCtr="0" anchor="t" bIns="58925" lIns="58925" rIns="58925" tIns="589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2200">
                <a:latin typeface="Oswald"/>
                <a:ea typeface="Oswald"/>
                <a:cs typeface="Oswald"/>
                <a:sym typeface="Oswald"/>
              </a:rPr>
              <a:t>SOLUTION: </a:t>
            </a:r>
            <a:r>
              <a:rPr b="0" i="1" lang="en" sz="2200">
                <a:latin typeface="Oswald"/>
                <a:ea typeface="Oswald"/>
                <a:cs typeface="Oswald"/>
                <a:sym typeface="Oswald"/>
              </a:rPr>
              <a:t>CONTEXTUAL CAMOUFLAGE</a:t>
            </a:r>
          </a:p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285750" y="1294198"/>
            <a:ext cx="4429200" cy="3714900"/>
          </a:xfrm>
          <a:prstGeom prst="rect">
            <a:avLst/>
          </a:prstGeom>
        </p:spPr>
        <p:txBody>
          <a:bodyPr anchorCtr="0" anchor="t" bIns="58925" lIns="58925" rIns="58925" tIns="589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</a:pPr>
            <a:r>
              <a:rPr lang="en" sz="1400"/>
              <a:t>A [web] app that uses geographic information systems (GIS) to gather mental health data </a:t>
            </a:r>
            <a:r>
              <a:rPr lang="en" sz="1400"/>
              <a:t>anonymously</a:t>
            </a:r>
            <a:r>
              <a:rPr lang="en" sz="1400"/>
              <a:t> based on user input and present it in real time via a heat map. 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The [web] app will also provide resources and present current research.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Users can </a:t>
            </a:r>
            <a:r>
              <a:rPr i="1" lang="en" sz="1400"/>
              <a:t>opt-in</a:t>
            </a:r>
            <a:r>
              <a:rPr lang="en" sz="1400"/>
              <a:t> to have their (non-)personal data used in research 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</a:pPr>
            <a:r>
              <a:rPr lang="en" sz="1400"/>
              <a:t>There will also be a public installation of the heat map projected at target location(s).</a:t>
            </a:r>
          </a:p>
        </p:txBody>
      </p:sp>
      <p:pic>
        <p:nvPicPr>
          <p:cNvPr descr="CTSI-iPhone1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152" y="167435"/>
            <a:ext cx="1148344" cy="2340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TSI-iPhone2-01-01.png"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475" y="2620353"/>
            <a:ext cx="3121699" cy="234082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285750" y="207615"/>
            <a:ext cx="7858200" cy="274500"/>
          </a:xfrm>
          <a:prstGeom prst="rect">
            <a:avLst/>
          </a:prstGeom>
        </p:spPr>
        <p:txBody>
          <a:bodyPr anchorCtr="0" anchor="b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STRATEGY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285750" y="700147"/>
            <a:ext cx="8572500" cy="3967800"/>
          </a:xfrm>
          <a:prstGeom prst="rect">
            <a:avLst/>
          </a:prstGeom>
        </p:spPr>
        <p:txBody>
          <a:bodyPr anchorCtr="0" anchor="t" bIns="58925" lIns="58925" rIns="58925" tIns="589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</a:pPr>
            <a:r>
              <a:rPr lang="en" sz="1800"/>
              <a:t>Having the community interact by posting their own mental disorder experience to the heat map increases community buy-in and engagement.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</a:pPr>
            <a:r>
              <a:rPr lang="en" sz="1800"/>
              <a:t>Researchers, caregivers, therapists, and mental &amp; behavioral health professionals can use the data presented to better create targeted programming and marketing, as well as identify potential triggers and issues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285750" y="207615"/>
            <a:ext cx="7858200" cy="274500"/>
          </a:xfrm>
          <a:prstGeom prst="rect">
            <a:avLst/>
          </a:prstGeom>
        </p:spPr>
        <p:txBody>
          <a:bodyPr anchorCtr="0" anchor="b" bIns="58925" lIns="58925" rIns="58925" tIns="589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OUTCOMES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285750" y="810369"/>
            <a:ext cx="8572500" cy="381600"/>
          </a:xfrm>
          <a:prstGeom prst="rect">
            <a:avLst/>
          </a:prstGeom>
        </p:spPr>
        <p:txBody>
          <a:bodyPr anchorCtr="0" anchor="t" bIns="58925" lIns="58925" rIns="58925" tIns="589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200">
                <a:latin typeface="Oswald"/>
                <a:ea typeface="Oswald"/>
                <a:cs typeface="Oswald"/>
                <a:sym typeface="Oswald"/>
              </a:rPr>
              <a:t>CONTEXTUAL CAMOUFLAGE TRANSFORMING RESEARCH INTO A LIVING NARRATIVE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285750" y="1948556"/>
            <a:ext cx="3735600" cy="3082800"/>
          </a:xfrm>
          <a:prstGeom prst="rect">
            <a:avLst/>
          </a:prstGeom>
        </p:spPr>
        <p:txBody>
          <a:bodyPr anchorCtr="0" anchor="t" bIns="58925" lIns="58925" rIns="58925" tIns="589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</a:pPr>
            <a:r>
              <a:rPr b="1" lang="en" sz="2000">
                <a:solidFill>
                  <a:schemeClr val="lt1"/>
                </a:solidFill>
              </a:rPr>
              <a:t>INCREASE AWARENESS 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</a:pPr>
            <a:r>
              <a:rPr b="1" lang="en" sz="2000">
                <a:solidFill>
                  <a:srgbClr val="FFFFFF"/>
                </a:solidFill>
              </a:rPr>
              <a:t>COMBAT STIGMA  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</a:pPr>
            <a:r>
              <a:rPr b="1" lang="en" sz="2000">
                <a:solidFill>
                  <a:srgbClr val="FFFFFF"/>
                </a:solidFill>
              </a:rPr>
              <a:t>CONNECT COMMUNITY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85750" y="1295800"/>
            <a:ext cx="3735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By popping up at a minimum of 3 locations in any proposed area in tandem with the app, we hope to:</a:t>
            </a:r>
          </a:p>
        </p:txBody>
      </p:sp>
      <p:pic>
        <p:nvPicPr>
          <p:cNvPr descr="Gallery Poster Mock Up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600" y="1577500"/>
            <a:ext cx="4803150" cy="3107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TSU-onwallproj.jp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4525" y="1295799"/>
            <a:ext cx="1609225" cy="1206924"/>
          </a:xfrm>
          <a:prstGeom prst="rect">
            <a:avLst/>
          </a:prstGeom>
          <a:noFill/>
          <a:ln cap="flat" cmpd="sng" w="19050">
            <a:solidFill>
              <a:srgbClr val="286FB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25075" y="1378075"/>
            <a:ext cx="7893900" cy="2206500"/>
          </a:xfrm>
          <a:prstGeom prst="rect">
            <a:avLst/>
          </a:prstGeom>
        </p:spPr>
        <p:txBody>
          <a:bodyPr anchorCtr="0" anchor="t" bIns="58925" lIns="58925" rIns="58925" tIns="589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latin typeface="Avenir"/>
                <a:ea typeface="Avenir"/>
                <a:cs typeface="Avenir"/>
                <a:sym typeface="Avenir"/>
              </a:rPr>
              <a:t>Ultimately, I want Contextual Camouflage to show that anyone, anywhere around you could be living with a mental disorder and you wouldn’t even know it, whilst also showing those that live with mental disorders that they are not alone.</a:t>
            </a:r>
          </a:p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285750" y="207615"/>
            <a:ext cx="7858200" cy="274500"/>
          </a:xfrm>
          <a:prstGeom prst="rect">
            <a:avLst/>
          </a:prstGeom>
        </p:spPr>
        <p:txBody>
          <a:bodyPr anchorCtr="0" anchor="b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OUTCOMES</a:t>
            </a:r>
          </a:p>
        </p:txBody>
      </p:sp>
      <p:pic>
        <p:nvPicPr>
          <p:cNvPr descr="my_face-mach5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200" y="3859849"/>
            <a:ext cx="771750" cy="115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F5FD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