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85"/>
    <p:restoredTop sz="94629"/>
  </p:normalViewPr>
  <p:slideViewPr>
    <p:cSldViewPr snapToGrid="0">
      <p:cViewPr varScale="1">
        <p:scale>
          <a:sx n="103" d="100"/>
          <a:sy n="103"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BD9F8C5-F9A7-D845-A8BD-AA7DC346E3A5}" type="datetimeFigureOut">
              <a:rPr lang="en-US" smtClean="0"/>
              <a:t>8/7/23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6504963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9F8C5-F9A7-D845-A8BD-AA7DC346E3A5}" type="datetimeFigureOut">
              <a:rPr lang="en-US" smtClean="0"/>
              <a:t>8/7/23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65414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9F8C5-F9A7-D845-A8BD-AA7DC346E3A5}" type="datetimeFigureOut">
              <a:rPr lang="en-US" smtClean="0"/>
              <a:t>8/7/23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362593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9F8C5-F9A7-D845-A8BD-AA7DC346E3A5}" type="datetimeFigureOut">
              <a:rPr lang="en-US" smtClean="0"/>
              <a:t>8/7/23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375941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BD9F8C5-F9A7-D845-A8BD-AA7DC346E3A5}" type="datetimeFigureOut">
              <a:rPr lang="en-US" smtClean="0"/>
              <a:t>8/7/23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828084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BD9F8C5-F9A7-D845-A8BD-AA7DC346E3A5}" type="datetimeFigureOut">
              <a:rPr lang="en-US" smtClean="0"/>
              <a:t>8/7/23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140143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BD9F8C5-F9A7-D845-A8BD-AA7DC346E3A5}" type="datetimeFigureOut">
              <a:rPr lang="en-US" smtClean="0"/>
              <a:t>8/7/23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EC4B6-35F8-B549-AA5D-21034B7398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881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9F8C5-F9A7-D845-A8BD-AA7DC346E3A5}" type="datetimeFigureOut">
              <a:rPr lang="en-US" smtClean="0"/>
              <a:t>8/7/23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69379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9F8C5-F9A7-D845-A8BD-AA7DC346E3A5}" type="datetimeFigureOut">
              <a:rPr lang="en-US" smtClean="0"/>
              <a:t>8/7/23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286590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BD9F8C5-F9A7-D845-A8BD-AA7DC346E3A5}" type="datetimeFigureOut">
              <a:rPr lang="en-US" smtClean="0"/>
              <a:t>8/7/23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232643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BD9F8C5-F9A7-D845-A8BD-AA7DC346E3A5}" type="datetimeFigureOut">
              <a:rPr lang="en-US" smtClean="0"/>
              <a:t>8/7/23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EFEC4B6-35F8-B549-AA5D-21034B739832}" type="slidenum">
              <a:rPr lang="en-US" smtClean="0"/>
              <a:t>‹#›</a:t>
            </a:fld>
            <a:endParaRPr lang="en-US"/>
          </a:p>
        </p:txBody>
      </p:sp>
    </p:spTree>
    <p:extLst>
      <p:ext uri="{BB962C8B-B14F-4D97-AF65-F5344CB8AC3E}">
        <p14:creationId xmlns:p14="http://schemas.microsoft.com/office/powerpoint/2010/main" val="315632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BD9F8C5-F9A7-D845-A8BD-AA7DC346E3A5}" type="datetimeFigureOut">
              <a:rPr lang="en-US" smtClean="0"/>
              <a:t>8/7/23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EFEC4B6-35F8-B549-AA5D-21034B739832}" type="slidenum">
              <a:rPr lang="en-US" smtClean="0"/>
              <a:t>‹#›</a:t>
            </a:fld>
            <a:endParaRPr lang="en-US"/>
          </a:p>
        </p:txBody>
      </p:sp>
    </p:spTree>
    <p:extLst>
      <p:ext uri="{BB962C8B-B14F-4D97-AF65-F5344CB8AC3E}">
        <p14:creationId xmlns:p14="http://schemas.microsoft.com/office/powerpoint/2010/main" val="429526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our wooden houses with different sizes">
            <a:extLst>
              <a:ext uri="{FF2B5EF4-FFF2-40B4-BE49-F238E27FC236}">
                <a16:creationId xmlns:a16="http://schemas.microsoft.com/office/drawing/2014/main" id="{01D0B839-FAD9-A03E-02F7-8F20B1C20FCB}"/>
              </a:ext>
            </a:extLst>
          </p:cNvPr>
          <p:cNvPicPr>
            <a:picLocks noChangeAspect="1"/>
          </p:cNvPicPr>
          <p:nvPr/>
        </p:nvPicPr>
        <p:blipFill rotWithShape="1">
          <a:blip r:embed="rId2">
            <a:alphaModFix amt="40000"/>
          </a:blip>
          <a:srcRect t="2110" b="13620"/>
          <a:stretch/>
        </p:blipFill>
        <p:spPr>
          <a:xfrm>
            <a:off x="20" y="10"/>
            <a:ext cx="12191980" cy="6857990"/>
          </a:xfrm>
          <a:prstGeom prst="rect">
            <a:avLst/>
          </a:prstGeom>
        </p:spPr>
      </p:pic>
      <p:sp>
        <p:nvSpPr>
          <p:cNvPr id="2" name="Title 1">
            <a:extLst>
              <a:ext uri="{FF2B5EF4-FFF2-40B4-BE49-F238E27FC236}">
                <a16:creationId xmlns:a16="http://schemas.microsoft.com/office/drawing/2014/main" id="{8FFBE814-55F0-8964-B454-0407C047B5D9}"/>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dirty="0">
                <a:solidFill>
                  <a:schemeClr val="tx1"/>
                </a:solidFill>
              </a:rPr>
              <a:t>Project 4 – Predicting House Price Model</a:t>
            </a:r>
          </a:p>
        </p:txBody>
      </p:sp>
      <p:sp>
        <p:nvSpPr>
          <p:cNvPr id="3" name="Subtitle 2">
            <a:extLst>
              <a:ext uri="{FF2B5EF4-FFF2-40B4-BE49-F238E27FC236}">
                <a16:creationId xmlns:a16="http://schemas.microsoft.com/office/drawing/2014/main" id="{7FB6FFE1-1FC0-7FDF-88DC-775DBF0A4995}"/>
              </a:ext>
            </a:extLst>
          </p:cNvPr>
          <p:cNvSpPr>
            <a:spLocks noGrp="1"/>
          </p:cNvSpPr>
          <p:nvPr>
            <p:ph type="subTitle" idx="1"/>
          </p:nvPr>
        </p:nvSpPr>
        <p:spPr>
          <a:xfrm>
            <a:off x="2695194" y="4352544"/>
            <a:ext cx="6801612" cy="1239894"/>
          </a:xfrm>
        </p:spPr>
        <p:txBody>
          <a:bodyPr>
            <a:normAutofit/>
          </a:bodyPr>
          <a:lstStyle/>
          <a:p>
            <a:pPr>
              <a:lnSpc>
                <a:spcPct val="90000"/>
              </a:lnSpc>
            </a:pPr>
            <a:r>
              <a:rPr lang="en-US">
                <a:solidFill>
                  <a:schemeClr val="tx1"/>
                </a:solidFill>
              </a:rPr>
              <a:t>Nels Jacobson</a:t>
            </a:r>
          </a:p>
          <a:p>
            <a:pPr>
              <a:lnSpc>
                <a:spcPct val="90000"/>
              </a:lnSpc>
            </a:pPr>
            <a:r>
              <a:rPr lang="en-US">
                <a:solidFill>
                  <a:schemeClr val="tx1"/>
                </a:solidFill>
              </a:rPr>
              <a:t>Anisa Braun</a:t>
            </a:r>
          </a:p>
          <a:p>
            <a:pPr>
              <a:lnSpc>
                <a:spcPct val="90000"/>
              </a:lnSpc>
            </a:pPr>
            <a:r>
              <a:rPr lang="en-US">
                <a:solidFill>
                  <a:schemeClr val="tx1"/>
                </a:solidFill>
              </a:rPr>
              <a:t>Tanner Amman</a:t>
            </a:r>
          </a:p>
        </p:txBody>
      </p:sp>
    </p:spTree>
    <p:extLst>
      <p:ext uri="{BB962C8B-B14F-4D97-AF65-F5344CB8AC3E}">
        <p14:creationId xmlns:p14="http://schemas.microsoft.com/office/powerpoint/2010/main" val="38581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FD883-D3F5-D7E5-0AE0-E09BFD612374}"/>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Year built</a:t>
            </a:r>
          </a:p>
        </p:txBody>
      </p:sp>
      <p:sp>
        <p:nvSpPr>
          <p:cNvPr id="9" name="Content Placeholder 8">
            <a:extLst>
              <a:ext uri="{FF2B5EF4-FFF2-40B4-BE49-F238E27FC236}">
                <a16:creationId xmlns:a16="http://schemas.microsoft.com/office/drawing/2014/main" id="{F3ABAEEB-445A-C3BC-587E-759D30B759C0}"/>
              </a:ext>
            </a:extLst>
          </p:cNvPr>
          <p:cNvSpPr>
            <a:spLocks noGrp="1"/>
          </p:cNvSpPr>
          <p:nvPr>
            <p:ph idx="1"/>
          </p:nvPr>
        </p:nvSpPr>
        <p:spPr>
          <a:xfrm>
            <a:off x="643468" y="2638044"/>
            <a:ext cx="3363974" cy="3415622"/>
          </a:xfrm>
        </p:spPr>
        <p:txBody>
          <a:bodyPr>
            <a:normAutofit/>
          </a:bodyPr>
          <a:lstStyle/>
          <a:p>
            <a:r>
              <a:rPr lang="en-US" dirty="0">
                <a:solidFill>
                  <a:schemeClr val="bg1"/>
                </a:solidFill>
              </a:rPr>
              <a:t>Comparison to the year the house was built, and sale price of the home. </a:t>
            </a:r>
          </a:p>
          <a:p>
            <a:r>
              <a:rPr lang="en-US" dirty="0">
                <a:solidFill>
                  <a:schemeClr val="bg1"/>
                </a:solidFill>
              </a:rPr>
              <a:t>There is not as strong of a relationship here as other variables, but still a pattern of increase in sale price and newer built homes. </a:t>
            </a:r>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5653EC13-D3AF-DD0F-EC56-8CAD3C48E321}"/>
              </a:ext>
            </a:extLst>
          </p:cNvPr>
          <p:cNvPicPr>
            <a:picLocks noChangeAspect="1"/>
          </p:cNvPicPr>
          <p:nvPr/>
        </p:nvPicPr>
        <p:blipFill>
          <a:blip r:embed="rId2"/>
          <a:stretch>
            <a:fillRect/>
          </a:stretch>
        </p:blipFill>
        <p:spPr>
          <a:xfrm>
            <a:off x="5297763" y="1785874"/>
            <a:ext cx="6250769" cy="3125385"/>
          </a:xfrm>
          <a:prstGeom prst="rect">
            <a:avLst/>
          </a:prstGeom>
        </p:spPr>
      </p:pic>
    </p:spTree>
    <p:extLst>
      <p:ext uri="{BB962C8B-B14F-4D97-AF65-F5344CB8AC3E}">
        <p14:creationId xmlns:p14="http://schemas.microsoft.com/office/powerpoint/2010/main" val="306453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9B990-3371-89ED-2114-2568036C941E}"/>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a:solidFill>
                  <a:schemeClr val="bg1"/>
                </a:solidFill>
              </a:rPr>
              <a:t>neighborhood</a:t>
            </a:r>
          </a:p>
        </p:txBody>
      </p:sp>
      <p:sp>
        <p:nvSpPr>
          <p:cNvPr id="9" name="Content Placeholder 8">
            <a:extLst>
              <a:ext uri="{FF2B5EF4-FFF2-40B4-BE49-F238E27FC236}">
                <a16:creationId xmlns:a16="http://schemas.microsoft.com/office/drawing/2014/main" id="{A1F0BB02-6FEC-5714-6F82-79930AC2E440}"/>
              </a:ext>
            </a:extLst>
          </p:cNvPr>
          <p:cNvSpPr>
            <a:spLocks noGrp="1"/>
          </p:cNvSpPr>
          <p:nvPr>
            <p:ph idx="1"/>
          </p:nvPr>
        </p:nvSpPr>
        <p:spPr>
          <a:xfrm>
            <a:off x="643468" y="2638044"/>
            <a:ext cx="3363974" cy="3415622"/>
          </a:xfrm>
        </p:spPr>
        <p:txBody>
          <a:bodyPr>
            <a:normAutofit/>
          </a:bodyPr>
          <a:lstStyle/>
          <a:p>
            <a:r>
              <a:rPr lang="en-US" dirty="0">
                <a:solidFill>
                  <a:schemeClr val="bg1"/>
                </a:solidFill>
              </a:rPr>
              <a:t>Comparison of neighborhood and area and sale price. </a:t>
            </a:r>
          </a:p>
          <a:p>
            <a:r>
              <a:rPr lang="en-US" dirty="0">
                <a:solidFill>
                  <a:schemeClr val="bg1"/>
                </a:solidFill>
              </a:rPr>
              <a:t>There is no strong relationship here, but research into these different neighborhoods show that there is an increase in sale price of the home with safer neighborhoods. </a:t>
            </a:r>
          </a:p>
        </p:txBody>
      </p:sp>
      <p:pic>
        <p:nvPicPr>
          <p:cNvPr id="5" name="Content Placeholder 4" descr="A graph showing different colored squares&#10;&#10;Description automatically generated">
            <a:extLst>
              <a:ext uri="{FF2B5EF4-FFF2-40B4-BE49-F238E27FC236}">
                <a16:creationId xmlns:a16="http://schemas.microsoft.com/office/drawing/2014/main" id="{CD2C9DDF-D5F9-0B14-71D0-F5DC214246A7}"/>
              </a:ext>
            </a:extLst>
          </p:cNvPr>
          <p:cNvPicPr>
            <a:picLocks noChangeAspect="1"/>
          </p:cNvPicPr>
          <p:nvPr/>
        </p:nvPicPr>
        <p:blipFill>
          <a:blip r:embed="rId2"/>
          <a:stretch>
            <a:fillRect/>
          </a:stretch>
        </p:blipFill>
        <p:spPr>
          <a:xfrm>
            <a:off x="5297763" y="1621791"/>
            <a:ext cx="6250769" cy="3453550"/>
          </a:xfrm>
          <a:prstGeom prst="rect">
            <a:avLst/>
          </a:prstGeom>
        </p:spPr>
      </p:pic>
    </p:spTree>
    <p:extLst>
      <p:ext uri="{BB962C8B-B14F-4D97-AF65-F5344CB8AC3E}">
        <p14:creationId xmlns:p14="http://schemas.microsoft.com/office/powerpoint/2010/main" val="87512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red grid with white text&#10;&#10;Description automatically generated">
            <a:extLst>
              <a:ext uri="{FF2B5EF4-FFF2-40B4-BE49-F238E27FC236}">
                <a16:creationId xmlns:a16="http://schemas.microsoft.com/office/drawing/2014/main" id="{A9AE1AC9-277A-9185-A2C1-5B61C763184D}"/>
              </a:ext>
            </a:extLst>
          </p:cNvPr>
          <p:cNvPicPr>
            <a:picLocks noChangeAspect="1"/>
          </p:cNvPicPr>
          <p:nvPr/>
        </p:nvPicPr>
        <p:blipFill rotWithShape="1">
          <a:blip r:embed="rId2"/>
          <a:srcRect l="2135"/>
          <a:stretch/>
        </p:blipFill>
        <p:spPr>
          <a:xfrm>
            <a:off x="4650909" y="10"/>
            <a:ext cx="7541090" cy="6857989"/>
          </a:xfrm>
          <a:prstGeom prst="rect">
            <a:avLst/>
          </a:prstGeom>
        </p:spPr>
      </p:pic>
      <p:sp>
        <p:nvSpPr>
          <p:cNvPr id="17"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4265F-A18C-77FD-1716-5342756A481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Correlation matrix </a:t>
            </a:r>
          </a:p>
        </p:txBody>
      </p:sp>
      <p:sp>
        <p:nvSpPr>
          <p:cNvPr id="18" name="Content Placeholder 8">
            <a:extLst>
              <a:ext uri="{FF2B5EF4-FFF2-40B4-BE49-F238E27FC236}">
                <a16:creationId xmlns:a16="http://schemas.microsoft.com/office/drawing/2014/main" id="{FC76BF31-8C98-5F6E-0823-6BEFA0A71EE0}"/>
              </a:ext>
            </a:extLst>
          </p:cNvPr>
          <p:cNvSpPr>
            <a:spLocks noGrp="1"/>
          </p:cNvSpPr>
          <p:nvPr>
            <p:ph idx="1"/>
          </p:nvPr>
        </p:nvSpPr>
        <p:spPr>
          <a:xfrm>
            <a:off x="643468" y="2638044"/>
            <a:ext cx="3363974" cy="3415622"/>
          </a:xfrm>
        </p:spPr>
        <p:txBody>
          <a:bodyPr>
            <a:normAutofit/>
          </a:bodyPr>
          <a:lstStyle/>
          <a:p>
            <a:r>
              <a:rPr lang="en-US" dirty="0">
                <a:solidFill>
                  <a:schemeClr val="bg1"/>
                </a:solidFill>
              </a:rPr>
              <a:t>Correlation matrix with all variables included. </a:t>
            </a:r>
          </a:p>
        </p:txBody>
      </p:sp>
    </p:spTree>
    <p:extLst>
      <p:ext uri="{BB962C8B-B14F-4D97-AF65-F5344CB8AC3E}">
        <p14:creationId xmlns:p14="http://schemas.microsoft.com/office/powerpoint/2010/main" val="219363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CF3C5F85-52A3-2F3A-C451-9CA07D6A62BB}"/>
              </a:ext>
            </a:extLst>
          </p:cNvPr>
          <p:cNvPicPr>
            <a:picLocks noChangeAspect="1"/>
          </p:cNvPicPr>
          <p:nvPr/>
        </p:nvPicPr>
        <p:blipFill rotWithShape="1">
          <a:blip r:embed="rId2"/>
          <a:srcRect l="19890" r="18286"/>
          <a:stretch/>
        </p:blipFill>
        <p:spPr>
          <a:xfrm>
            <a:off x="20" y="10"/>
            <a:ext cx="7537684" cy="6857990"/>
          </a:xfrm>
          <a:prstGeom prst="rect">
            <a:avLst/>
          </a:prstGeom>
        </p:spPr>
      </p:pic>
      <p:sp>
        <p:nvSpPr>
          <p:cNvPr id="2" name="Title 1">
            <a:extLst>
              <a:ext uri="{FF2B5EF4-FFF2-40B4-BE49-F238E27FC236}">
                <a16:creationId xmlns:a16="http://schemas.microsoft.com/office/drawing/2014/main" id="{B6456A46-5875-D220-E8FA-BF2696FA77C9}"/>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a:solidFill>
                  <a:schemeClr val="tx1">
                    <a:lumMod val="85000"/>
                    <a:lumOff val="15000"/>
                  </a:schemeClr>
                </a:solidFill>
              </a:rPr>
              <a:t>conclusion</a:t>
            </a: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3ECF6-949F-842B-4A2C-3DE656AF4876}"/>
              </a:ext>
            </a:extLst>
          </p:cNvPr>
          <p:cNvSpPr>
            <a:spLocks noGrp="1"/>
          </p:cNvSpPr>
          <p:nvPr>
            <p:ph idx="1"/>
          </p:nvPr>
        </p:nvSpPr>
        <p:spPr>
          <a:xfrm>
            <a:off x="8242273" y="973600"/>
            <a:ext cx="3374136" cy="4924280"/>
          </a:xfrm>
        </p:spPr>
        <p:txBody>
          <a:bodyPr anchor="ctr">
            <a:normAutofit/>
          </a:bodyPr>
          <a:lstStyle/>
          <a:p>
            <a:r>
              <a:rPr lang="en-US" b="1">
                <a:solidFill>
                  <a:srgbClr val="FFFFFF"/>
                </a:solidFill>
              </a:rPr>
              <a:t>TensorFlow Model:		Scikit-learn Linear Regression Model:</a:t>
            </a:r>
          </a:p>
          <a:p>
            <a:pPr lvl="1"/>
            <a:r>
              <a:rPr lang="en-US">
                <a:solidFill>
                  <a:srgbClr val="FFFFFF"/>
                </a:solidFill>
              </a:rPr>
              <a:t>Mean squared error of 18.78	Mean squared error of 0.04</a:t>
            </a:r>
          </a:p>
          <a:p>
            <a:pPr lvl="1"/>
            <a:r>
              <a:rPr lang="en-US">
                <a:solidFill>
                  <a:srgbClr val="FFFFFF"/>
                </a:solidFill>
              </a:rPr>
              <a:t>R-squared value of -99.72		R-squared value of 0.76</a:t>
            </a:r>
          </a:p>
          <a:p>
            <a:pPr marL="228600" lvl="1" indent="0">
              <a:buNone/>
            </a:pPr>
            <a:r>
              <a:rPr lang="en-US" b="1">
                <a:solidFill>
                  <a:srgbClr val="FFFFFF"/>
                </a:solidFill>
              </a:rPr>
              <a:t>Keras Model:</a:t>
            </a:r>
          </a:p>
          <a:p>
            <a:r>
              <a:rPr lang="en-US">
                <a:solidFill>
                  <a:srgbClr val="FFFFFF"/>
                </a:solidFill>
              </a:rPr>
              <a:t>Mean squared error of 153.78</a:t>
            </a:r>
          </a:p>
          <a:p>
            <a:r>
              <a:rPr lang="en-US">
                <a:solidFill>
                  <a:srgbClr val="FFFFFF"/>
                </a:solidFill>
              </a:rPr>
              <a:t>R-squared value of -823.08</a:t>
            </a:r>
          </a:p>
          <a:p>
            <a:r>
              <a:rPr lang="en-US" b="1">
                <a:solidFill>
                  <a:srgbClr val="FFFFFF"/>
                </a:solidFill>
              </a:rPr>
              <a:t>XGBoost Model:</a:t>
            </a:r>
          </a:p>
          <a:p>
            <a:r>
              <a:rPr lang="en-US">
                <a:solidFill>
                  <a:srgbClr val="FFFFFF"/>
                </a:solidFill>
              </a:rPr>
              <a:t>Mean squared error of 0.03</a:t>
            </a:r>
          </a:p>
          <a:p>
            <a:r>
              <a:rPr lang="en-US">
                <a:solidFill>
                  <a:srgbClr val="FFFFFF"/>
                </a:solidFill>
              </a:rPr>
              <a:t>R-squared value of 0.87</a:t>
            </a:r>
          </a:p>
        </p:txBody>
      </p:sp>
    </p:spTree>
    <p:extLst>
      <p:ext uri="{BB962C8B-B14F-4D97-AF65-F5344CB8AC3E}">
        <p14:creationId xmlns:p14="http://schemas.microsoft.com/office/powerpoint/2010/main" val="150087177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14B4ABB5-54E2-26FA-A18B-4658E8D2BA70}"/>
              </a:ext>
            </a:extLst>
          </p:cNvPr>
          <p:cNvPicPr>
            <a:picLocks noChangeAspect="1"/>
          </p:cNvPicPr>
          <p:nvPr/>
        </p:nvPicPr>
        <p:blipFill rotWithShape="1">
          <a:blip r:embed="rId2"/>
          <a:srcRect l="32405"/>
          <a:stretch/>
        </p:blipFill>
        <p:spPr>
          <a:xfrm>
            <a:off x="20" y="10"/>
            <a:ext cx="7537684" cy="6857990"/>
          </a:xfrm>
          <a:prstGeom prst="rect">
            <a:avLst/>
          </a:prstGeom>
        </p:spPr>
      </p:pic>
      <p:sp>
        <p:nvSpPr>
          <p:cNvPr id="2" name="Title 1">
            <a:extLst>
              <a:ext uri="{FF2B5EF4-FFF2-40B4-BE49-F238E27FC236}">
                <a16:creationId xmlns:a16="http://schemas.microsoft.com/office/drawing/2014/main" id="{ABC264D8-AA27-49B7-2506-C737F504029E}"/>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a:solidFill>
                  <a:schemeClr val="tx1">
                    <a:lumMod val="85000"/>
                    <a:lumOff val="15000"/>
                  </a:schemeClr>
                </a:solidFill>
              </a:rPr>
              <a:t>conclusion</a:t>
            </a: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7A7699-408B-C807-41B7-B0BB4E2D0B04}"/>
              </a:ext>
            </a:extLst>
          </p:cNvPr>
          <p:cNvSpPr>
            <a:spLocks noGrp="1"/>
          </p:cNvSpPr>
          <p:nvPr>
            <p:ph idx="1"/>
          </p:nvPr>
        </p:nvSpPr>
        <p:spPr>
          <a:xfrm>
            <a:off x="8242273" y="973600"/>
            <a:ext cx="3374136" cy="4924280"/>
          </a:xfrm>
        </p:spPr>
        <p:txBody>
          <a:bodyPr anchor="ctr">
            <a:normAutofit/>
          </a:bodyPr>
          <a:lstStyle/>
          <a:p>
            <a:r>
              <a:rPr lang="en-US" dirty="0">
                <a:solidFill>
                  <a:srgbClr val="FFFFFF"/>
                </a:solidFill>
              </a:rPr>
              <a:t>Comparing all different models, we found that the </a:t>
            </a:r>
            <a:r>
              <a:rPr lang="en-US" dirty="0" err="1">
                <a:solidFill>
                  <a:srgbClr val="FFFFFF"/>
                </a:solidFill>
              </a:rPr>
              <a:t>XGBoost</a:t>
            </a:r>
            <a:r>
              <a:rPr lang="en-US" dirty="0">
                <a:solidFill>
                  <a:srgbClr val="FFFFFF"/>
                </a:solidFill>
              </a:rPr>
              <a:t> Model gave us the best results with a Mean squared error of 0.03 and a R-squared value of 0.87.</a:t>
            </a:r>
          </a:p>
          <a:p>
            <a:r>
              <a:rPr lang="en-US" dirty="0">
                <a:solidFill>
                  <a:srgbClr val="FFFFFF"/>
                </a:solidFill>
              </a:rPr>
              <a:t>If there was additional time, we would like to consider outside forces that were not included in this data set. Things such as different amenities,  utilities, and possibly things such as HOA costs, nearby businesses, and travel accessibility to </a:t>
            </a:r>
            <a:r>
              <a:rPr lang="en-US">
                <a:solidFill>
                  <a:srgbClr val="FFFFFF"/>
                </a:solidFill>
              </a:rPr>
              <a:t>include in our model. </a:t>
            </a: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0469170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midsection of a person holding a miniature house">
            <a:extLst>
              <a:ext uri="{FF2B5EF4-FFF2-40B4-BE49-F238E27FC236}">
                <a16:creationId xmlns:a16="http://schemas.microsoft.com/office/drawing/2014/main" id="{319D3B4C-47C8-1F13-974F-F13A7C981B86}"/>
              </a:ext>
            </a:extLst>
          </p:cNvPr>
          <p:cNvPicPr>
            <a:picLocks noChangeAspect="1"/>
          </p:cNvPicPr>
          <p:nvPr/>
        </p:nvPicPr>
        <p:blipFill rotWithShape="1">
          <a:blip r:embed="rId2"/>
          <a:srcRect l="22835" r="21164"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FB18DBC8-B143-0D4B-4F51-D24E65B883B5}"/>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Goal </a:t>
            </a:r>
          </a:p>
        </p:txBody>
      </p:sp>
      <p:sp>
        <p:nvSpPr>
          <p:cNvPr id="3" name="Content Placeholder 2">
            <a:extLst>
              <a:ext uri="{FF2B5EF4-FFF2-40B4-BE49-F238E27FC236}">
                <a16:creationId xmlns:a16="http://schemas.microsoft.com/office/drawing/2014/main" id="{18669ADD-A0C3-A91E-D213-BFCC0773772F}"/>
              </a:ext>
            </a:extLst>
          </p:cNvPr>
          <p:cNvSpPr>
            <a:spLocks noGrp="1"/>
          </p:cNvSpPr>
          <p:nvPr>
            <p:ph idx="1"/>
          </p:nvPr>
        </p:nvSpPr>
        <p:spPr>
          <a:xfrm>
            <a:off x="6743941" y="976129"/>
            <a:ext cx="4804931" cy="4919815"/>
          </a:xfrm>
        </p:spPr>
        <p:txBody>
          <a:bodyPr anchor="ctr">
            <a:normAutofit/>
          </a:bodyPr>
          <a:lstStyle/>
          <a:p>
            <a:r>
              <a:rPr lang="en-US" dirty="0"/>
              <a:t>Our goal for this project was to use a data set with different variables and attributes of residential houses, to build a model that can predict the sale price of a home. </a:t>
            </a:r>
          </a:p>
        </p:txBody>
      </p:sp>
    </p:spTree>
    <p:extLst>
      <p:ext uri="{BB962C8B-B14F-4D97-AF65-F5344CB8AC3E}">
        <p14:creationId xmlns:p14="http://schemas.microsoft.com/office/powerpoint/2010/main" val="318289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0E77A8-5415-8823-60E3-4D303AF65E13}"/>
              </a:ext>
            </a:extLst>
          </p:cNvPr>
          <p:cNvPicPr>
            <a:picLocks noChangeAspect="1"/>
          </p:cNvPicPr>
          <p:nvPr/>
        </p:nvPicPr>
        <p:blipFill>
          <a:blip r:embed="rId2"/>
          <a:srcRect t="4529" b="4529"/>
          <a:stretch/>
        </p:blipFill>
        <p:spPr>
          <a:xfrm>
            <a:off x="4650909" y="10"/>
            <a:ext cx="7541090" cy="6857989"/>
          </a:xfrm>
          <a:prstGeom prst="rect">
            <a:avLst/>
          </a:prstGeom>
        </p:spPr>
      </p:pic>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E0A32-09E1-D035-8F4D-69933B86C504}"/>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Data Set</a:t>
            </a:r>
          </a:p>
        </p:txBody>
      </p:sp>
      <p:sp>
        <p:nvSpPr>
          <p:cNvPr id="3" name="Content Placeholder 2">
            <a:extLst>
              <a:ext uri="{FF2B5EF4-FFF2-40B4-BE49-F238E27FC236}">
                <a16:creationId xmlns:a16="http://schemas.microsoft.com/office/drawing/2014/main" id="{5660F99C-1413-B051-4DD3-9E83DE34A577}"/>
              </a:ext>
            </a:extLst>
          </p:cNvPr>
          <p:cNvSpPr>
            <a:spLocks noGrp="1"/>
          </p:cNvSpPr>
          <p:nvPr>
            <p:ph idx="1"/>
          </p:nvPr>
        </p:nvSpPr>
        <p:spPr>
          <a:xfrm>
            <a:off x="643468" y="2638044"/>
            <a:ext cx="3363974" cy="3415622"/>
          </a:xfrm>
        </p:spPr>
        <p:txBody>
          <a:bodyPr>
            <a:normAutofit/>
          </a:bodyPr>
          <a:lstStyle/>
          <a:p>
            <a:r>
              <a:rPr lang="en-US" dirty="0">
                <a:solidFill>
                  <a:schemeClr val="bg1"/>
                </a:solidFill>
              </a:rPr>
              <a:t>Found on Kaggle, this data set is focused on residential homes in Ames, Iowa with different variables that determine house pricing. </a:t>
            </a:r>
          </a:p>
          <a:p>
            <a:r>
              <a:rPr lang="en-US" dirty="0">
                <a:solidFill>
                  <a:schemeClr val="bg1"/>
                </a:solidFill>
              </a:rPr>
              <a:t>Dataset includes a total of 79 different variables ranging from square footage, to central air, to foundation type to over all condition of the house. </a:t>
            </a:r>
          </a:p>
        </p:txBody>
      </p:sp>
    </p:spTree>
    <p:extLst>
      <p:ext uri="{BB962C8B-B14F-4D97-AF65-F5344CB8AC3E}">
        <p14:creationId xmlns:p14="http://schemas.microsoft.com/office/powerpoint/2010/main" val="70431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ED8DA7BC-8136-20C7-56DE-E7EEE5A2D38D}"/>
              </a:ext>
            </a:extLst>
          </p:cNvPr>
          <p:cNvPicPr>
            <a:picLocks noChangeAspect="1"/>
          </p:cNvPicPr>
          <p:nvPr/>
        </p:nvPicPr>
        <p:blipFill rotWithShape="1">
          <a:blip r:embed="rId2"/>
          <a:srcRect l="3618" r="34529" b="-446"/>
          <a:stretch/>
        </p:blipFill>
        <p:spPr>
          <a:xfrm>
            <a:off x="4650909" y="10"/>
            <a:ext cx="7541090" cy="6857989"/>
          </a:xfrm>
          <a:prstGeom prst="rect">
            <a:avLst/>
          </a:prstGeom>
        </p:spPr>
      </p:pic>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790C8-8C47-0BAD-AE09-19E30D9C131E}"/>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Processes</a:t>
            </a:r>
          </a:p>
        </p:txBody>
      </p:sp>
      <p:sp>
        <p:nvSpPr>
          <p:cNvPr id="3" name="Content Placeholder 2">
            <a:extLst>
              <a:ext uri="{FF2B5EF4-FFF2-40B4-BE49-F238E27FC236}">
                <a16:creationId xmlns:a16="http://schemas.microsoft.com/office/drawing/2014/main" id="{3DDA134F-1771-CBD4-8838-4F896F2EA895}"/>
              </a:ext>
            </a:extLst>
          </p:cNvPr>
          <p:cNvSpPr>
            <a:spLocks noGrp="1"/>
          </p:cNvSpPr>
          <p:nvPr>
            <p:ph idx="1"/>
          </p:nvPr>
        </p:nvSpPr>
        <p:spPr>
          <a:xfrm>
            <a:off x="643468" y="2638044"/>
            <a:ext cx="3363974" cy="3415622"/>
          </a:xfrm>
        </p:spPr>
        <p:txBody>
          <a:bodyPr>
            <a:normAutofit fontScale="92500" lnSpcReduction="20000"/>
          </a:bodyPr>
          <a:lstStyle/>
          <a:p>
            <a:pPr marL="0" indent="0">
              <a:buNone/>
            </a:pPr>
            <a:r>
              <a:rPr lang="en-US" dirty="0">
                <a:solidFill>
                  <a:schemeClr val="bg1"/>
                </a:solidFill>
              </a:rPr>
              <a:t> -Importing libraries including    Python Pandas and Python  Matplotlib</a:t>
            </a:r>
          </a:p>
          <a:p>
            <a:pPr>
              <a:buFontTx/>
              <a:buChar char="-"/>
            </a:pPr>
            <a:r>
              <a:rPr lang="en-US" dirty="0">
                <a:solidFill>
                  <a:schemeClr val="bg1"/>
                </a:solidFill>
              </a:rPr>
              <a:t>Loading data sets</a:t>
            </a:r>
          </a:p>
          <a:p>
            <a:pPr>
              <a:buFontTx/>
              <a:buChar char="-"/>
            </a:pPr>
            <a:r>
              <a:rPr lang="en-US" dirty="0">
                <a:solidFill>
                  <a:schemeClr val="bg1"/>
                </a:solidFill>
              </a:rPr>
              <a:t>Basic understanding of the data set and different variables</a:t>
            </a:r>
          </a:p>
          <a:p>
            <a:pPr>
              <a:buFontTx/>
              <a:buChar char="-"/>
            </a:pPr>
            <a:r>
              <a:rPr lang="en-US" dirty="0">
                <a:solidFill>
                  <a:schemeClr val="bg1"/>
                </a:solidFill>
              </a:rPr>
              <a:t>Data processing, cleaning restoring and restructuring</a:t>
            </a:r>
          </a:p>
          <a:p>
            <a:pPr>
              <a:buFontTx/>
              <a:buChar char="-"/>
            </a:pPr>
            <a:r>
              <a:rPr lang="en-US" dirty="0">
                <a:solidFill>
                  <a:schemeClr val="bg1"/>
                </a:solidFill>
              </a:rPr>
              <a:t>Exploratory data analysis</a:t>
            </a:r>
          </a:p>
          <a:p>
            <a:pPr>
              <a:buFontTx/>
              <a:buChar char="-"/>
            </a:pPr>
            <a:r>
              <a:rPr lang="en-US" dirty="0">
                <a:solidFill>
                  <a:schemeClr val="bg1"/>
                </a:solidFill>
              </a:rPr>
              <a:t>Mode building and evaluation</a:t>
            </a:r>
          </a:p>
          <a:p>
            <a:pPr>
              <a:buFontTx/>
              <a:buChar char="-"/>
            </a:pPr>
            <a:r>
              <a:rPr lang="en-US" dirty="0">
                <a:solidFill>
                  <a:schemeClr val="bg1"/>
                </a:solidFill>
              </a:rPr>
              <a:t>Conclusion</a:t>
            </a:r>
          </a:p>
        </p:txBody>
      </p:sp>
    </p:spTree>
    <p:extLst>
      <p:ext uri="{BB962C8B-B14F-4D97-AF65-F5344CB8AC3E}">
        <p14:creationId xmlns:p14="http://schemas.microsoft.com/office/powerpoint/2010/main" val="48146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6A113-BC27-19EB-534A-71AE3FDFAA95}"/>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a:solidFill>
                  <a:schemeClr val="bg1"/>
                </a:solidFill>
              </a:rPr>
              <a:t>Distribution of sale price</a:t>
            </a:r>
          </a:p>
        </p:txBody>
      </p:sp>
      <p:sp>
        <p:nvSpPr>
          <p:cNvPr id="6" name="TextBox 5">
            <a:extLst>
              <a:ext uri="{FF2B5EF4-FFF2-40B4-BE49-F238E27FC236}">
                <a16:creationId xmlns:a16="http://schemas.microsoft.com/office/drawing/2014/main" id="{B633811D-1A6D-EA12-9554-7A792B342C93}"/>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chemeClr val="bg1"/>
                </a:solidFill>
              </a:rPr>
              <a:t>Visual of distribution of sale price, showing house pricing from $100,000-$700,000. </a:t>
            </a:r>
          </a:p>
          <a:p>
            <a:pPr indent="-228600" defTabSz="914400">
              <a:spcBef>
                <a:spcPts val="1000"/>
              </a:spcBef>
              <a:buClr>
                <a:schemeClr val="accent2"/>
              </a:buClr>
              <a:buFont typeface="Arial" panose="020B0604020202020204" pitchFamily="34" charset="0"/>
              <a:buChar char="•"/>
            </a:pPr>
            <a:r>
              <a:rPr lang="en-US" dirty="0">
                <a:solidFill>
                  <a:schemeClr val="bg1"/>
                </a:solidFill>
              </a:rPr>
              <a:t>This shows that there is a drastic increase, peaking at around roughly $150,000, with an almost as drastic increase shortly after. </a:t>
            </a:r>
          </a:p>
        </p:txBody>
      </p:sp>
      <p:pic>
        <p:nvPicPr>
          <p:cNvPr id="5" name="Content Placeholder 4" descr="A graph showing a distribution of sales&#10;&#10;Description automatically generated">
            <a:extLst>
              <a:ext uri="{FF2B5EF4-FFF2-40B4-BE49-F238E27FC236}">
                <a16:creationId xmlns:a16="http://schemas.microsoft.com/office/drawing/2014/main" id="{07042113-2913-04A2-7A63-042329F2BAAA}"/>
              </a:ext>
            </a:extLst>
          </p:cNvPr>
          <p:cNvPicPr>
            <a:picLocks noGrp="1" noChangeAspect="1"/>
          </p:cNvPicPr>
          <p:nvPr>
            <p:ph idx="1"/>
          </p:nvPr>
        </p:nvPicPr>
        <p:blipFill>
          <a:blip r:embed="rId2"/>
          <a:stretch>
            <a:fillRect/>
          </a:stretch>
        </p:blipFill>
        <p:spPr>
          <a:xfrm>
            <a:off x="5297763" y="1309253"/>
            <a:ext cx="6250769" cy="4078627"/>
          </a:xfrm>
          <a:prstGeom prst="rect">
            <a:avLst/>
          </a:prstGeom>
        </p:spPr>
      </p:pic>
    </p:spTree>
    <p:extLst>
      <p:ext uri="{BB962C8B-B14F-4D97-AF65-F5344CB8AC3E}">
        <p14:creationId xmlns:p14="http://schemas.microsoft.com/office/powerpoint/2010/main" val="47218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37089-EA34-B2C1-0E3F-D84491866602}"/>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182880" tIns="182880" rIns="182880" bIns="182880" rtlCol="0" anchor="ctr">
            <a:normAutofit/>
          </a:bodyPr>
          <a:lstStyle/>
          <a:p>
            <a:r>
              <a:rPr lang="en-US" dirty="0">
                <a:solidFill>
                  <a:schemeClr val="bg1"/>
                </a:solidFill>
              </a:rPr>
              <a:t>Overall quality </a:t>
            </a:r>
          </a:p>
        </p:txBody>
      </p:sp>
      <p:sp>
        <p:nvSpPr>
          <p:cNvPr id="6" name="TextBox 5">
            <a:extLst>
              <a:ext uri="{FF2B5EF4-FFF2-40B4-BE49-F238E27FC236}">
                <a16:creationId xmlns:a16="http://schemas.microsoft.com/office/drawing/2014/main" id="{13DBB94A-5F7D-EBFB-8F47-1467E27906B3}"/>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chemeClr val="bg1"/>
                </a:solidFill>
              </a:rPr>
              <a:t>Visual showing the house price in comparison to the overall quality of the property. </a:t>
            </a:r>
          </a:p>
          <a:p>
            <a:pPr indent="-228600" defTabSz="914400">
              <a:spcBef>
                <a:spcPts val="1000"/>
              </a:spcBef>
              <a:buClr>
                <a:schemeClr val="accent2"/>
              </a:buClr>
              <a:buFont typeface="Arial" panose="020B0604020202020204" pitchFamily="34" charset="0"/>
              <a:buChar char="•"/>
            </a:pPr>
            <a:r>
              <a:rPr lang="en-US" dirty="0">
                <a:solidFill>
                  <a:schemeClr val="bg1"/>
                </a:solidFill>
              </a:rPr>
              <a:t>We can see that there is a strong relationship between the greater quality of house and increase in sale price. </a:t>
            </a:r>
          </a:p>
        </p:txBody>
      </p:sp>
      <p:pic>
        <p:nvPicPr>
          <p:cNvPr id="5" name="Content Placeholder 4" descr="A graph showing different colored boxes&#10;&#10;Description automatically generated">
            <a:extLst>
              <a:ext uri="{FF2B5EF4-FFF2-40B4-BE49-F238E27FC236}">
                <a16:creationId xmlns:a16="http://schemas.microsoft.com/office/drawing/2014/main" id="{30F8F17A-A399-061D-76F2-506F1E1B839E}"/>
              </a:ext>
            </a:extLst>
          </p:cNvPr>
          <p:cNvPicPr>
            <a:picLocks noGrp="1" noChangeAspect="1"/>
          </p:cNvPicPr>
          <p:nvPr>
            <p:ph idx="1"/>
          </p:nvPr>
        </p:nvPicPr>
        <p:blipFill>
          <a:blip r:embed="rId2"/>
          <a:stretch>
            <a:fillRect/>
          </a:stretch>
        </p:blipFill>
        <p:spPr>
          <a:xfrm>
            <a:off x="5297763" y="1324880"/>
            <a:ext cx="6250769" cy="4047373"/>
          </a:xfrm>
          <a:prstGeom prst="rect">
            <a:avLst/>
          </a:prstGeom>
        </p:spPr>
      </p:pic>
    </p:spTree>
    <p:extLst>
      <p:ext uri="{BB962C8B-B14F-4D97-AF65-F5344CB8AC3E}">
        <p14:creationId xmlns:p14="http://schemas.microsoft.com/office/powerpoint/2010/main" val="123944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5D392-B4D0-7D14-A1AB-9BB7BA4D5D3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Grliv area </a:t>
            </a:r>
          </a:p>
        </p:txBody>
      </p:sp>
      <p:sp>
        <p:nvSpPr>
          <p:cNvPr id="9" name="Content Placeholder 8">
            <a:extLst>
              <a:ext uri="{FF2B5EF4-FFF2-40B4-BE49-F238E27FC236}">
                <a16:creationId xmlns:a16="http://schemas.microsoft.com/office/drawing/2014/main" id="{A13C2D7F-BC2D-E3D9-65C8-56B636CE06D1}"/>
              </a:ext>
            </a:extLst>
          </p:cNvPr>
          <p:cNvSpPr>
            <a:spLocks noGrp="1"/>
          </p:cNvSpPr>
          <p:nvPr>
            <p:ph idx="1"/>
          </p:nvPr>
        </p:nvSpPr>
        <p:spPr>
          <a:xfrm>
            <a:off x="643468" y="2638044"/>
            <a:ext cx="3363974" cy="3415622"/>
          </a:xfrm>
        </p:spPr>
        <p:txBody>
          <a:bodyPr>
            <a:normAutofit lnSpcReduction="10000"/>
          </a:bodyPr>
          <a:lstStyle/>
          <a:p>
            <a:r>
              <a:rPr lang="en-US" dirty="0" err="1">
                <a:solidFill>
                  <a:schemeClr val="bg1"/>
                </a:solidFill>
              </a:rPr>
              <a:t>Grlivarea</a:t>
            </a:r>
            <a:r>
              <a:rPr lang="en-US" dirty="0">
                <a:solidFill>
                  <a:schemeClr val="bg1"/>
                </a:solidFill>
              </a:rPr>
              <a:t> in this data set simply is the above-ground living space in square feet.</a:t>
            </a:r>
          </a:p>
          <a:p>
            <a:r>
              <a:rPr lang="en-US" dirty="0">
                <a:solidFill>
                  <a:schemeClr val="bg1"/>
                </a:solidFill>
              </a:rPr>
              <a:t>This visual is showing this, compared to the sale price of the house. </a:t>
            </a:r>
          </a:p>
          <a:p>
            <a:r>
              <a:rPr lang="en-US" dirty="0">
                <a:solidFill>
                  <a:schemeClr val="bg1"/>
                </a:solidFill>
              </a:rPr>
              <a:t>We can see that there is a very strong relationship between these two variables, where there is an increase in above ground living space, there is an increase in sale price. </a:t>
            </a:r>
          </a:p>
        </p:txBody>
      </p:sp>
      <p:pic>
        <p:nvPicPr>
          <p:cNvPr id="5" name="Content Placeholder 4" descr="A graph showing a diagram of a number of blue dots&#10;&#10;Description automatically generated with medium confidence">
            <a:extLst>
              <a:ext uri="{FF2B5EF4-FFF2-40B4-BE49-F238E27FC236}">
                <a16:creationId xmlns:a16="http://schemas.microsoft.com/office/drawing/2014/main" id="{7DB8D8BF-8F09-8A77-A2B3-90B85AB0B52B}"/>
              </a:ext>
            </a:extLst>
          </p:cNvPr>
          <p:cNvPicPr>
            <a:picLocks noChangeAspect="1"/>
          </p:cNvPicPr>
          <p:nvPr/>
        </p:nvPicPr>
        <p:blipFill>
          <a:blip r:embed="rId2"/>
          <a:stretch>
            <a:fillRect/>
          </a:stretch>
        </p:blipFill>
        <p:spPr>
          <a:xfrm>
            <a:off x="5297763" y="1324880"/>
            <a:ext cx="6250769" cy="4047373"/>
          </a:xfrm>
          <a:prstGeom prst="rect">
            <a:avLst/>
          </a:prstGeom>
        </p:spPr>
      </p:pic>
    </p:spTree>
    <p:extLst>
      <p:ext uri="{BB962C8B-B14F-4D97-AF65-F5344CB8AC3E}">
        <p14:creationId xmlns:p14="http://schemas.microsoft.com/office/powerpoint/2010/main" val="305393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F208B-3613-C732-B11F-9D46CFC13870}"/>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Total rooms above ground </a:t>
            </a:r>
          </a:p>
        </p:txBody>
      </p:sp>
      <p:sp>
        <p:nvSpPr>
          <p:cNvPr id="9" name="Content Placeholder 8">
            <a:extLst>
              <a:ext uri="{FF2B5EF4-FFF2-40B4-BE49-F238E27FC236}">
                <a16:creationId xmlns:a16="http://schemas.microsoft.com/office/drawing/2014/main" id="{B0279126-CC9C-3130-BAEA-BFC78CD2B5C5}"/>
              </a:ext>
            </a:extLst>
          </p:cNvPr>
          <p:cNvSpPr>
            <a:spLocks noGrp="1"/>
          </p:cNvSpPr>
          <p:nvPr>
            <p:ph idx="1"/>
          </p:nvPr>
        </p:nvSpPr>
        <p:spPr>
          <a:xfrm>
            <a:off x="643468" y="2638044"/>
            <a:ext cx="3363974" cy="3415622"/>
          </a:xfrm>
        </p:spPr>
        <p:txBody>
          <a:bodyPr>
            <a:normAutofit/>
          </a:bodyPr>
          <a:lstStyle/>
          <a:p>
            <a:r>
              <a:rPr lang="en-US" dirty="0">
                <a:solidFill>
                  <a:schemeClr val="bg1"/>
                </a:solidFill>
              </a:rPr>
              <a:t>This visual is showing the comparison in the total number of rooms above ground and the sale price of the house. </a:t>
            </a:r>
          </a:p>
          <a:p>
            <a:r>
              <a:rPr lang="en-US" dirty="0">
                <a:solidFill>
                  <a:schemeClr val="bg1"/>
                </a:solidFill>
              </a:rPr>
              <a:t>We can see here that there is a consistent increase of the sale price and the number of rooms, until we get to 12-14 rooms when we start to see a decrease in the sale price, even with larger number of rooms. </a:t>
            </a:r>
          </a:p>
        </p:txBody>
      </p:sp>
      <p:pic>
        <p:nvPicPr>
          <p:cNvPr id="5" name="Content Placeholder 4" descr="A graph showing different colored squares&#10;&#10;Description automatically generated">
            <a:extLst>
              <a:ext uri="{FF2B5EF4-FFF2-40B4-BE49-F238E27FC236}">
                <a16:creationId xmlns:a16="http://schemas.microsoft.com/office/drawing/2014/main" id="{7030DBBA-6F3C-BBB7-3363-91A6497DE6CD}"/>
              </a:ext>
            </a:extLst>
          </p:cNvPr>
          <p:cNvPicPr>
            <a:picLocks noChangeAspect="1"/>
          </p:cNvPicPr>
          <p:nvPr/>
        </p:nvPicPr>
        <p:blipFill>
          <a:blip r:embed="rId2"/>
          <a:stretch>
            <a:fillRect/>
          </a:stretch>
        </p:blipFill>
        <p:spPr>
          <a:xfrm>
            <a:off x="5297763" y="1324880"/>
            <a:ext cx="6250769" cy="4047373"/>
          </a:xfrm>
          <a:prstGeom prst="rect">
            <a:avLst/>
          </a:prstGeom>
        </p:spPr>
      </p:pic>
    </p:spTree>
    <p:extLst>
      <p:ext uri="{BB962C8B-B14F-4D97-AF65-F5344CB8AC3E}">
        <p14:creationId xmlns:p14="http://schemas.microsoft.com/office/powerpoint/2010/main" val="211730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E4C72-EC27-0E49-F026-075B89EE3A4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Garage area</a:t>
            </a:r>
          </a:p>
        </p:txBody>
      </p:sp>
      <p:sp>
        <p:nvSpPr>
          <p:cNvPr id="9" name="Content Placeholder 8">
            <a:extLst>
              <a:ext uri="{FF2B5EF4-FFF2-40B4-BE49-F238E27FC236}">
                <a16:creationId xmlns:a16="http://schemas.microsoft.com/office/drawing/2014/main" id="{9AA9A44A-D15B-0456-C29B-554EB5FF97A2}"/>
              </a:ext>
            </a:extLst>
          </p:cNvPr>
          <p:cNvSpPr>
            <a:spLocks noGrp="1"/>
          </p:cNvSpPr>
          <p:nvPr>
            <p:ph idx="1"/>
          </p:nvPr>
        </p:nvSpPr>
        <p:spPr>
          <a:xfrm>
            <a:off x="643468" y="2638044"/>
            <a:ext cx="3363974" cy="3415622"/>
          </a:xfrm>
        </p:spPr>
        <p:txBody>
          <a:bodyPr>
            <a:normAutofit/>
          </a:bodyPr>
          <a:lstStyle/>
          <a:p>
            <a:r>
              <a:rPr lang="en-US" dirty="0">
                <a:solidFill>
                  <a:schemeClr val="bg1"/>
                </a:solidFill>
              </a:rPr>
              <a:t>Visual of the garage area in square feet in comparison to the sale price. </a:t>
            </a:r>
          </a:p>
          <a:p>
            <a:r>
              <a:rPr lang="en-US" dirty="0">
                <a:solidFill>
                  <a:schemeClr val="bg1"/>
                </a:solidFill>
              </a:rPr>
              <a:t>We can see that where there is an increase in garage space, there is typically and increase in sale price. </a:t>
            </a:r>
          </a:p>
        </p:txBody>
      </p:sp>
      <p:pic>
        <p:nvPicPr>
          <p:cNvPr id="5" name="Content Placeholder 4" descr="A graph showing a number of blue dots&#10;&#10;Description automatically generated">
            <a:extLst>
              <a:ext uri="{FF2B5EF4-FFF2-40B4-BE49-F238E27FC236}">
                <a16:creationId xmlns:a16="http://schemas.microsoft.com/office/drawing/2014/main" id="{E68A51CC-414C-2804-A574-74C26F4EB306}"/>
              </a:ext>
            </a:extLst>
          </p:cNvPr>
          <p:cNvPicPr>
            <a:picLocks noChangeAspect="1"/>
          </p:cNvPicPr>
          <p:nvPr/>
        </p:nvPicPr>
        <p:blipFill>
          <a:blip r:embed="rId2"/>
          <a:stretch>
            <a:fillRect/>
          </a:stretch>
        </p:blipFill>
        <p:spPr>
          <a:xfrm>
            <a:off x="5297763" y="1324880"/>
            <a:ext cx="6250769" cy="4047373"/>
          </a:xfrm>
          <a:prstGeom prst="rect">
            <a:avLst/>
          </a:prstGeom>
        </p:spPr>
      </p:pic>
    </p:spTree>
    <p:extLst>
      <p:ext uri="{BB962C8B-B14F-4D97-AF65-F5344CB8AC3E}">
        <p14:creationId xmlns:p14="http://schemas.microsoft.com/office/powerpoint/2010/main" val="72217080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{EEDDC267-E0DF-5344-A878-9195C0EC80A4}tf10001120</Template>
  <TotalTime>102</TotalTime>
  <Words>631</Words>
  <Application>Microsoft Macintosh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Project 4 – Predicting House Price Model</vt:lpstr>
      <vt:lpstr>Goal </vt:lpstr>
      <vt:lpstr>Data Set</vt:lpstr>
      <vt:lpstr>Processes</vt:lpstr>
      <vt:lpstr>Distribution of sale price</vt:lpstr>
      <vt:lpstr>Overall quality </vt:lpstr>
      <vt:lpstr>Grliv area </vt:lpstr>
      <vt:lpstr>Total rooms above ground </vt:lpstr>
      <vt:lpstr>Garage area</vt:lpstr>
      <vt:lpstr>Year built</vt:lpstr>
      <vt:lpstr>neighborhood</vt:lpstr>
      <vt:lpstr>Correlation matrix </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 Predicting House Price </dc:title>
  <dc:creator>Anisa Braun</dc:creator>
  <cp:lastModifiedBy>Anisa Braun</cp:lastModifiedBy>
  <cp:revision>13</cp:revision>
  <dcterms:created xsi:type="dcterms:W3CDTF">2023-08-08T00:53:56Z</dcterms:created>
  <dcterms:modified xsi:type="dcterms:W3CDTF">2023-08-08T02:36:55Z</dcterms:modified>
</cp:coreProperties>
</file>