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3" d="100"/>
          <a:sy n="23" d="100"/>
        </p:scale>
        <p:origin x="1380" y="4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12/9/2016</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20345400"/>
            <a:ext cx="32918400" cy="1600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12/9/2016</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mailto:nelsonds@uw.edu"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Can in-store ‘music experience’ be quantified and visualized? </a:t>
            </a:r>
          </a:p>
          <a:p>
            <a:pPr algn="ctr" eaLnBrk="1" hangingPunct="1"/>
            <a:r>
              <a:rPr lang="en-US" sz="4800" b="1" dirty="0">
                <a:solidFill>
                  <a:schemeClr val="accent3">
                    <a:lumMod val="20000"/>
                    <a:lumOff val="80000"/>
                  </a:schemeClr>
                </a:solidFill>
                <a:latin typeface="+mn-lt"/>
              </a:rPr>
              <a:t>A latent factor analysis of stores based on their music strategy</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Nelson Dsouza, MS;</a:t>
            </a:r>
            <a:endParaRPr lang="en-US" sz="2800" baseline="300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University of Washington, Information School</a:t>
            </a:r>
          </a:p>
        </p:txBody>
      </p:sp>
      <p:sp>
        <p:nvSpPr>
          <p:cNvPr id="24" name="TextBox 23"/>
          <p:cNvSpPr txBox="1"/>
          <p:nvPr/>
        </p:nvSpPr>
        <p:spPr>
          <a:xfrm>
            <a:off x="2217280" y="20896620"/>
            <a:ext cx="3795039" cy="972780"/>
          </a:xfrm>
          <a:prstGeom prst="rect">
            <a:avLst/>
          </a:prstGeom>
          <a:solidFill>
            <a:schemeClr val="accent1">
              <a:lumMod val="40000"/>
              <a:lumOff val="60000"/>
            </a:schemeClr>
          </a:solidFill>
        </p:spPr>
        <p:txBody>
          <a:bodyPr wrap="none" lIns="48971" tIns="24486" rIns="48971" bIns="24486" rtlCol="0">
            <a:spAutoFit/>
          </a:bodyPr>
          <a:lstStyle/>
          <a:p>
            <a:r>
              <a:rPr lang="en-US" sz="2000" dirty="0"/>
              <a:t>Nelson Dsouza</a:t>
            </a:r>
          </a:p>
          <a:p>
            <a:r>
              <a:rPr lang="en-US" sz="2000" dirty="0"/>
              <a:t>University of Washington</a:t>
            </a:r>
          </a:p>
          <a:p>
            <a:r>
              <a:rPr lang="en-US" sz="2000" dirty="0">
                <a:hlinkClick r:id="rId2"/>
              </a:rPr>
              <a:t>nelsonds@uw.edu</a:t>
            </a:r>
            <a:r>
              <a:rPr lang="en-US" sz="2000" dirty="0"/>
              <a:t> ; (206) 992-9710</a:t>
            </a:r>
          </a:p>
        </p:txBody>
      </p:sp>
      <p:sp>
        <p:nvSpPr>
          <p:cNvPr id="25" name="TextBox 24"/>
          <p:cNvSpPr txBox="1"/>
          <p:nvPr/>
        </p:nvSpPr>
        <p:spPr>
          <a:xfrm>
            <a:off x="2264520" y="20397718"/>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24176526" y="21119158"/>
            <a:ext cx="5341620" cy="66798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Bartholomew, David J. Analysis of Multivariate Social Science Data. Boca Raton: CRC Press, 2008. </a:t>
            </a:r>
          </a:p>
          <a:p>
            <a:pPr marL="244855" indent="-244855">
              <a:buFont typeface="+mj-lt"/>
              <a:buAutoNum type="arabicPeriod"/>
            </a:pPr>
            <a:r>
              <a:rPr lang="en-US" sz="900" dirty="0"/>
              <a:t>Heading picture credits - http://kvhstudios.com/in-store-music-a-motivator/</a:t>
            </a:r>
          </a:p>
          <a:p>
            <a:pPr marL="244855" indent="-244855">
              <a:buFont typeface="+mj-lt"/>
              <a:buAutoNum type="arabicPeriod"/>
            </a:pPr>
            <a:endParaRPr lang="en-US" sz="900" dirty="0"/>
          </a:p>
        </p:txBody>
      </p:sp>
      <p:sp>
        <p:nvSpPr>
          <p:cNvPr id="27" name="TextBox 26"/>
          <p:cNvSpPr txBox="1"/>
          <p:nvPr/>
        </p:nvSpPr>
        <p:spPr>
          <a:xfrm>
            <a:off x="24176526" y="20339338"/>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Calibri" pitchFamily="34" charset="0"/>
              </a:rPr>
              <a:t>The motivation for this project was to evaluate if something as subjective as in-store ‘music experience’ could be quantified and visualized. For the scope of this project, the data for stores from University District, Seattle was considered consisting of total count of the songs played by 20 stores under 18 music genres for one month. PCA was applied to the data and it was found that the first 2 Principal Components explained 90% variability in the data. Based on this, Factor Analysis was conducted for 2 factors. The Loadings and Scores were used to plot genres and stores respectively. Independently, the distances between each stores was computed and based on this, Cluster Analysis was conducted. These methods helped quantify &amp; visualize in-store music and derive insights such as music branding and competitor analysis for the stores.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59540" y="9468487"/>
            <a:ext cx="9875520" cy="1066220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Through the loadings and scores obtained via FA, we could plot genre and stores respectively for our data.</a:t>
            </a: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Calibri" pitchFamily="34" charset="0"/>
              </a:rPr>
              <a:t> </a:t>
            </a:r>
          </a:p>
        </p:txBody>
      </p:sp>
      <p:sp>
        <p:nvSpPr>
          <p:cNvPr id="33" name="Rectangle 32"/>
          <p:cNvSpPr/>
          <p:nvPr/>
        </p:nvSpPr>
        <p:spPr>
          <a:xfrm>
            <a:off x="1097280" y="8686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 &amp; Data</a:t>
            </a:r>
          </a:p>
        </p:txBody>
      </p:sp>
      <p:sp>
        <p:nvSpPr>
          <p:cNvPr id="13" name="Text Box 192"/>
          <p:cNvSpPr txBox="1">
            <a:spLocks noChangeArrowheads="1"/>
          </p:cNvSpPr>
          <p:nvPr/>
        </p:nvSpPr>
        <p:spPr bwMode="auto">
          <a:xfrm>
            <a:off x="11521440" y="3657600"/>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Calibri" pitchFamily="34" charset="0"/>
              </a:rPr>
              <a:t>With 18 genre’s, PCA was perfect to overcome curse of Dimensionality.</a:t>
            </a:r>
          </a:p>
          <a:p>
            <a:pPr algn="just" eaLnBrk="1" hangingPunct="1"/>
            <a:r>
              <a:rPr lang="en-US" sz="2000" dirty="0">
                <a:latin typeface="Calibri" pitchFamily="34" charset="0"/>
              </a:rPr>
              <a:t>On conducting PCA, it was found that the first 2 PCs could explain </a:t>
            </a:r>
          </a:p>
          <a:p>
            <a:pPr algn="just" eaLnBrk="1" hangingPunct="1"/>
            <a:r>
              <a:rPr lang="en-US" sz="2000" dirty="0">
                <a:latin typeface="Calibri" pitchFamily="34" charset="0"/>
              </a:rPr>
              <a:t>90% of the variation in the data. This information was used to </a:t>
            </a:r>
          </a:p>
          <a:p>
            <a:pPr algn="just" eaLnBrk="1" hangingPunct="1"/>
            <a:r>
              <a:rPr lang="en-US" sz="2000" dirty="0">
                <a:latin typeface="Calibri" pitchFamily="34" charset="0"/>
              </a:rPr>
              <a:t>perform Factor Analysis hypothesizing that there were 2 latent factors.</a:t>
            </a:r>
          </a:p>
          <a:p>
            <a:pPr algn="just" eaLnBrk="1" hangingPunct="1"/>
            <a:r>
              <a:rPr lang="en-US" sz="2000" dirty="0">
                <a:latin typeface="Calibri" pitchFamily="34" charset="0"/>
              </a:rPr>
              <a:t>On performing the FA, we obtained latent factor loadings which </a:t>
            </a:r>
          </a:p>
          <a:p>
            <a:pPr algn="just" eaLnBrk="1" hangingPunct="1"/>
            <a:r>
              <a:rPr lang="en-US" sz="2000" dirty="0">
                <a:latin typeface="Calibri" pitchFamily="34" charset="0"/>
              </a:rPr>
              <a:t>explained how the genre were related to each other. Based on this, the</a:t>
            </a:r>
          </a:p>
          <a:p>
            <a:pPr algn="just" eaLnBrk="1" hangingPunct="1"/>
            <a:r>
              <a:rPr lang="en-US" sz="2000" dirty="0">
                <a:latin typeface="Calibri" pitchFamily="34" charset="0"/>
              </a:rPr>
              <a:t>scores for stores was obtained. The FA model was used:</a:t>
            </a: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r>
              <a:rPr lang="en-US" sz="2000" dirty="0">
                <a:latin typeface="Calibri" pitchFamily="34" charset="0"/>
              </a:rPr>
              <a:t>The fit was assessed via p-value (0.148) and reconstructed correlation </a:t>
            </a:r>
          </a:p>
          <a:p>
            <a:pPr algn="just" eaLnBrk="1" hangingPunct="1"/>
            <a:r>
              <a:rPr lang="en-US" sz="2000" dirty="0">
                <a:latin typeface="Calibri" pitchFamily="34" charset="0"/>
              </a:rPr>
              <a:t>matrix and it was found that the model fit the data really well!</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Methodology for PCA and FA</a:t>
            </a:r>
          </a:p>
        </p:txBody>
      </p:sp>
      <p:sp>
        <p:nvSpPr>
          <p:cNvPr id="12" name="Text Box 191"/>
          <p:cNvSpPr txBox="1">
            <a:spLocks noChangeArrowheads="1"/>
          </p:cNvSpPr>
          <p:nvPr/>
        </p:nvSpPr>
        <p:spPr bwMode="auto">
          <a:xfrm>
            <a:off x="21959058" y="12008016"/>
            <a:ext cx="9875520" cy="481444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Calibri" pitchFamily="34" charset="0"/>
              </a:rPr>
              <a:t>The results could be utilized in the following ways:</a:t>
            </a:r>
          </a:p>
          <a:p>
            <a:pPr algn="just" eaLnBrk="1" hangingPunct="1"/>
            <a:endParaRPr lang="en-US" sz="2000" dirty="0">
              <a:latin typeface="Calibri" pitchFamily="34" charset="0"/>
            </a:endParaRPr>
          </a:p>
          <a:p>
            <a:pPr marL="457200" indent="-457200" algn="just" eaLnBrk="1" hangingPunct="1">
              <a:buAutoNum type="arabicParenR"/>
            </a:pPr>
            <a:r>
              <a:rPr lang="en-US" sz="2000" b="1" dirty="0">
                <a:latin typeface="Calibri" pitchFamily="34" charset="0"/>
              </a:rPr>
              <a:t>Company branding</a:t>
            </a:r>
            <a:r>
              <a:rPr lang="en-US" sz="2000" dirty="0">
                <a:latin typeface="Calibri" pitchFamily="34" charset="0"/>
              </a:rPr>
              <a:t>: With the results of this analysis, clients can now identify where their music concept lies and where the competitors’ music concept lies. For example, Victoria Secret plays unique music compared to other clothing companies. However, if Victoria’s Secret thinks it should get a little bit closer to its clothing industry fellows it now has a metric to achieve it. </a:t>
            </a:r>
          </a:p>
          <a:p>
            <a:pPr marL="457200" indent="-457200" algn="just" eaLnBrk="1" hangingPunct="1">
              <a:buAutoNum type="arabicParenR"/>
            </a:pPr>
            <a:endParaRPr lang="en-US" sz="2000" dirty="0">
              <a:latin typeface="Calibri" pitchFamily="34" charset="0"/>
            </a:endParaRPr>
          </a:p>
          <a:p>
            <a:pPr marL="457200" indent="-457200" algn="just" eaLnBrk="1" hangingPunct="1">
              <a:buAutoNum type="arabicParenR"/>
            </a:pPr>
            <a:r>
              <a:rPr lang="en-US" sz="2000" b="1" dirty="0">
                <a:latin typeface="Calibri" pitchFamily="34" charset="0"/>
              </a:rPr>
              <a:t>Customer satisfaction</a:t>
            </a:r>
            <a:r>
              <a:rPr lang="en-US" sz="2000" dirty="0">
                <a:latin typeface="Calibri" pitchFamily="34" charset="0"/>
              </a:rPr>
              <a:t>: It is important to know if customer like the in-store music experience. Using the results from Factor Analysis, a store could plan 2 different music strategies for 2 months and do an A/B test to see which concept is more satisfactory based on customer feedback.</a:t>
            </a:r>
          </a:p>
          <a:p>
            <a:pPr marL="457200" indent="-457200" algn="just" eaLnBrk="1" hangingPunct="1">
              <a:buAutoNum type="arabicParenR"/>
            </a:pPr>
            <a:endParaRPr lang="en-US" sz="2000" dirty="0">
              <a:latin typeface="Calibri" pitchFamily="34" charset="0"/>
            </a:endParaRPr>
          </a:p>
          <a:p>
            <a:pPr marL="457200" indent="-457200" algn="just" eaLnBrk="1" hangingPunct="1">
              <a:buAutoNum type="arabicParenR"/>
            </a:pPr>
            <a:r>
              <a:rPr lang="en-US" sz="2000" b="1" dirty="0">
                <a:latin typeface="Calibri" pitchFamily="34" charset="0"/>
              </a:rPr>
              <a:t>Store Categorization </a:t>
            </a:r>
            <a:r>
              <a:rPr lang="en-US" sz="2000" dirty="0">
                <a:latin typeface="Calibri" pitchFamily="34" charset="0"/>
              </a:rPr>
              <a:t>– The FA clusters as well as the Dendrogram help us to identify clusters of stores and categorize them on the basis of the music they play. </a:t>
            </a:r>
          </a:p>
        </p:txBody>
      </p:sp>
      <p:sp>
        <p:nvSpPr>
          <p:cNvPr id="35" name="Rectangle 34"/>
          <p:cNvSpPr/>
          <p:nvPr/>
        </p:nvSpPr>
        <p:spPr>
          <a:xfrm>
            <a:off x="21959058" y="11558058"/>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Applications</a:t>
            </a:r>
          </a:p>
        </p:txBody>
      </p:sp>
      <p:sp>
        <p:nvSpPr>
          <p:cNvPr id="14" name="Text Box 193"/>
          <p:cNvSpPr txBox="1">
            <a:spLocks noChangeArrowheads="1"/>
          </p:cNvSpPr>
          <p:nvPr/>
        </p:nvSpPr>
        <p:spPr bwMode="auto">
          <a:xfrm>
            <a:off x="21959058" y="17778454"/>
            <a:ext cx="9875520" cy="235223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Calibri" pitchFamily="34" charset="0"/>
              </a:rPr>
              <a:t>It was found that high dimensional music data could be quantified and visualized in 2 dimensions via PCA while preserving most of the information. A 2 Factor Analysis fetched interesting results, both with respect to the genres as well as the stores. The graphs provide a ‘music map’ which is useful for music curation companies like </a:t>
            </a:r>
            <a:r>
              <a:rPr lang="en-US" sz="2000" dirty="0" err="1">
                <a:latin typeface="Calibri" pitchFamily="34" charset="0"/>
              </a:rPr>
              <a:t>Playnetwork</a:t>
            </a:r>
            <a:r>
              <a:rPr lang="en-US" sz="2000" dirty="0">
                <a:latin typeface="Calibri" pitchFamily="34" charset="0"/>
              </a:rPr>
              <a:t> as well as stores which use their service. The PCA/FA method may not be applicable to all datasets which is why a more robust analytical technique of Cluster Analysis can be used to create dendrogram even though some interpretability might be lost.</a:t>
            </a:r>
          </a:p>
        </p:txBody>
      </p:sp>
      <p:sp>
        <p:nvSpPr>
          <p:cNvPr id="36" name="Rectangle 35"/>
          <p:cNvSpPr/>
          <p:nvPr/>
        </p:nvSpPr>
        <p:spPr>
          <a:xfrm>
            <a:off x="21964650" y="17297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9162884"/>
            <a:ext cx="9875520" cy="10969977"/>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mn-lt"/>
              </a:rPr>
              <a:t>Most of us understand the power of music and its impact on those who listen to it, every day, consciously and unconsciously. But is it possible to measure how music influences different businesses and their brand’s identity? Is it possible to visualize this? To answer these question, relevant data is needed. The data was obtained through </a:t>
            </a:r>
            <a:r>
              <a:rPr lang="en-US" sz="2000" dirty="0" err="1">
                <a:latin typeface="+mn-lt"/>
              </a:rPr>
              <a:t>Playnetwork</a:t>
            </a:r>
            <a:r>
              <a:rPr lang="en-US" sz="2000" dirty="0">
                <a:latin typeface="+mn-lt"/>
              </a:rPr>
              <a:t>, a consumer engagement company that provides stores with music curation services. They work with the qualitative nature of music through human music curators who tap into a brand’s beliefs, design vision, aesthetics, and a range of other emotions to provide the perfect playlist. </a:t>
            </a: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endParaRPr lang="en-US" sz="2000" dirty="0">
              <a:latin typeface="+mn-lt"/>
            </a:endParaRPr>
          </a:p>
          <a:p>
            <a:pPr algn="just" eaLnBrk="1" hangingPunct="1"/>
            <a:r>
              <a:rPr lang="en-US" sz="2000" dirty="0">
                <a:latin typeface="+mn-lt"/>
              </a:rPr>
              <a:t>This analysis focusses on only one area and selected time frame for its analysis, namely – the University District area in Seattle with the zip code of 98105 for July 2016. The key columns of the data were store name, industry, song name, song artist, genre, ISRC code and the cumulative count of the song played at the store. 18 genres out of 355 were selected, which accounted for 86% of unique company-song-artist combination from 21000 combinations. A pivot table was created to group genres by companies with the cells containing cumulative play count and is displayed in table 1.</a:t>
            </a:r>
          </a:p>
        </p:txBody>
      </p:sp>
      <p:sp>
        <p:nvSpPr>
          <p:cNvPr id="45" name="Rectangle 44"/>
          <p:cNvSpPr/>
          <p:nvPr/>
        </p:nvSpPr>
        <p:spPr>
          <a:xfrm>
            <a:off x="11559540" y="901249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Latent Factor Analysis Results</a:t>
            </a:r>
          </a:p>
        </p:txBody>
      </p:sp>
      <p:pic>
        <p:nvPicPr>
          <p:cNvPr id="38" name="Picture 37"/>
          <p:cNvPicPr>
            <a:picLocks noChangeAspect="1"/>
          </p:cNvPicPr>
          <p:nvPr/>
        </p:nvPicPr>
        <p:blipFill>
          <a:blip r:embed="rId3" cstate="print">
            <a:extLst>
              <a:ext uri="{BEBA8EAE-BF5A-486C-A8C5-ECC9F3942E4B}">
                <a14:imgProps xmlns:a14="http://schemas.microsoft.com/office/drawing/2010/main">
                  <a14:imgLayer r:embed="rId4">
                    <a14:imgEffect>
                      <a14:backgroundRemoval t="219" b="99694" l="263" r="99694">
                        <a14:foregroundMark x1="12823" y1="17024" x2="49322" y2="219"/>
                        <a14:foregroundMark x1="49322" y1="219" x2="99781" y2="45952"/>
                        <a14:foregroundMark x1="74530" y1="23589" x2="82976" y2="12910"/>
                        <a14:foregroundMark x1="99387" y1="45120" x2="67177" y2="96411"/>
                        <a14:foregroundMark x1="83589" y1="70547" x2="92998" y2="75274"/>
                        <a14:foregroundMark x1="12604" y1="17024" x2="9103" y2="76718"/>
                        <a14:foregroundMark x1="11554" y1="47396" x2="306" y2="48621"/>
                        <a14:foregroundMark x1="9934" y1="76937" x2="67571" y2="96630"/>
                        <a14:foregroundMark x1="41313" y1="87571" x2="29847" y2="95580"/>
                        <a14:foregroundMark x1="23457" y1="27484" x2="78862" y2="39606"/>
                        <a14:foregroundMark x1="26346" y1="58031" x2="70853" y2="63982"/>
                        <a14:foregroundMark x1="35361" y1="30372" x2="25733" y2="59694"/>
                        <a14:foregroundMark x1="63282" y1="36937" x2="57330" y2="62757"/>
                        <a14:foregroundMark x1="9540" y1="64201" x2="84595" y2="68928"/>
                        <a14:foregroundMark x1="10547" y1="38556" x2="94223" y2="39387"/>
                        <a14:foregroundMark x1="46258" y1="32823" x2="42538" y2="78381"/>
                        <a14:foregroundMark x1="59387" y1="10066" x2="51991" y2="83676"/>
                        <a14:foregroundMark x1="10328" y1="49847" x2="91160" y2="55186"/>
                        <a14:foregroundMark x1="8928" y1="66652" x2="78643" y2="71597"/>
                        <a14:foregroundMark x1="9716" y1="69934" x2="72298" y2="79168"/>
                        <a14:foregroundMark x1="29015" y1="83676" x2="18337" y2="88184"/>
                        <a14:foregroundMark x1="51160" y1="90678" x2="48709" y2="99694"/>
                      </a14:backgroundRemoval>
                    </a14:imgEffect>
                  </a14:imgLayer>
                </a14:imgProps>
              </a:ext>
              <a:ext uri="{28A0092B-C50C-407E-A947-70E740481C1C}">
                <a14:useLocalDpi xmlns:a14="http://schemas.microsoft.com/office/drawing/2010/main" val="0"/>
              </a:ext>
            </a:extLst>
          </a:blip>
          <a:stretch>
            <a:fillRect/>
          </a:stretch>
        </p:blipFill>
        <p:spPr>
          <a:xfrm>
            <a:off x="709876" y="152400"/>
            <a:ext cx="2414324" cy="2414324"/>
          </a:xfrm>
          <a:prstGeom prst="rect">
            <a:avLst/>
          </a:prstGeom>
        </p:spPr>
      </p:pic>
      <p:sp>
        <p:nvSpPr>
          <p:cNvPr id="6" name="Rectangle 5"/>
          <p:cNvSpPr/>
          <p:nvPr/>
        </p:nvSpPr>
        <p:spPr>
          <a:xfrm>
            <a:off x="904466" y="7334314"/>
            <a:ext cx="10320326" cy="954107"/>
          </a:xfrm>
          <a:prstGeom prst="rect">
            <a:avLst/>
          </a:prstGeom>
          <a:noFill/>
        </p:spPr>
        <p:txBody>
          <a:bodyPr wrap="none" lIns="91440" tIns="45720" rIns="91440" bIns="45720">
            <a:spAutoFit/>
          </a:bodyPr>
          <a:lstStyle/>
          <a:p>
            <a:pPr algn="ctr"/>
            <a:r>
              <a:rPr lang="en-US" sz="2800" i="1" dirty="0"/>
              <a:t>“Music is the movement of sound to reach the soul for the education </a:t>
            </a:r>
          </a:p>
          <a:p>
            <a:pPr algn="ctr"/>
            <a:r>
              <a:rPr lang="en-US" sz="2800" i="1" dirty="0"/>
              <a:t>of its virtue” - Plato. </a:t>
            </a:r>
          </a:p>
        </p:txBody>
      </p:sp>
      <p:sp>
        <p:nvSpPr>
          <p:cNvPr id="46" name="Text Box 180"/>
          <p:cNvSpPr txBox="1">
            <a:spLocks noChangeArrowheads="1"/>
          </p:cNvSpPr>
          <p:nvPr/>
        </p:nvSpPr>
        <p:spPr bwMode="auto">
          <a:xfrm>
            <a:off x="4668913" y="11675481"/>
            <a:ext cx="220351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Snapshot of data</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891" y="12209466"/>
            <a:ext cx="9486856" cy="518024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6033" y="4349484"/>
            <a:ext cx="2279967" cy="418491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2400" y="6060687"/>
            <a:ext cx="7010400" cy="1864113"/>
          </a:xfrm>
          <a:prstGeom prst="rect">
            <a:avLst/>
          </a:prstGeom>
        </p:spPr>
      </p:pic>
      <p:sp>
        <p:nvSpPr>
          <p:cNvPr id="54" name="Text Box 180"/>
          <p:cNvSpPr txBox="1">
            <a:spLocks noChangeArrowheads="1"/>
          </p:cNvSpPr>
          <p:nvPr/>
        </p:nvSpPr>
        <p:spPr bwMode="auto">
          <a:xfrm>
            <a:off x="19160930" y="3971529"/>
            <a:ext cx="209887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Factor Loadings</a:t>
            </a: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02496" y="10439400"/>
            <a:ext cx="9809704" cy="4675959"/>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400" y="15439650"/>
            <a:ext cx="9812202" cy="4677150"/>
          </a:xfrm>
          <a:prstGeom prst="rect">
            <a:avLst/>
          </a:prstGeom>
        </p:spPr>
      </p:pic>
      <p:sp>
        <p:nvSpPr>
          <p:cNvPr id="55" name="Text Box 180"/>
          <p:cNvSpPr txBox="1">
            <a:spLocks noChangeArrowheads="1"/>
          </p:cNvSpPr>
          <p:nvPr/>
        </p:nvSpPr>
        <p:spPr bwMode="auto">
          <a:xfrm>
            <a:off x="12663749" y="10143729"/>
            <a:ext cx="354824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Genre’s based on 2 latent factors</a:t>
            </a:r>
          </a:p>
        </p:txBody>
      </p:sp>
      <p:sp>
        <p:nvSpPr>
          <p:cNvPr id="56" name="Text Box 180"/>
          <p:cNvSpPr txBox="1">
            <a:spLocks noChangeArrowheads="1"/>
          </p:cNvSpPr>
          <p:nvPr/>
        </p:nvSpPr>
        <p:spPr bwMode="auto">
          <a:xfrm>
            <a:off x="12714266" y="15143979"/>
            <a:ext cx="344013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2.</a:t>
            </a:r>
            <a:r>
              <a:rPr lang="en-US" sz="1600" dirty="0">
                <a:latin typeface="Calibri" pitchFamily="34" charset="0"/>
              </a:rPr>
              <a:t> Stores based on 2 latent factors</a:t>
            </a:r>
          </a:p>
        </p:txBody>
      </p:sp>
      <p:sp>
        <p:nvSpPr>
          <p:cNvPr id="57" name="Rectangle 56"/>
          <p:cNvSpPr/>
          <p:nvPr/>
        </p:nvSpPr>
        <p:spPr>
          <a:xfrm>
            <a:off x="21940008" y="320040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Methodology for Cluster Analysis</a:t>
            </a:r>
          </a:p>
        </p:txBody>
      </p:sp>
      <p:sp>
        <p:nvSpPr>
          <p:cNvPr id="58" name="Text Box 192"/>
          <p:cNvSpPr txBox="1">
            <a:spLocks noChangeArrowheads="1"/>
          </p:cNvSpPr>
          <p:nvPr/>
        </p:nvSpPr>
        <p:spPr bwMode="auto">
          <a:xfrm>
            <a:off x="21945600" y="3657600"/>
            <a:ext cx="9875520" cy="758443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Calibri" pitchFamily="34" charset="0"/>
              </a:rPr>
              <a:t>Different datasets might not conform to the hypothesis of 2 latent factors. In such scenarios, it is still important to quantify and visualize our data. This was done using Cluster Analysis wherein the Euclidian distance between 20 stores was calculated after normalization:</a:t>
            </a:r>
          </a:p>
          <a:p>
            <a:pPr algn="just" eaLnBrk="1" hangingPunct="1"/>
            <a:endParaRPr lang="en-US" sz="2000" dirty="0">
              <a:latin typeface="Calibri" pitchFamily="34" charset="0"/>
            </a:endParaRPr>
          </a:p>
          <a:p>
            <a:pPr algn="just" eaLnBrk="1" hangingPunct="1"/>
            <a:r>
              <a:rPr lang="en-US" sz="2000" dirty="0">
                <a:latin typeface="Calibri" pitchFamily="34" charset="0"/>
              </a:rPr>
              <a:t>                                                                 used to calculate distance, where m=2, p = </a:t>
            </a:r>
            <a:r>
              <a:rPr lang="en-US" sz="2000" dirty="0" err="1">
                <a:latin typeface="Calibri" pitchFamily="34" charset="0"/>
              </a:rPr>
              <a:t>i</a:t>
            </a:r>
            <a:r>
              <a:rPr lang="en-US" sz="2000" dirty="0">
                <a:latin typeface="Calibri" pitchFamily="34" charset="0"/>
              </a:rPr>
              <a:t> = j = 20</a:t>
            </a:r>
          </a:p>
          <a:p>
            <a:pPr algn="just" eaLnBrk="1" hangingPunct="1"/>
            <a:endParaRPr lang="en-US" sz="2000" dirty="0">
              <a:latin typeface="Calibri" pitchFamily="34" charset="0"/>
            </a:endParaRPr>
          </a:p>
          <a:p>
            <a:pPr algn="just" eaLnBrk="1" hangingPunct="1"/>
            <a:r>
              <a:rPr lang="en-US" sz="2000" dirty="0">
                <a:latin typeface="Calibri" pitchFamily="34" charset="0"/>
              </a:rPr>
              <a:t>The complete linkage method was used to construct the dendrogram as it maximized the distance between clusters and minimized the distance within clusters.</a:t>
            </a: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a:p>
            <a:pPr algn="just" eaLnBrk="1" hangingPunct="1"/>
            <a:endParaRPr lang="en-US" sz="2000" dirty="0">
              <a:latin typeface="Calibri" pitchFamily="34" charset="0"/>
            </a:endParaRPr>
          </a:p>
        </p:txBody>
      </p:sp>
      <p:pic>
        <p:nvPicPr>
          <p:cNvPr id="60" name="Picture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66082" y="6324600"/>
            <a:ext cx="9709318" cy="4231100"/>
          </a:xfrm>
          <a:prstGeom prst="rect">
            <a:avLst/>
          </a:prstGeom>
        </p:spPr>
      </p:pic>
      <p:sp>
        <p:nvSpPr>
          <p:cNvPr id="63" name="Text Box 180"/>
          <p:cNvSpPr txBox="1">
            <a:spLocks noChangeArrowheads="1"/>
          </p:cNvSpPr>
          <p:nvPr/>
        </p:nvSpPr>
        <p:spPr bwMode="auto">
          <a:xfrm>
            <a:off x="24875082" y="6257529"/>
            <a:ext cx="2633118"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3.</a:t>
            </a:r>
            <a:r>
              <a:rPr lang="en-US" sz="1600" dirty="0">
                <a:latin typeface="Calibri" pitchFamily="34" charset="0"/>
              </a:rPr>
              <a:t> Dendrogram of stores</a:t>
            </a:r>
          </a:p>
        </p:txBody>
      </p:sp>
      <p:pic>
        <p:nvPicPr>
          <p:cNvPr id="61" name="Picture 6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082" y="4623605"/>
            <a:ext cx="3530414" cy="965719"/>
          </a:xfrm>
          <a:prstGeom prst="rect">
            <a:avLst/>
          </a:prstGeom>
        </p:spPr>
      </p:pic>
      <p:pic>
        <p:nvPicPr>
          <p:cNvPr id="39" name="Picture 38"/>
          <p:cNvPicPr>
            <a:picLocks noChangeAspect="1"/>
          </p:cNvPicPr>
          <p:nvPr/>
        </p:nvPicPr>
        <p:blipFill>
          <a:blip r:embed="rId12">
            <a:extLst>
              <a:ext uri="{BEBA8EAE-BF5A-486C-A8C5-ECC9F3942E4B}">
                <a14:imgProps xmlns:a14="http://schemas.microsoft.com/office/drawing/2010/main">
                  <a14:imgLayer r:embed="rId13">
                    <a14:imgEffect>
                      <a14:backgroundRemoval t="3390" b="93220" l="9507" r="89789"/>
                    </a14:imgEffect>
                  </a14:imgLayer>
                </a14:imgProps>
              </a:ext>
              <a:ext uri="{28A0092B-C50C-407E-A947-70E740481C1C}">
                <a14:useLocalDpi xmlns:a14="http://schemas.microsoft.com/office/drawing/2010/main" val="0"/>
              </a:ext>
            </a:extLst>
          </a:blip>
          <a:stretch>
            <a:fillRect/>
          </a:stretch>
        </p:blipFill>
        <p:spPr>
          <a:xfrm>
            <a:off x="28183725" y="-29466"/>
            <a:ext cx="4658475" cy="290334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3516</TotalTime>
  <Words>1029</Words>
  <Application>Microsoft Office PowerPoint</Application>
  <PresentationFormat>Custom</PresentationFormat>
  <Paragraphs>124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Nelson</cp:lastModifiedBy>
  <cp:revision>203</cp:revision>
  <cp:lastPrinted>2013-02-12T02:21:55Z</cp:lastPrinted>
  <dcterms:created xsi:type="dcterms:W3CDTF">2013-02-10T21:14:48Z</dcterms:created>
  <dcterms:modified xsi:type="dcterms:W3CDTF">2016-12-09T11:36:01Z</dcterms:modified>
</cp:coreProperties>
</file>