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59" r:id="rId5"/>
    <p:sldId id="263" r:id="rId6"/>
    <p:sldId id="261" r:id="rId7"/>
    <p:sldId id="264" r:id="rId8"/>
    <p:sldId id="265" r:id="rId9"/>
    <p:sldId id="267" r:id="rId10"/>
    <p:sldId id="268" r:id="rId11"/>
    <p:sldId id="269" r:id="rId12"/>
    <p:sldId id="260" r:id="rId13"/>
    <p:sldId id="270" r:id="rId14"/>
    <p:sldId id="271" r:id="rId15"/>
    <p:sldId id="266" r:id="rId16"/>
    <p:sldId id="272" r:id="rId17"/>
    <p:sldId id="273" r:id="rId18"/>
    <p:sldId id="274" r:id="rId19"/>
    <p:sldId id="277" r:id="rId20"/>
    <p:sldId id="275" r:id="rId21"/>
    <p:sldId id="276" r:id="rId22"/>
    <p:sldId id="280" r:id="rId23"/>
    <p:sldId id="281" r:id="rId24"/>
    <p:sldId id="279" r:id="rId25"/>
    <p:sldId id="282" r:id="rId26"/>
    <p:sldId id="283" r:id="rId27"/>
    <p:sldId id="284" r:id="rId28"/>
    <p:sldId id="278" r:id="rId29"/>
    <p:sldId id="285" r:id="rId30"/>
    <p:sldId id="287" r:id="rId31"/>
    <p:sldId id="286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>
      <p:cViewPr varScale="1">
        <p:scale>
          <a:sx n="70" d="100"/>
          <a:sy n="70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C4E399-F9C2-48CB-A5C1-7BD46FA4679B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23CE14-E564-414D-A93B-8812D5315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328"/>
            <a:ext cx="8915400" cy="45259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By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     Nelson Dsouza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</a:p>
          <a:p>
            <a:pPr algn="ctr"/>
            <a:endParaRPr lang="en-US" dirty="0" smtClean="0"/>
          </a:p>
          <a:p>
            <a:pPr>
              <a:buNone/>
            </a:pPr>
            <a:r>
              <a:rPr lang="en-US" dirty="0" smtClean="0"/>
              <a:t>Guide-Prof. </a:t>
            </a:r>
            <a:r>
              <a:rPr lang="en-US" dirty="0" err="1" smtClean="0"/>
              <a:t>Anup</a:t>
            </a:r>
            <a:r>
              <a:rPr lang="en-US" dirty="0" smtClean="0"/>
              <a:t> </a:t>
            </a:r>
            <a:r>
              <a:rPr lang="en-US" dirty="0" err="1" smtClean="0"/>
              <a:t>Kunte</a:t>
            </a:r>
            <a:r>
              <a:rPr lang="en-US" dirty="0" smtClean="0"/>
              <a:t> 	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Co-Guide-Prof</a:t>
            </a:r>
            <a:r>
              <a:rPr lang="en-US" dirty="0" smtClean="0"/>
              <a:t>. </a:t>
            </a:r>
            <a:r>
              <a:rPr lang="en-US" dirty="0" err="1" smtClean="0"/>
              <a:t>Ashwini</a:t>
            </a:r>
            <a:r>
              <a:rPr lang="en-US" dirty="0" smtClean="0"/>
              <a:t> </a:t>
            </a:r>
            <a:r>
              <a:rPr lang="en-US" dirty="0" err="1" smtClean="0"/>
              <a:t>Borle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	Project on </a:t>
            </a:r>
            <a:br>
              <a:rPr lang="en-US" dirty="0" smtClean="0"/>
            </a:br>
            <a:r>
              <a:rPr lang="en-US" dirty="0" smtClean="0"/>
              <a:t>VOICE WIKIPEDIA</a:t>
            </a:r>
            <a:endParaRPr lang="en-US" dirty="0"/>
          </a:p>
        </p:txBody>
      </p:sp>
      <p:pic>
        <p:nvPicPr>
          <p:cNvPr id="2050" name="Picture 2" descr="C:\Users\Nelson\Desktop\12836-Clipart-Picture-Of-A-Wireless-Cellular-Telephone-Mascot-Cartoon-Character-Talking-To-A-Business-M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371600"/>
            <a:ext cx="1752600" cy="1295400"/>
          </a:xfrm>
          <a:prstGeom prst="rect">
            <a:avLst/>
          </a:prstGeom>
          <a:noFill/>
        </p:spPr>
      </p:pic>
      <p:pic>
        <p:nvPicPr>
          <p:cNvPr id="2051" name="Picture 3" descr="C:\Users\Nelson\Desktop\computer_cartoo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"/>
            <a:ext cx="1247775" cy="158115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>
            <a:off x="1981200" y="1219200"/>
            <a:ext cx="14478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Nelson\Desktop\wikipedia-origin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667000"/>
            <a:ext cx="1676400" cy="1371600"/>
          </a:xfrm>
          <a:prstGeom prst="rect">
            <a:avLst/>
          </a:prstGeom>
          <a:noFill/>
        </p:spPr>
      </p:pic>
      <p:cxnSp>
        <p:nvCxnSpPr>
          <p:cNvPr id="25" name="Curved Connector 24"/>
          <p:cNvCxnSpPr/>
          <p:nvPr/>
        </p:nvCxnSpPr>
        <p:spPr>
          <a:xfrm>
            <a:off x="5486400" y="2209800"/>
            <a:ext cx="1371600" cy="1066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need have only a basic mobile phone with SMS sending facility</a:t>
            </a:r>
          </a:p>
          <a:p>
            <a:endParaRPr lang="en-US" dirty="0" smtClean="0"/>
          </a:p>
          <a:p>
            <a:r>
              <a:rPr lang="en-US" dirty="0" smtClean="0"/>
              <a:t>The SMS when sent to a automated server must process </a:t>
            </a:r>
            <a:r>
              <a:rPr lang="en-US" dirty="0" err="1" smtClean="0"/>
              <a:t>it,and</a:t>
            </a:r>
            <a:r>
              <a:rPr lang="en-US" dirty="0" smtClean="0"/>
              <a:t>  find the information over the internet</a:t>
            </a:r>
          </a:p>
          <a:p>
            <a:endParaRPr lang="en-US" dirty="0" smtClean="0"/>
          </a:p>
          <a:p>
            <a:r>
              <a:rPr lang="en-US" dirty="0" smtClean="0"/>
              <a:t>This information should be returned to the user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Summarizing how to solve information isolation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internet is a huge and searching the whole of it for information is illogical and  un-feasible</a:t>
            </a:r>
          </a:p>
          <a:p>
            <a:endParaRPr lang="en-US" dirty="0" smtClean="0"/>
          </a:p>
          <a:p>
            <a:r>
              <a:rPr lang="en-US" dirty="0" smtClean="0"/>
              <a:t>Information preferably should be searched from only one site which will lead to uniformity</a:t>
            </a:r>
          </a:p>
          <a:p>
            <a:endParaRPr lang="en-US" dirty="0" smtClean="0"/>
          </a:p>
          <a:p>
            <a:r>
              <a:rPr lang="en-US" dirty="0" smtClean="0"/>
              <a:t>That particular site must have a huge resource pool to give information over wide range</a:t>
            </a:r>
          </a:p>
          <a:p>
            <a:endParaRPr lang="en-US" dirty="0" smtClean="0"/>
          </a:p>
          <a:p>
            <a:r>
              <a:rPr lang="en-US" dirty="0" smtClean="0"/>
              <a:t>Such a site would be WIKIPEDIA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Assigning Boundaries or information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open source (free)</a:t>
            </a:r>
          </a:p>
          <a:p>
            <a:endParaRPr lang="en-US" dirty="0" smtClean="0"/>
          </a:p>
          <a:p>
            <a:r>
              <a:rPr lang="en-US" dirty="0" smtClean="0"/>
              <a:t>Gives quick search results </a:t>
            </a:r>
          </a:p>
          <a:p>
            <a:endParaRPr lang="en-US" dirty="0" smtClean="0"/>
          </a:p>
          <a:p>
            <a:r>
              <a:rPr lang="en-US" dirty="0" smtClean="0"/>
              <a:t>Has a constant format</a:t>
            </a:r>
          </a:p>
          <a:p>
            <a:endParaRPr lang="en-US" dirty="0" smtClean="0"/>
          </a:p>
          <a:p>
            <a:r>
              <a:rPr lang="en-US" dirty="0" smtClean="0"/>
              <a:t>Huge Database</a:t>
            </a:r>
          </a:p>
          <a:p>
            <a:endParaRPr lang="en-US" dirty="0" smtClean="0"/>
          </a:p>
          <a:p>
            <a:r>
              <a:rPr lang="en-US" dirty="0" smtClean="0"/>
              <a:t>Regularly updated</a:t>
            </a:r>
          </a:p>
          <a:p>
            <a:endParaRPr lang="en-US" dirty="0" smtClean="0"/>
          </a:p>
          <a:p>
            <a:r>
              <a:rPr lang="en-US" dirty="0" smtClean="0"/>
              <a:t>Reliable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Wikipedia ?</a:t>
            </a:r>
            <a:endParaRPr lang="en-US" dirty="0"/>
          </a:p>
        </p:txBody>
      </p:sp>
      <p:pic>
        <p:nvPicPr>
          <p:cNvPr id="1026" name="Picture 2" descr="C:\Users\Nelson\Desktop\wikipedia-logo-en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3043238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output is in SMS (text) format, it becomes cumbersome to read</a:t>
            </a:r>
          </a:p>
          <a:p>
            <a:endParaRPr lang="en-US" dirty="0" smtClean="0"/>
          </a:p>
          <a:p>
            <a:r>
              <a:rPr lang="en-US" dirty="0" smtClean="0"/>
              <a:t>Wikipedia entries too large to be </a:t>
            </a:r>
            <a:r>
              <a:rPr lang="en-US" dirty="0" err="1" smtClean="0"/>
              <a:t>SMS’ed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other output format supported by all mobile phones is Voice</a:t>
            </a:r>
          </a:p>
          <a:p>
            <a:endParaRPr lang="en-US" dirty="0" smtClean="0"/>
          </a:p>
          <a:p>
            <a:r>
              <a:rPr lang="en-US" dirty="0" smtClean="0"/>
              <a:t>Voice is pleasant to hear and can be received in groups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format should the output be in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Rural India and people who cant afford GPRS or aren’t provided internet infrastructure have right to information.</a:t>
            </a:r>
          </a:p>
          <a:p>
            <a:endParaRPr lang="en-US" dirty="0" smtClean="0"/>
          </a:p>
          <a:p>
            <a:r>
              <a:rPr lang="en-US" dirty="0" smtClean="0"/>
              <a:t>Most common &amp; basic devices with all people are mobile phones with SMS facility</a:t>
            </a:r>
          </a:p>
          <a:p>
            <a:endParaRPr lang="en-US" dirty="0" smtClean="0"/>
          </a:p>
          <a:p>
            <a:r>
              <a:rPr lang="en-US" dirty="0" smtClean="0"/>
              <a:t>Designing an automated server which accepts user SMS as keyword and searches relevant wiki page for information</a:t>
            </a:r>
          </a:p>
          <a:p>
            <a:endParaRPr lang="en-US" dirty="0" smtClean="0"/>
          </a:p>
          <a:p>
            <a:r>
              <a:rPr lang="en-US" dirty="0" smtClean="0"/>
              <a:t>This information to be relayed back in Speech format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Compiling…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</a:p>
          <a:p>
            <a:pPr>
              <a:buNone/>
            </a:pPr>
            <a:r>
              <a:rPr lang="en-US" dirty="0" smtClean="0"/>
              <a:t>Complete</a:t>
            </a:r>
          </a:p>
          <a:p>
            <a:pPr>
              <a:buNone/>
            </a:pPr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from WHY to HOW ! !</a:t>
            </a:r>
            <a:endParaRPr lang="en-US" dirty="0"/>
          </a:p>
        </p:txBody>
      </p:sp>
      <p:pic>
        <p:nvPicPr>
          <p:cNvPr id="7170" name="Picture 2" descr="C:\Users\Nelson\Desktop\Diagramatic 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43000"/>
            <a:ext cx="4724400" cy="52578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2133600" y="33528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user needs to type the word which they wish to gain information about.	</a:t>
            </a:r>
            <a:r>
              <a:rPr lang="en-US" dirty="0" err="1" smtClean="0"/>
              <a:t>eg</a:t>
            </a:r>
            <a:r>
              <a:rPr lang="en-US" dirty="0" smtClean="0"/>
              <a:t>:- Constitution</a:t>
            </a:r>
          </a:p>
          <a:p>
            <a:endParaRPr lang="en-US" dirty="0" smtClean="0"/>
          </a:p>
          <a:p>
            <a:r>
              <a:rPr lang="en-US" dirty="0" smtClean="0"/>
              <a:t>This Keyword will be </a:t>
            </a:r>
            <a:r>
              <a:rPr lang="en-US" dirty="0" err="1" smtClean="0"/>
              <a:t>SMS’ed</a:t>
            </a:r>
            <a:r>
              <a:rPr lang="en-US" dirty="0" smtClean="0"/>
              <a:t> to a number assigned to the server</a:t>
            </a:r>
          </a:p>
          <a:p>
            <a:endParaRPr lang="en-US" dirty="0" smtClean="0"/>
          </a:p>
          <a:p>
            <a:r>
              <a:rPr lang="en-US" dirty="0" smtClean="0"/>
              <a:t>The keyword need not be case-sensitive because it is not a necessity for Wikipedia search</a:t>
            </a:r>
          </a:p>
          <a:p>
            <a:endParaRPr lang="en-US" dirty="0" smtClean="0"/>
          </a:p>
          <a:p>
            <a:r>
              <a:rPr lang="en-US" dirty="0" smtClean="0"/>
              <a:t>For ambiguous words, extra information should be supplied in braces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:- Mercury (planet) OR Mercury(element)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1- Sending the SMS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server will be connected to a mobile device on whose number the SMS will be received</a:t>
            </a:r>
          </a:p>
          <a:p>
            <a:endParaRPr lang="en-US" dirty="0" smtClean="0"/>
          </a:p>
          <a:p>
            <a:r>
              <a:rPr lang="en-US" dirty="0" smtClean="0"/>
              <a:t>SMS to be received by the server and the keyword to be extracted using AT commands</a:t>
            </a:r>
          </a:p>
          <a:p>
            <a:endParaRPr lang="en-US" dirty="0" smtClean="0"/>
          </a:p>
          <a:p>
            <a:r>
              <a:rPr lang="en-US" dirty="0" smtClean="0"/>
              <a:t>This keyword will now be stored in a file ready to be inserted into Wikipedia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2 Receiving the SMS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keyword which is extracted will now be searched by the server on Wikipedia</a:t>
            </a:r>
          </a:p>
          <a:p>
            <a:endParaRPr lang="en-US" dirty="0" smtClean="0"/>
          </a:p>
          <a:p>
            <a:r>
              <a:rPr lang="en-US" dirty="0" smtClean="0"/>
              <a:t>The page which is obtained will now be converted into HTML format with the help of a snippet</a:t>
            </a:r>
          </a:p>
          <a:p>
            <a:endParaRPr lang="en-US" dirty="0" smtClean="0"/>
          </a:p>
          <a:p>
            <a:r>
              <a:rPr lang="en-US" dirty="0" smtClean="0"/>
              <a:t>The HTML output should be in standard format with heading, summary, in-depth details.</a:t>
            </a:r>
          </a:p>
          <a:p>
            <a:endParaRPr lang="en-US" dirty="0" smtClean="0"/>
          </a:p>
          <a:p>
            <a:r>
              <a:rPr lang="en-US" dirty="0" smtClean="0"/>
              <a:t>If it is not, a error message will be sent to user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3- Searching the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157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90 % of Wikipedia searches are Nouns which are unique and hence there is very less scope for ambiguity</a:t>
            </a:r>
          </a:p>
          <a:p>
            <a:endParaRPr lang="en-US" sz="2000" dirty="0" smtClean="0"/>
          </a:p>
          <a:p>
            <a:r>
              <a:rPr lang="en-US" sz="2000" dirty="0" smtClean="0"/>
              <a:t>The very few adjectives that are searched almost always give a further list of words to be chosen from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:- for adjective beautiful, we get a list like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Chance of error</a:t>
            </a:r>
            <a:endParaRPr lang="en-US" dirty="0"/>
          </a:p>
        </p:txBody>
      </p:sp>
      <p:pic>
        <p:nvPicPr>
          <p:cNvPr id="2050" name="Picture 2" descr="C:\Users\Nelson\Desktop\ambigu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5200"/>
            <a:ext cx="91440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oday’s day and age can safely be called the “Information Age”</a:t>
            </a:r>
          </a:p>
          <a:p>
            <a:endParaRPr lang="en-US" dirty="0" smtClean="0"/>
          </a:p>
          <a:p>
            <a:r>
              <a:rPr lang="en-US" dirty="0" smtClean="0"/>
              <a:t>It was once said by Churchill that “In the future, wars will not be won by weapons, but by information”</a:t>
            </a:r>
          </a:p>
          <a:p>
            <a:endParaRPr lang="en-US" dirty="0" smtClean="0"/>
          </a:p>
          <a:p>
            <a:r>
              <a:rPr lang="en-US" dirty="0" smtClean="0"/>
              <a:t>The Future has arrived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is Power</a:t>
            </a:r>
            <a:endParaRPr lang="en-US" dirty="0"/>
          </a:p>
        </p:txBody>
      </p:sp>
      <p:pic>
        <p:nvPicPr>
          <p:cNvPr id="3074" name="Picture 2" descr="C:\Users\Nelson\Desktop\knowled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962400"/>
            <a:ext cx="27432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Errors are generated if</a:t>
            </a:r>
          </a:p>
          <a:p>
            <a:endParaRPr lang="en-US" dirty="0" smtClean="0"/>
          </a:p>
          <a:p>
            <a:r>
              <a:rPr lang="en-US" dirty="0" smtClean="0"/>
              <a:t>1. User enters wrong spelling</a:t>
            </a:r>
          </a:p>
          <a:p>
            <a:endParaRPr lang="en-US" dirty="0" smtClean="0"/>
          </a:p>
          <a:p>
            <a:r>
              <a:rPr lang="en-US" dirty="0" smtClean="0"/>
              <a:t>2.No such word exists in the database </a:t>
            </a:r>
          </a:p>
          <a:p>
            <a:endParaRPr lang="en-US" dirty="0" smtClean="0"/>
          </a:p>
          <a:p>
            <a:r>
              <a:rPr lang="en-US" dirty="0" smtClean="0"/>
              <a:t>3. The word is ambiguous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two errors are user mistakes and cant be dealt by server</a:t>
            </a:r>
          </a:p>
          <a:p>
            <a:endParaRPr lang="en-US" dirty="0" smtClean="0"/>
          </a:p>
          <a:p>
            <a:r>
              <a:rPr lang="en-US" dirty="0" smtClean="0"/>
              <a:t>However if the word is ambiguous, there will be an alert to the user to enter property in braces and resend SMS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OR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Default i.e. first entry in the list can be considered automatically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Tackling with errors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dirty="0" smtClean="0"/>
              <a:t>Title</a:t>
            </a:r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Summary</a:t>
            </a: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Description List</a:t>
            </a: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>
              <a:buNone/>
            </a:pPr>
            <a:r>
              <a:rPr lang="en-US" dirty="0" smtClean="0"/>
              <a:t>Main Description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Format of Standard result page</a:t>
            </a:r>
            <a:endParaRPr lang="en-US" dirty="0"/>
          </a:p>
        </p:txBody>
      </p:sp>
      <p:pic>
        <p:nvPicPr>
          <p:cNvPr id="4098" name="Picture 2" descr="C:\Users\Nelson\Desktop\outp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5562600" cy="57150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1752600" y="1371600"/>
            <a:ext cx="571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14800" y="20574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411480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33800" y="58674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will contain a lot of information which will become cumbersome for the user to listen</a:t>
            </a:r>
          </a:p>
          <a:p>
            <a:endParaRPr lang="en-US" dirty="0" smtClean="0"/>
          </a:p>
          <a:p>
            <a:r>
              <a:rPr lang="en-US" dirty="0" smtClean="0"/>
              <a:t>Conversion of such a lot of text into speech will take a lot of time</a:t>
            </a:r>
          </a:p>
          <a:p>
            <a:endParaRPr lang="en-US" dirty="0" smtClean="0"/>
          </a:p>
          <a:p>
            <a:r>
              <a:rPr lang="en-US" dirty="0" smtClean="0"/>
              <a:t>Most of the times the main information is contained only in the summary</a:t>
            </a:r>
          </a:p>
          <a:p>
            <a:endParaRPr lang="en-US" dirty="0" smtClean="0"/>
          </a:p>
          <a:p>
            <a:r>
              <a:rPr lang="en-US" dirty="0" smtClean="0"/>
              <a:t>After testing 30 words we saw that summary contains 240-280 words, hence ideal to convert while it still has the necessary information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in parsing whole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keyword – CONSTITUTION </a:t>
            </a:r>
          </a:p>
          <a:p>
            <a:endParaRPr lang="en-US" dirty="0" smtClean="0"/>
          </a:p>
          <a:p>
            <a:r>
              <a:rPr lang="en-US" dirty="0" smtClean="0"/>
              <a:t>The HTML output of </a:t>
            </a:r>
            <a:r>
              <a:rPr lang="en-US" b="1" dirty="0" smtClean="0"/>
              <a:t>summary</a:t>
            </a:r>
            <a:r>
              <a:rPr lang="en-US" dirty="0" smtClean="0"/>
              <a:t> of keyword obtained by snippet would be like this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O/P of wiki page Summary</a:t>
            </a:r>
            <a:endParaRPr lang="en-US" dirty="0"/>
          </a:p>
        </p:txBody>
      </p:sp>
      <p:pic>
        <p:nvPicPr>
          <p:cNvPr id="3074" name="Picture 2" descr="C:\Users\Nelson\Desktop\Voice  Wiki\Wiki keyword output in html\image of constitution keyword to be converted into spee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57600"/>
            <a:ext cx="80772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summary we have obtained in HTML format will now be parsed</a:t>
            </a:r>
          </a:p>
          <a:p>
            <a:endParaRPr lang="en-US" dirty="0" smtClean="0"/>
          </a:p>
          <a:p>
            <a:r>
              <a:rPr lang="en-US" dirty="0" smtClean="0"/>
              <a:t>This is done to eliminate the tags and to keep only the relevant summary</a:t>
            </a:r>
          </a:p>
          <a:p>
            <a:endParaRPr lang="en-US" dirty="0" smtClean="0"/>
          </a:p>
          <a:p>
            <a:r>
              <a:rPr lang="en-US" dirty="0" smtClean="0"/>
              <a:t>This parsing will be done by manipulating strings through java</a:t>
            </a:r>
          </a:p>
          <a:p>
            <a:endParaRPr lang="en-US" dirty="0" smtClean="0"/>
          </a:p>
          <a:p>
            <a:r>
              <a:rPr lang="en-US" dirty="0" smtClean="0"/>
              <a:t>The final parse will contain only that information which is to be converted in speech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4- Parsing the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have the text which the user had requested and now need to convert it into speech</a:t>
            </a:r>
          </a:p>
          <a:p>
            <a:endParaRPr lang="en-US" dirty="0" smtClean="0"/>
          </a:p>
          <a:p>
            <a:r>
              <a:rPr lang="en-US" dirty="0" smtClean="0"/>
              <a:t>Text to speech conversion is to be done in java using the java speech API</a:t>
            </a:r>
          </a:p>
          <a:p>
            <a:endParaRPr lang="en-US" dirty="0" smtClean="0"/>
          </a:p>
          <a:p>
            <a:r>
              <a:rPr lang="en-US" dirty="0" smtClean="0"/>
              <a:t>Functions of the Java API are applied to the  text that needs to be converted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5 –Converting the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Speech API has been tested to conclude that the speech has a continuous flow to it</a:t>
            </a:r>
          </a:p>
          <a:p>
            <a:endParaRPr lang="en-US" dirty="0" smtClean="0"/>
          </a:p>
          <a:p>
            <a:r>
              <a:rPr lang="en-US" dirty="0" smtClean="0"/>
              <a:t>In addition a number of option for voice such as pitch, volume, sharpness ,etc</a:t>
            </a:r>
          </a:p>
          <a:p>
            <a:endParaRPr lang="en-US" dirty="0" smtClean="0"/>
          </a:p>
          <a:p>
            <a:r>
              <a:rPr lang="en-US" dirty="0" smtClean="0"/>
              <a:t>The quality is similar to the narrator voice output in Microsoft windows OS</a:t>
            </a:r>
          </a:p>
          <a:p>
            <a:endParaRPr lang="en-US" dirty="0" smtClean="0"/>
          </a:p>
          <a:p>
            <a:r>
              <a:rPr lang="en-US" dirty="0" smtClean="0"/>
              <a:t>The converted Audio file is stored in temporary storage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in Java Speech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quick access of frequently </a:t>
            </a:r>
            <a:r>
              <a:rPr lang="en-US" dirty="0" err="1" smtClean="0"/>
              <a:t>SMS’ed</a:t>
            </a:r>
            <a:r>
              <a:rPr lang="en-US" dirty="0" smtClean="0"/>
              <a:t> words a database is used which stores the Summary content  in FIFO manner</a:t>
            </a:r>
          </a:p>
          <a:p>
            <a:endParaRPr lang="en-US" dirty="0" smtClean="0"/>
          </a:p>
          <a:p>
            <a:r>
              <a:rPr lang="en-US" dirty="0" smtClean="0"/>
              <a:t>Currently there is possibility of storing either the summary text file or the summary audio file in DB. Only testing will tell which is better.</a:t>
            </a:r>
          </a:p>
          <a:p>
            <a:endParaRPr lang="en-US" dirty="0" smtClean="0"/>
          </a:p>
          <a:p>
            <a:r>
              <a:rPr lang="en-US" dirty="0" smtClean="0"/>
              <a:t>Since a wiki search page almost never exceeds size of 10 KB and assuming there are 500 hits per day, a cache of 5 MB can be maintained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Database Cache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server is equipped with the final output of summary audio, it will contact back the user</a:t>
            </a:r>
          </a:p>
          <a:p>
            <a:endParaRPr lang="en-US" dirty="0" smtClean="0"/>
          </a:p>
          <a:p>
            <a:r>
              <a:rPr lang="en-US" dirty="0" smtClean="0"/>
              <a:t>This is again done using AT command to dial a  call from the same number that SMS came</a:t>
            </a:r>
          </a:p>
          <a:p>
            <a:endParaRPr lang="en-US" dirty="0" smtClean="0"/>
          </a:p>
          <a:p>
            <a:r>
              <a:rPr lang="en-US" dirty="0" smtClean="0"/>
              <a:t>Once the user receives the call, he can listen to the wiki-page audio summary of the information he requested.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6 - Relay information to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offers cheap and easily accessible means of information</a:t>
            </a:r>
          </a:p>
          <a:p>
            <a:pPr lvl="0"/>
            <a:r>
              <a:rPr lang="en-US" dirty="0" smtClean="0"/>
              <a:t>Provides a </a:t>
            </a:r>
            <a:r>
              <a:rPr lang="en-US" b="1" dirty="0" smtClean="0"/>
              <a:t>direct </a:t>
            </a:r>
            <a:r>
              <a:rPr lang="en-US" dirty="0" smtClean="0"/>
              <a:t>global </a:t>
            </a:r>
          </a:p>
          <a:p>
            <a:pPr lvl="0">
              <a:buNone/>
            </a:pPr>
            <a:r>
              <a:rPr lang="en-US" dirty="0" smtClean="0"/>
              <a:t>	communication channel </a:t>
            </a:r>
          </a:p>
          <a:p>
            <a:pPr lvl="0">
              <a:buNone/>
            </a:pPr>
            <a:r>
              <a:rPr lang="en-US" dirty="0" smtClean="0"/>
              <a:t>	to rural areas through</a:t>
            </a:r>
          </a:p>
          <a:p>
            <a:pPr lvl="0">
              <a:buNone/>
            </a:pPr>
            <a:r>
              <a:rPr lang="en-US" dirty="0" smtClean="0"/>
              <a:t> 	the largest growing </a:t>
            </a:r>
          </a:p>
          <a:p>
            <a:pPr lvl="0">
              <a:buNone/>
            </a:pPr>
            <a:r>
              <a:rPr lang="en-US" dirty="0" smtClean="0"/>
              <a:t>	source of knowledge.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Growth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C:\Users\Nelson\Desktop\52 Million Active Internet Users in India – rural India overtakes Urbanites ! [report]_files\activeinternetusersin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819400"/>
            <a:ext cx="39243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Quick and concise information without need of internet access at client side</a:t>
            </a:r>
          </a:p>
          <a:p>
            <a:endParaRPr lang="en-US" dirty="0" smtClean="0"/>
          </a:p>
          <a:p>
            <a:r>
              <a:rPr lang="en-US" dirty="0" smtClean="0"/>
              <a:t>Information for the visually impaired and illiterate</a:t>
            </a:r>
          </a:p>
          <a:p>
            <a:endParaRPr lang="en-US" dirty="0" smtClean="0"/>
          </a:p>
          <a:p>
            <a:r>
              <a:rPr lang="en-US" dirty="0" smtClean="0"/>
              <a:t>Many individuals can listen to information at once</a:t>
            </a:r>
          </a:p>
          <a:p>
            <a:endParaRPr lang="en-US" dirty="0" smtClean="0"/>
          </a:p>
          <a:p>
            <a:r>
              <a:rPr lang="en-US" dirty="0" smtClean="0"/>
              <a:t>Stop-gap arrangement to maintain flow of knowledge till broadband penetrates rural regions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Role of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Platform- Open Source</a:t>
            </a:r>
          </a:p>
          <a:p>
            <a:endParaRPr lang="en-US" dirty="0" smtClean="0"/>
          </a:p>
          <a:p>
            <a:r>
              <a:rPr lang="en-US" dirty="0" smtClean="0"/>
              <a:t>Language- Java</a:t>
            </a:r>
          </a:p>
          <a:p>
            <a:endParaRPr lang="en-US" dirty="0" smtClean="0"/>
          </a:p>
          <a:p>
            <a:r>
              <a:rPr lang="en-US" dirty="0" smtClean="0"/>
              <a:t>Hardware- GSM enabled mobile, server, 			    internet access at server side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    SMS enabled mobile at client side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Queries 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 ! !</a:t>
            </a:r>
            <a:endParaRPr lang="en-US" sz="4800" dirty="0"/>
          </a:p>
        </p:txBody>
      </p:sp>
      <p:pic>
        <p:nvPicPr>
          <p:cNvPr id="5122" name="Picture 2" descr="C:\Users\Nelson\Desktop\question-mark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667000"/>
            <a:ext cx="38100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metropolis shows high users, but its still 70% of the  villages that are lagging far behind</a:t>
            </a:r>
          </a:p>
          <a:p>
            <a:endParaRPr lang="en-US" dirty="0" smtClean="0"/>
          </a:p>
          <a:p>
            <a:r>
              <a:rPr lang="en-US" dirty="0" smtClean="0"/>
              <a:t>DNA survey shows that 80% village folks unaware of the mediums existence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India’s Competency</a:t>
            </a:r>
            <a:endParaRPr lang="en-US" dirty="0"/>
          </a:p>
        </p:txBody>
      </p:sp>
      <p:pic>
        <p:nvPicPr>
          <p:cNvPr id="4" name="Picture 3" descr="C:\Users\Nelson\Desktop\52 Million Active Internet Users in India – rural India overtakes Urbanites ! [report]_files\RuralInternetUsag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114800"/>
            <a:ext cx="502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India is still a developing country with more than 700 million villagers</a:t>
            </a:r>
          </a:p>
          <a:p>
            <a:r>
              <a:rPr lang="en-US" dirty="0" smtClean="0"/>
              <a:t>Mobile’s are cheap while internet cost aren't</a:t>
            </a:r>
          </a:p>
          <a:p>
            <a:r>
              <a:rPr lang="en-US" dirty="0" smtClean="0"/>
              <a:t>Low broadband penetration in rural areas</a:t>
            </a:r>
          </a:p>
          <a:p>
            <a:r>
              <a:rPr lang="en-US" dirty="0" smtClean="0"/>
              <a:t>Internet Infrastructure not well developed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Internet awareness &amp; usage so less compared to mobile ?</a:t>
            </a:r>
            <a:endParaRPr lang="en-US" dirty="0"/>
          </a:p>
        </p:txBody>
      </p:sp>
      <p:pic>
        <p:nvPicPr>
          <p:cNvPr id="4100" name="Picture 4" descr="C:\Users\Nelson\Desktop\Image1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419600"/>
            <a:ext cx="1676400" cy="2071688"/>
          </a:xfrm>
          <a:prstGeom prst="rect">
            <a:avLst/>
          </a:prstGeom>
          <a:noFill/>
        </p:spPr>
      </p:pic>
      <p:pic>
        <p:nvPicPr>
          <p:cNvPr id="4101" name="Picture 5" descr="C:\Users\Nelson\Desktop\interne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5105400"/>
            <a:ext cx="1295400" cy="135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added  17 million subscribers in July 2010, taking the total number to 652 million, (TRAI).</a:t>
            </a:r>
          </a:p>
          <a:p>
            <a:endParaRPr lang="en-US" dirty="0" smtClean="0"/>
          </a:p>
          <a:p>
            <a:r>
              <a:rPr lang="en-US" dirty="0" smtClean="0"/>
              <a:t>India's mobile subscribers to top 35 </a:t>
            </a:r>
            <a:r>
              <a:rPr lang="en-US" dirty="0" err="1" smtClean="0"/>
              <a:t>crore</a:t>
            </a:r>
            <a:r>
              <a:rPr lang="en-US" dirty="0" smtClean="0"/>
              <a:t> by 2010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mobile growth…</a:t>
            </a:r>
            <a:endParaRPr lang="en-US" dirty="0"/>
          </a:p>
        </p:txBody>
      </p:sp>
      <p:pic>
        <p:nvPicPr>
          <p:cNvPr id="5122" name="Picture 2" descr="C:\Users\Nelson\Desktop\India’s Mobile Internet traffic growth maximum across the world_files\MobileInternettraff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886200"/>
            <a:ext cx="5334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India is a country with more mobile phones than toilets</a:t>
            </a:r>
          </a:p>
          <a:p>
            <a:endParaRPr lang="en-US" dirty="0" smtClean="0"/>
          </a:p>
          <a:p>
            <a:pPr fontAlgn="base"/>
            <a:r>
              <a:rPr lang="en-US" dirty="0" smtClean="0"/>
              <a:t>Most rural mobile users  cant access internet on mobile due to lack of coverage</a:t>
            </a:r>
          </a:p>
          <a:p>
            <a:pPr fontAlgn="base">
              <a:buNone/>
            </a:pPr>
            <a:r>
              <a:rPr lang="en-US" dirty="0" smtClean="0"/>
              <a:t>	or support</a:t>
            </a:r>
          </a:p>
          <a:p>
            <a:endParaRPr lang="en-US" dirty="0" smtClean="0"/>
          </a:p>
          <a:p>
            <a:r>
              <a:rPr lang="en-US" dirty="0" smtClean="0"/>
              <a:t>About 55 out of every 100 Indians now owns a mobile phones</a:t>
            </a:r>
          </a:p>
          <a:p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Growth</a:t>
            </a:r>
            <a:endParaRPr lang="en-US" dirty="0"/>
          </a:p>
        </p:txBody>
      </p:sp>
      <p:pic>
        <p:nvPicPr>
          <p:cNvPr id="6146" name="Picture 2" descr="C:\Users\Nelson\Desktop\634---Mobile-Man-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5105400"/>
            <a:ext cx="1447800" cy="1600200"/>
          </a:xfrm>
          <a:prstGeom prst="rect">
            <a:avLst/>
          </a:prstGeom>
          <a:noFill/>
        </p:spPr>
      </p:pic>
      <p:pic>
        <p:nvPicPr>
          <p:cNvPr id="1026" name="Picture 2" descr="C:\Users\Nelson\Desktop\290007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5105400"/>
            <a:ext cx="2151063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 low end mobile phones are SMS enabled</a:t>
            </a:r>
          </a:p>
          <a:p>
            <a:r>
              <a:rPr lang="en-US" dirty="0" smtClean="0"/>
              <a:t>Internet is a pool of open source knowledge</a:t>
            </a:r>
          </a:p>
          <a:p>
            <a:r>
              <a:rPr lang="en-US" dirty="0" smtClean="0"/>
              <a:t>By using the basic SMS facility of mobile phone in to the tap the enormous power of the internet, we can bridge the gap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Can we bridge this knowledge </a:t>
            </a:r>
            <a:r>
              <a:rPr lang="en-US" dirty="0" err="1" smtClean="0"/>
              <a:t>vs</a:t>
            </a:r>
            <a:r>
              <a:rPr lang="en-US" dirty="0" smtClean="0"/>
              <a:t> infrastructure gap?</a:t>
            </a:r>
            <a:endParaRPr lang="en-US" dirty="0"/>
          </a:p>
        </p:txBody>
      </p:sp>
      <p:pic>
        <p:nvPicPr>
          <p:cNvPr id="8195" name="Picture 3" descr="C:\Users\Nelson\Desktop\old nok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62400"/>
            <a:ext cx="1600200" cy="1779588"/>
          </a:xfrm>
          <a:prstGeom prst="rect">
            <a:avLst/>
          </a:prstGeom>
          <a:noFill/>
        </p:spPr>
      </p:pic>
      <p:pic>
        <p:nvPicPr>
          <p:cNvPr id="8196" name="Picture 4" descr="C:\Users\Nelson\Desktop\internet-marketing-strategy-traffic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267200"/>
            <a:ext cx="2436507" cy="1295400"/>
          </a:xfrm>
          <a:prstGeom prst="rect">
            <a:avLst/>
          </a:prstGeom>
          <a:noFill/>
        </p:spPr>
      </p:pic>
      <p:pic>
        <p:nvPicPr>
          <p:cNvPr id="8198" name="Picture 6" descr="C:\Users\Nelson\Desktop\16412-Orange-Person-Carrying-Blue-Text-Reading-Information-Clipart-Illustration-Graphic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4038600"/>
            <a:ext cx="2362200" cy="2209800"/>
          </a:xfrm>
          <a:prstGeom prst="rect">
            <a:avLst/>
          </a:prstGeom>
          <a:noFill/>
        </p:spPr>
      </p:pic>
      <p:sp>
        <p:nvSpPr>
          <p:cNvPr id="9" name="Plus 8"/>
          <p:cNvSpPr/>
          <p:nvPr/>
        </p:nvSpPr>
        <p:spPr>
          <a:xfrm>
            <a:off x="2057400" y="4724400"/>
            <a:ext cx="533400" cy="533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5943600" y="4724400"/>
            <a:ext cx="533400" cy="533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199" name="Picture 7" descr="C:\Users\Nelson\Desktop\02_mail_inv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962400"/>
            <a:ext cx="533400" cy="427038"/>
          </a:xfrm>
          <a:prstGeom prst="rect">
            <a:avLst/>
          </a:prstGeom>
          <a:noFill/>
        </p:spPr>
      </p:pic>
      <p:pic>
        <p:nvPicPr>
          <p:cNvPr id="8200" name="Picture 8" descr="C:\Users\Nelson\Desktop\speaker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3962400"/>
            <a:ext cx="488950" cy="449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should be available regardless of infrastructure (internet penetration) or affordability (cost of GPRS phones)</a:t>
            </a:r>
          </a:p>
          <a:p>
            <a:endParaRPr lang="en-US" dirty="0" smtClean="0"/>
          </a:p>
          <a:p>
            <a:r>
              <a:rPr lang="en-US" dirty="0" smtClean="0"/>
              <a:t>Urban  </a:t>
            </a:r>
            <a:r>
              <a:rPr lang="en-US" dirty="0" err="1" smtClean="0"/>
              <a:t>vs</a:t>
            </a:r>
            <a:r>
              <a:rPr lang="en-US" dirty="0" smtClean="0"/>
              <a:t> Rural a divide should be reduced, wherein rural areas, hosting majority of the population are the most ignorant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of the most common devices available (mobile phone) to make  information accessible to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Objective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294</TotalTime>
  <Words>1303</Words>
  <Application>Microsoft Office PowerPoint</Application>
  <PresentationFormat>On-screen Show (4:3)</PresentationFormat>
  <Paragraphs>238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Lucida Sans Unicode</vt:lpstr>
      <vt:lpstr>Verdana</vt:lpstr>
      <vt:lpstr>Wingdings 2</vt:lpstr>
      <vt:lpstr>Wingdings 3</vt:lpstr>
      <vt:lpstr>Concourse</vt:lpstr>
      <vt:lpstr>BE Project on  VOICE WIKIPEDIA</vt:lpstr>
      <vt:lpstr>Knowledge is Power</vt:lpstr>
      <vt:lpstr>Internet Growth </vt:lpstr>
      <vt:lpstr>India’s Competency</vt:lpstr>
      <vt:lpstr>Why Internet awareness &amp; usage so less compared to mobile ?</vt:lpstr>
      <vt:lpstr>The mobile growth…</vt:lpstr>
      <vt:lpstr>…and Growth</vt:lpstr>
      <vt:lpstr>Can we bridge this knowledge vs infrastructure gap?</vt:lpstr>
      <vt:lpstr>Main Objective</vt:lpstr>
      <vt:lpstr>Summarizing how to solve information isolation</vt:lpstr>
      <vt:lpstr>Assigning Boundaries or information search</vt:lpstr>
      <vt:lpstr>Why Wikipedia ?</vt:lpstr>
      <vt:lpstr>What format should the output be in ?</vt:lpstr>
      <vt:lpstr>Compiling…</vt:lpstr>
      <vt:lpstr>Moving from WHY to HOW ! !</vt:lpstr>
      <vt:lpstr>Part 1- Sending the SMS</vt:lpstr>
      <vt:lpstr>Part 2 Receiving the SMS</vt:lpstr>
      <vt:lpstr>Part 3- Searching the information</vt:lpstr>
      <vt:lpstr>Chance of error</vt:lpstr>
      <vt:lpstr>Scope of error</vt:lpstr>
      <vt:lpstr>Tackling with errors</vt:lpstr>
      <vt:lpstr>Format of Standard result page</vt:lpstr>
      <vt:lpstr>Problems in parsing whole page</vt:lpstr>
      <vt:lpstr>HTML O/P of wiki page Summary</vt:lpstr>
      <vt:lpstr>Part 4- Parsing the information</vt:lpstr>
      <vt:lpstr>Part 5 –Converting the information</vt:lpstr>
      <vt:lpstr>Options in Java Speech API</vt:lpstr>
      <vt:lpstr>Maintaining Database Cache</vt:lpstr>
      <vt:lpstr>Part 6 - Relay information to user</vt:lpstr>
      <vt:lpstr>Role of application</vt:lpstr>
      <vt:lpstr>Specifications</vt:lpstr>
      <vt:lpstr>Thank You !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Project on  VOICE WIKIPEDIA</dc:title>
  <dc:creator>Nelson</dc:creator>
  <cp:lastModifiedBy>Nelson</cp:lastModifiedBy>
  <cp:revision>90</cp:revision>
  <dcterms:created xsi:type="dcterms:W3CDTF">2010-10-12T01:01:39Z</dcterms:created>
  <dcterms:modified xsi:type="dcterms:W3CDTF">2016-01-24T00:04:12Z</dcterms:modified>
</cp:coreProperties>
</file>