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8" r:id="rId4"/>
    <p:sldId id="268" r:id="rId5"/>
    <p:sldId id="265" r:id="rId6"/>
    <p:sldId id="259" r:id="rId7"/>
    <p:sldId id="257"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11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2/16/2025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2/16/2025</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2/16/2025</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342900" y="388620"/>
            <a:ext cx="8397240" cy="6294120"/>
          </a:xfrm>
        </p:spPr>
        <p:txBody>
          <a:bodyPr>
            <a:normAutofit fontScale="90000"/>
          </a:bodyPr>
          <a:lstStyle/>
          <a:p>
            <a:r>
              <a:rPr lang="en-US" sz="6900" dirty="0">
                <a:latin typeface="Roboto Light" panose="02000000000000000000" pitchFamily="2" charset="0"/>
                <a:ea typeface="Roboto Light" panose="02000000000000000000" pitchFamily="2" charset="0"/>
              </a:rPr>
              <a:t>Python programming for scientists</a:t>
            </a:r>
            <a:br>
              <a:rPr lang="en-US" sz="6900" dirty="0">
                <a:latin typeface="Roboto Light" panose="02000000000000000000" pitchFamily="2" charset="0"/>
                <a:ea typeface="Roboto Light" panose="02000000000000000000" pitchFamily="2" charset="0"/>
              </a:rPr>
            </a:br>
            <a:r>
              <a:rPr lang="en-US" sz="6900" dirty="0">
                <a:latin typeface="Roboto Light" panose="02000000000000000000" pitchFamily="2" charset="0"/>
                <a:ea typeface="Roboto Light" panose="02000000000000000000" pitchFamily="2" charset="0"/>
              </a:rPr>
              <a:t>(WS 24/25, Group 4)</a:t>
            </a: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r>
              <a:rPr lang="en-US" sz="6900" dirty="0">
                <a:latin typeface="Roboto Light" panose="02000000000000000000" pitchFamily="2" charset="0"/>
                <a:ea typeface="Roboto Light" panose="02000000000000000000" pitchFamily="2" charset="0"/>
              </a:rPr>
              <a:t>Dylan Nelson</a:t>
            </a:r>
            <a:br>
              <a:rPr lang="en-US" sz="6900"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
        <p:nvSpPr>
          <p:cNvPr id="3" name="Rectangle 2">
            <a:extLst>
              <a:ext uri="{FF2B5EF4-FFF2-40B4-BE49-F238E27FC236}">
                <a16:creationId xmlns:a16="http://schemas.microsoft.com/office/drawing/2014/main" id="{19D5221D-A8E0-4A3A-9B18-83E168B77D35}"/>
              </a:ext>
            </a:extLst>
          </p:cNvPr>
          <p:cNvSpPr/>
          <p:nvPr/>
        </p:nvSpPr>
        <p:spPr>
          <a:xfrm>
            <a:off x="220980" y="3429000"/>
            <a:ext cx="8702040" cy="707886"/>
          </a:xfrm>
          <a:prstGeom prst="rect">
            <a:avLst/>
          </a:prstGeom>
        </p:spPr>
        <p:txBody>
          <a:bodyPr wrap="square">
            <a:spAutoFit/>
          </a:bodyPr>
          <a:lstStyle/>
          <a:p>
            <a:pPr algn="ctr"/>
            <a:r>
              <a:rPr lang="en-US" sz="4000" dirty="0">
                <a:solidFill>
                  <a:schemeClr val="accent5"/>
                </a:solidFill>
                <a:latin typeface="Roboto Light" panose="02000000000000000000" pitchFamily="2" charset="0"/>
                <a:ea typeface="Roboto Light" panose="02000000000000000000" pitchFamily="2" charset="0"/>
              </a:rPr>
              <a:t>https://jupyter2.kip.uni-heidelberg.de</a:t>
            </a:r>
          </a:p>
        </p:txBody>
      </p:sp>
    </p:spTree>
    <p:extLst>
      <p:ext uri="{BB962C8B-B14F-4D97-AF65-F5344CB8AC3E}">
        <p14:creationId xmlns:p14="http://schemas.microsoft.com/office/powerpoint/2010/main" val="28931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pic>
        <p:nvPicPr>
          <p:cNvPr id="5" name="Picture 4">
            <a:extLst>
              <a:ext uri="{FF2B5EF4-FFF2-40B4-BE49-F238E27FC236}">
                <a16:creationId xmlns:a16="http://schemas.microsoft.com/office/drawing/2014/main" id="{F2C6402B-8B19-49EC-B3C5-51A386BD9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103646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28598" y="628174"/>
            <a:ext cx="8686801" cy="6232475"/>
          </a:xfrm>
          <a:prstGeom prst="rect">
            <a:avLst/>
          </a:prstGeom>
          <a:noFill/>
        </p:spPr>
        <p:txBody>
          <a:bodyPr wrap="square" rtlCol="0">
            <a:spAutoFit/>
          </a:bodyPr>
          <a:lstStyle/>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Getting started: </a:t>
            </a:r>
            <a:r>
              <a:rPr lang="en-US" sz="2100" dirty="0" err="1">
                <a:latin typeface="Roboto Light" panose="02000000000000000000" pitchFamily="2" charset="0"/>
                <a:ea typeface="Roboto Light" panose="02000000000000000000" pitchFamily="2" charset="0"/>
              </a:rPr>
              <a:t>IPython</a:t>
            </a:r>
            <a:r>
              <a:rPr lang="en-US" sz="2100" dirty="0">
                <a:latin typeface="Roboto Light" panose="02000000000000000000" pitchFamily="2" charset="0"/>
                <a:ea typeface="Roboto Light" panose="02000000000000000000" pitchFamily="2" charset="0"/>
              </a:rPr>
              <a:t>, scripts vs. </a:t>
            </a:r>
            <a:r>
              <a:rPr lang="en-US" sz="2100" dirty="0" err="1">
                <a:latin typeface="Roboto Light" panose="02000000000000000000" pitchFamily="2" charset="0"/>
                <a:ea typeface="Roboto Light" panose="02000000000000000000" pitchFamily="2" charset="0"/>
              </a:rPr>
              <a:t>Jupyter</a:t>
            </a:r>
            <a:r>
              <a:rPr lang="en-US" sz="2100" dirty="0">
                <a:latin typeface="Roboto Light" panose="02000000000000000000" pitchFamily="2" charset="0"/>
                <a:ea typeface="Roboto Light" panose="02000000000000000000" pitchFamily="2" charset="0"/>
              </a:rPr>
              <a:t> notebooks, </a:t>
            </a:r>
            <a:r>
              <a:rPr lang="en-US" sz="2100" dirty="0" err="1">
                <a:latin typeface="Roboto Light" panose="02000000000000000000" pitchFamily="2" charset="0"/>
                <a:ea typeface="Roboto Light" panose="02000000000000000000" pitchFamily="2" charset="0"/>
              </a:rPr>
              <a:t>JupyterLab</a:t>
            </a:r>
            <a:endParaRPr lang="en-US" sz="2100"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Python modules, the python “standard library”</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sz="2100" dirty="0" err="1">
                <a:latin typeface="Roboto Light" panose="02000000000000000000" pitchFamily="2" charset="0"/>
                <a:ea typeface="Roboto Light" panose="02000000000000000000" pitchFamily="2" charset="0"/>
              </a:rPr>
              <a:t>numpy</a:t>
            </a:r>
            <a:endParaRPr lang="en-US" sz="2100"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Matplotlib</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Classes, object-oriented programming, decorators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sz="2100" dirty="0" err="1">
                <a:latin typeface="Roboto Light" panose="02000000000000000000" pitchFamily="2" charset="0"/>
                <a:ea typeface="Roboto Light" panose="02000000000000000000" pitchFamily="2" charset="0"/>
              </a:rPr>
              <a:t>Scipy</a:t>
            </a:r>
            <a:r>
              <a:rPr lang="en-US" sz="2100"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Parallel programming: threading, multiprocessing</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Making it go fast: </a:t>
            </a:r>
            <a:r>
              <a:rPr lang="en-US" sz="2100" dirty="0" err="1">
                <a:latin typeface="Roboto Light" panose="02000000000000000000" pitchFamily="2" charset="0"/>
                <a:ea typeface="Roboto Light" panose="02000000000000000000" pitchFamily="2" charset="0"/>
              </a:rPr>
              <a:t>numba</a:t>
            </a:r>
            <a:r>
              <a:rPr lang="en-US" sz="2100"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3000821"/>
          </a:xfrm>
          <a:prstGeom prst="rect">
            <a:avLst/>
          </a:prstGeom>
          <a:noFill/>
        </p:spPr>
        <p:txBody>
          <a:bodyPr wrap="square" rtlCol="0">
            <a:spAutoFit/>
          </a:bodyPr>
          <a:lstStyle/>
          <a:p>
            <a:r>
              <a:rPr lang="en-US" sz="2100"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sz="21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4430018"/>
            <a:ext cx="8768751" cy="2354491"/>
          </a:xfrm>
          <a:prstGeom prst="rect">
            <a:avLst/>
          </a:prstGeom>
        </p:spPr>
        <p:txBody>
          <a:bodyPr wrap="square">
            <a:spAutoFit/>
          </a:bodyPr>
          <a:lstStyle/>
          <a:p>
            <a:r>
              <a:rPr lang="en-US" sz="2100"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9985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121918" y="933450"/>
            <a:ext cx="8915402" cy="5909310"/>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Afternoons (14-17h) are optional, but please use to: try/finish the optional exercises, the </a:t>
            </a:r>
            <a:r>
              <a:rPr lang="en-US" sz="2100" dirty="0" err="1">
                <a:latin typeface="Roboto Light" panose="02000000000000000000" pitchFamily="2" charset="0"/>
                <a:ea typeface="Roboto Light" panose="02000000000000000000" pitchFamily="2" charset="0"/>
              </a:rPr>
              <a:t>homeworks</a:t>
            </a:r>
            <a:r>
              <a:rPr lang="en-US" sz="2100" dirty="0">
                <a:latin typeface="Roboto Light" panose="02000000000000000000" pitchFamily="2" charset="0"/>
                <a:ea typeface="Roboto Light" panose="02000000000000000000" pitchFamily="2" charset="0"/>
              </a:rPr>
              <a:t>, work with others, ask questions, etc.</a:t>
            </a:r>
          </a:p>
          <a:p>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sz="2100"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sz="2100" dirty="0">
                <a:solidFill>
                  <a:schemeClr val="accent2"/>
                </a:solidFill>
                <a:latin typeface="Roboto Light" panose="02000000000000000000" pitchFamily="2" charset="0"/>
                <a:ea typeface="Roboto Light" panose="02000000000000000000" pitchFamily="2" charset="0"/>
              </a:rPr>
              <a:t>An average grade of 60% is required </a:t>
            </a:r>
            <a:r>
              <a:rPr lang="en-US" sz="2100"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sz="2100" b="1" dirty="0">
                <a:solidFill>
                  <a:schemeClr val="accent2"/>
                </a:solidFill>
                <a:latin typeface="Roboto Light" panose="02000000000000000000" pitchFamily="2" charset="0"/>
                <a:ea typeface="Roboto Light" panose="02000000000000000000" pitchFamily="2" charset="0"/>
              </a:rPr>
              <a:t>Due date: Friday Feb 28 @17h</a:t>
            </a:r>
            <a:r>
              <a:rPr lang="en-US" sz="2100" dirty="0">
                <a:solidFill>
                  <a:schemeClr val="accent2"/>
                </a:solidFill>
                <a:latin typeface="Roboto Light" panose="02000000000000000000" pitchFamily="2" charset="0"/>
                <a:ea typeface="Roboto Light" panose="02000000000000000000" pitchFamily="2" charset="0"/>
              </a:rPr>
              <a:t> </a:t>
            </a:r>
            <a:r>
              <a:rPr lang="en-US" sz="2100" dirty="0">
                <a:latin typeface="Roboto Light" panose="02000000000000000000" pitchFamily="2" charset="0"/>
                <a:ea typeface="Roboto Light" panose="02000000000000000000" pitchFamily="2" charset="0"/>
              </a:rPr>
              <a:t>(one week after the end of the course).</a:t>
            </a:r>
          </a:p>
          <a:p>
            <a:pPr marL="285750" indent="-285750">
              <a:buFont typeface="Arial" panose="020B0604020202020204" pitchFamily="34" charset="0"/>
              <a:buChar char="•"/>
            </a:pPr>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Submit as python scripts (.</a:t>
            </a:r>
            <a:r>
              <a:rPr lang="en-US" sz="2100" dirty="0" err="1">
                <a:latin typeface="Roboto Light" panose="02000000000000000000" pitchFamily="2" charset="0"/>
                <a:ea typeface="Roboto Light" panose="02000000000000000000" pitchFamily="2" charset="0"/>
              </a:rPr>
              <a:t>py</a:t>
            </a:r>
            <a:r>
              <a:rPr lang="en-US" sz="2100" dirty="0">
                <a:latin typeface="Roboto Light" panose="02000000000000000000" pitchFamily="2" charset="0"/>
                <a:ea typeface="Roboto Light" panose="02000000000000000000" pitchFamily="2" charset="0"/>
              </a:rPr>
              <a:t>) or </a:t>
            </a:r>
            <a:r>
              <a:rPr lang="en-US" sz="2100" dirty="0" err="1">
                <a:latin typeface="Roboto Light" panose="02000000000000000000" pitchFamily="2" charset="0"/>
                <a:ea typeface="Roboto Light" panose="02000000000000000000" pitchFamily="2" charset="0"/>
              </a:rPr>
              <a:t>Jupyter</a:t>
            </a:r>
            <a:r>
              <a:rPr lang="en-US" sz="2100"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Should be clean, documented, understandable. Remove unused code.</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9223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966788"/>
            <a:ext cx="8686801" cy="5847755"/>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You can use your own laptop, or a computer in the CIP Pool.</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Regardless, I suggest everyone use the </a:t>
            </a:r>
            <a:r>
              <a:rPr lang="en-US" sz="2100" dirty="0" err="1">
                <a:latin typeface="Roboto Light" panose="02000000000000000000" pitchFamily="2" charset="0"/>
                <a:ea typeface="Roboto Light" panose="02000000000000000000" pitchFamily="2" charset="0"/>
              </a:rPr>
              <a:t>JupyterLab</a:t>
            </a:r>
            <a:r>
              <a:rPr lang="en-US" sz="2100"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This lets you run Python easily, no need to configure things.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If you want to run Python on your own laptop instead, that’s ok.</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dirty="0">
                <a:solidFill>
                  <a:schemeClr val="accent2"/>
                </a:solidFill>
                <a:latin typeface="Roboto Light" panose="02000000000000000000" pitchFamily="2" charset="0"/>
                <a:ea typeface="Roboto Light" panose="02000000000000000000" pitchFamily="2" charset="0"/>
              </a:rPr>
              <a:t>git clone 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sz="2100"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761</Words>
  <Application>Microsoft Office PowerPoint</Application>
  <PresentationFormat>On-screen Show (4:3)</PresentationFormat>
  <Paragraphs>104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 Light</vt:lpstr>
      <vt:lpstr>Wingdings</vt:lpstr>
      <vt:lpstr>Office Theme</vt:lpstr>
      <vt:lpstr>Python programming for scientists (WS 24/25, Group 4)    Dylan Nelson dnelson@uni-heidelberg.de</vt:lpstr>
      <vt:lpstr>Programming</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25</cp:revision>
  <cp:lastPrinted>2022-03-19T18:21:13Z</cp:lastPrinted>
  <dcterms:created xsi:type="dcterms:W3CDTF">2022-03-18T18:40:53Z</dcterms:created>
  <dcterms:modified xsi:type="dcterms:W3CDTF">2025-02-16T13:11:47Z</dcterms:modified>
</cp:coreProperties>
</file>