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3" r:id="rId3"/>
    <p:sldId id="258" r:id="rId4"/>
    <p:sldId id="268" r:id="rId5"/>
    <p:sldId id="264" r:id="rId6"/>
    <p:sldId id="265" r:id="rId7"/>
    <p:sldId id="259" r:id="rId8"/>
    <p:sldId id="257"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B6DD3-06B5-4ACC-BB04-17EA348F31CB}" type="datetimeFigureOut">
              <a:rPr lang="en-US" smtClean="0"/>
              <a:t>3/27/2022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8D816-6DB7-48B4-8F52-92D06FCE1BEE}" type="slidenum">
              <a:rPr lang="en-US" smtClean="0"/>
              <a:t>‹#›</a:t>
            </a:fld>
            <a:endParaRPr lang="en-US"/>
          </a:p>
        </p:txBody>
      </p:sp>
    </p:spTree>
    <p:extLst>
      <p:ext uri="{BB962C8B-B14F-4D97-AF65-F5344CB8AC3E}">
        <p14:creationId xmlns:p14="http://schemas.microsoft.com/office/powerpoint/2010/main" val="117343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7E449-C069-4FBE-9856-AAC409485E6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9E2347-2BB1-4A39-A188-B626771DF6E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37DE99-4558-4770-A827-F3D200C65E53}"/>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AAA35177-3FA3-44CC-8534-35D963D5E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B7003-CD3A-485E-8203-5A6E2F7C7C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08401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263-8BA5-415F-9381-120CAC6A8A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B8460E-6B6B-4797-A057-B1E28FA033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316A4-69F5-42EC-837C-9E375BE21676}"/>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A8297F69-F6EC-42EB-9DF4-51B748CD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A794A-C724-42B9-8484-0AD1CA0F850A}"/>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963110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3DC084-C884-4F57-987A-4CC0A205F60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187998-9FD9-45A9-87A1-2EB32A11D723}"/>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7134-5B28-4932-AFA4-AA9F1ECDEA25}"/>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0E109D5C-B829-4F27-BFC1-C2544A8EF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F55AA-4A78-4DF2-9999-E4B2F019CC07}"/>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419891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FC21-8067-4F86-BB72-2A84EE230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D0D20-527F-49F6-8EEB-BF98937D380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76C75-4751-4AC6-A83D-D925CA9B85F6}"/>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0B2A11A3-CBB8-4EBE-AC91-D4D5EF3B32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E78A5-B826-43AF-8F22-509F2A5E5DF3}"/>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279671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0F07-C8C7-41E7-AA09-7277DEE1D9F5}"/>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58182-B899-47B9-BDA5-578560544649}"/>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981599A-E47E-4E50-8289-BACF1FD1C863}"/>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DB6EC5B3-0B59-4CEF-84D2-319582CC80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341095-48E0-4798-BD7D-56F57401C41F}"/>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3226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BBD3-C081-4E0E-AB9C-0B4CFD8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0A82C7-D6F5-4D11-A408-34C9B600EAB9}"/>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2E4A28-87D8-47A5-A01E-582E8C1C92E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311185-76E7-4093-A1F7-40CEA7A3DE6E}"/>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6" name="Footer Placeholder 5">
            <a:extLst>
              <a:ext uri="{FF2B5EF4-FFF2-40B4-BE49-F238E27FC236}">
                <a16:creationId xmlns:a16="http://schemas.microsoft.com/office/drawing/2014/main" id="{03481568-54D5-4F74-A89C-D52647CBB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DA62-37C2-4567-B374-7D8665D58391}"/>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10131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2060-0541-458A-9B26-06C2B1934EA6}"/>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11349-D576-44BC-A0F3-0798CD53C063}"/>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A52571-EB8A-4F54-8C10-5BBA97C7987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1DA5D1-7472-4CA4-98A6-E28EBCE4D2B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9EB6CEC-BD8E-4CE7-925B-6630E73BFE4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4B5F1-896B-4A49-9905-114B558DB940}"/>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8" name="Footer Placeholder 7">
            <a:extLst>
              <a:ext uri="{FF2B5EF4-FFF2-40B4-BE49-F238E27FC236}">
                <a16:creationId xmlns:a16="http://schemas.microsoft.com/office/drawing/2014/main" id="{CC03CB87-A0FB-453D-A2A9-C7CF2ADEE8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B09C7-54FD-42D9-9A7B-C1BF4A7E6386}"/>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56146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DDAA-BE48-4063-8FEC-494E72862E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C01D6E-7453-4135-96EB-729538913DC9}"/>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4" name="Footer Placeholder 3">
            <a:extLst>
              <a:ext uri="{FF2B5EF4-FFF2-40B4-BE49-F238E27FC236}">
                <a16:creationId xmlns:a16="http://schemas.microsoft.com/office/drawing/2014/main" id="{9F63506A-AE44-4DC0-9514-3FAD252CD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C7FA5A-73BA-4A65-B085-402A0EFEA354}"/>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183494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3345EB-5D7C-45E3-ACC7-4E4307A4BF44}"/>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3" name="Footer Placeholder 2">
            <a:extLst>
              <a:ext uri="{FF2B5EF4-FFF2-40B4-BE49-F238E27FC236}">
                <a16:creationId xmlns:a16="http://schemas.microsoft.com/office/drawing/2014/main" id="{BBD28439-C7E8-42C2-9C2A-A030AD015A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293B4-CB2C-424C-9D79-7F9871AA82C5}"/>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8115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65DD-71FD-4DC6-B691-7C01E6D085BD}"/>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EB4DEB-7F21-4AA7-ABA8-66AFC8CBF32B}"/>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C1499-71A8-471D-A8B3-15883037634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52E39D-2C7A-4D62-8CED-A49F3CB8387D}"/>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6" name="Footer Placeholder 5">
            <a:extLst>
              <a:ext uri="{FF2B5EF4-FFF2-40B4-BE49-F238E27FC236}">
                <a16:creationId xmlns:a16="http://schemas.microsoft.com/office/drawing/2014/main" id="{23877D38-7400-40F0-8C88-E679C38815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919E43-CA85-4B80-A823-3DA18CBE1E80}"/>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1859504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462-908D-4655-8ACA-3085EC1B776C}"/>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E0797-FB95-40D3-9CB2-1D5E3E60BCF7}"/>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FB474D-9735-48DE-9DF1-30D1A2D29FDD}"/>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DDA5B5-B29B-4390-B34E-DDFC63194A2A}"/>
              </a:ext>
            </a:extLst>
          </p:cNvPr>
          <p:cNvSpPr>
            <a:spLocks noGrp="1"/>
          </p:cNvSpPr>
          <p:nvPr>
            <p:ph type="dt" sz="half" idx="10"/>
          </p:nvPr>
        </p:nvSpPr>
        <p:spPr/>
        <p:txBody>
          <a:bodyPr/>
          <a:lstStyle/>
          <a:p>
            <a:fld id="{64A2CC85-5047-40E1-9882-E305A1981D35}" type="datetimeFigureOut">
              <a:rPr lang="en-US" smtClean="0"/>
              <a:t>3/27/2022</a:t>
            </a:fld>
            <a:endParaRPr lang="en-US"/>
          </a:p>
        </p:txBody>
      </p:sp>
      <p:sp>
        <p:nvSpPr>
          <p:cNvPr id="6" name="Footer Placeholder 5">
            <a:extLst>
              <a:ext uri="{FF2B5EF4-FFF2-40B4-BE49-F238E27FC236}">
                <a16:creationId xmlns:a16="http://schemas.microsoft.com/office/drawing/2014/main" id="{28FCB028-199D-41F8-A324-DAB6B8E5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C2B70-0856-4729-BC99-285D3BB85B39}"/>
              </a:ext>
            </a:extLst>
          </p:cNvPr>
          <p:cNvSpPr>
            <a:spLocks noGrp="1"/>
          </p:cNvSpPr>
          <p:nvPr>
            <p:ph type="sldNum" sz="quarter" idx="12"/>
          </p:nvPr>
        </p:nvSpPr>
        <p:spPr/>
        <p:txBody>
          <a:bodyPr/>
          <a:lstStyle/>
          <a:p>
            <a:fld id="{8CA276F5-E485-4639-B13C-D0AC7C73E917}" type="slidenum">
              <a:rPr lang="en-US" smtClean="0"/>
              <a:t>‹#›</a:t>
            </a:fld>
            <a:endParaRPr lang="en-US"/>
          </a:p>
        </p:txBody>
      </p:sp>
    </p:spTree>
    <p:extLst>
      <p:ext uri="{BB962C8B-B14F-4D97-AF65-F5344CB8AC3E}">
        <p14:creationId xmlns:p14="http://schemas.microsoft.com/office/powerpoint/2010/main" val="34660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48D27-53B7-4A92-A76C-61794306D37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FB3897-B716-49C7-801C-C394BABADFF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4C04A-F69B-4307-9AD2-2F8CBA779E0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2CC85-5047-40E1-9882-E305A1981D35}" type="datetimeFigureOut">
              <a:rPr lang="en-US" smtClean="0"/>
              <a:t>3/27/2022</a:t>
            </a:fld>
            <a:endParaRPr lang="en-US"/>
          </a:p>
        </p:txBody>
      </p:sp>
      <p:sp>
        <p:nvSpPr>
          <p:cNvPr id="5" name="Footer Placeholder 4">
            <a:extLst>
              <a:ext uri="{FF2B5EF4-FFF2-40B4-BE49-F238E27FC236}">
                <a16:creationId xmlns:a16="http://schemas.microsoft.com/office/drawing/2014/main" id="{2ED7C985-C62E-4C51-BC77-AEDF80988D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6B3B79-11CB-47EC-B6D8-12FB6B39A8B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276F5-E485-4639-B13C-D0AC7C73E917}" type="slidenum">
              <a:rPr lang="en-US" smtClean="0"/>
              <a:t>‹#›</a:t>
            </a:fld>
            <a:endParaRPr lang="en-US"/>
          </a:p>
        </p:txBody>
      </p:sp>
    </p:spTree>
    <p:extLst>
      <p:ext uri="{BB962C8B-B14F-4D97-AF65-F5344CB8AC3E}">
        <p14:creationId xmlns:p14="http://schemas.microsoft.com/office/powerpoint/2010/main" val="410470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718344"/>
            <a:ext cx="6858000" cy="5421312"/>
          </a:xfrm>
        </p:spPr>
        <p:txBody>
          <a:bodyPr>
            <a:normAutofit fontScale="90000"/>
          </a:bodyPr>
          <a:lstStyle/>
          <a:p>
            <a:r>
              <a:rPr lang="en-US" dirty="0">
                <a:latin typeface="Roboto Light" panose="02000000000000000000" pitchFamily="2" charset="0"/>
                <a:ea typeface="Roboto Light" panose="02000000000000000000" pitchFamily="2" charset="0"/>
              </a:rPr>
              <a:t>Python programming for scientists</a:t>
            </a: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(Group 7)</a:t>
            </a: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br>
              <a:rPr lang="en-US" dirty="0">
                <a:latin typeface="Roboto Light" panose="02000000000000000000" pitchFamily="2" charset="0"/>
                <a:ea typeface="Roboto Light" panose="02000000000000000000" pitchFamily="2" charset="0"/>
              </a:rPr>
            </a:br>
            <a:r>
              <a:rPr lang="en-US" dirty="0">
                <a:latin typeface="Roboto Light" panose="02000000000000000000" pitchFamily="2" charset="0"/>
                <a:ea typeface="Roboto Light" panose="02000000000000000000" pitchFamily="2" charset="0"/>
              </a:rPr>
              <a:t>Dylan Nelson</a:t>
            </a:r>
            <a:br>
              <a:rPr lang="en-US" dirty="0">
                <a:latin typeface="Roboto Light" panose="02000000000000000000" pitchFamily="2" charset="0"/>
                <a:ea typeface="Roboto Light" panose="02000000000000000000" pitchFamily="2" charset="0"/>
              </a:rPr>
            </a:br>
            <a:r>
              <a:rPr lang="en-US" sz="3300" dirty="0">
                <a:latin typeface="Roboto Light" panose="02000000000000000000" pitchFamily="2" charset="0"/>
                <a:ea typeface="Roboto Light" panose="02000000000000000000" pitchFamily="2" charset="0"/>
              </a:rPr>
              <a:t>dnelson@uni-heidelberg.de</a:t>
            </a:r>
          </a:p>
        </p:txBody>
      </p:sp>
    </p:spTree>
    <p:extLst>
      <p:ext uri="{BB962C8B-B14F-4D97-AF65-F5344CB8AC3E}">
        <p14:creationId xmlns:p14="http://schemas.microsoft.com/office/powerpoint/2010/main" val="289319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Getting set up</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38609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can use your own laptop if you wish, or a computer in the CIP Pool.</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Regardless, I suggest everyone use the </a:t>
            </a:r>
            <a:r>
              <a:rPr lang="en-US" dirty="0" err="1">
                <a:latin typeface="Roboto Light" panose="02000000000000000000" pitchFamily="2" charset="0"/>
                <a:ea typeface="Roboto Light" panose="02000000000000000000" pitchFamily="2" charset="0"/>
              </a:rPr>
              <a:t>JupyterLab</a:t>
            </a:r>
            <a:r>
              <a:rPr lang="en-US" dirty="0">
                <a:latin typeface="Roboto Light" panose="02000000000000000000" pitchFamily="2" charset="0"/>
                <a:ea typeface="Roboto Light" panose="02000000000000000000" pitchFamily="2" charset="0"/>
              </a:rPr>
              <a:t> service of KIP: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algn="ctr"/>
            <a:r>
              <a:rPr lang="en-US" sz="2800" dirty="0">
                <a:solidFill>
                  <a:schemeClr val="accent5"/>
                </a:solidFill>
                <a:latin typeface="Roboto Light" panose="02000000000000000000" pitchFamily="2" charset="0"/>
                <a:ea typeface="Roboto Light" panose="02000000000000000000" pitchFamily="2" charset="0"/>
              </a:rPr>
              <a:t>https://jupyter2.kip.uni-heidelberg.de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You must log in with your student ID and password.</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This lets you run Python remotely on the server, no need to configure things.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If you want to run Python on your own laptop instead, that’s ok, but I can’t help.</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Once you connect, you can download all the course materials by running the following command (in a terminal, in the KIP Lab):</a:t>
            </a:r>
          </a:p>
          <a:p>
            <a:endParaRPr lang="en-US" dirty="0">
              <a:latin typeface="Roboto Light" panose="02000000000000000000" pitchFamily="2" charset="0"/>
              <a:ea typeface="Roboto Light" panose="02000000000000000000" pitchFamily="2" charset="0"/>
            </a:endParaRPr>
          </a:p>
          <a:p>
            <a:pPr algn="ctr"/>
            <a:r>
              <a:rPr lang="en-US" sz="2400">
                <a:solidFill>
                  <a:schemeClr val="accent2"/>
                </a:solidFill>
                <a:latin typeface="Roboto Light" panose="02000000000000000000" pitchFamily="2" charset="0"/>
                <a:ea typeface="Roboto Light" panose="02000000000000000000" pitchFamily="2" charset="0"/>
              </a:rPr>
              <a:t>git clone </a:t>
            </a:r>
            <a:r>
              <a:rPr lang="en-US" sz="2400" dirty="0">
                <a:solidFill>
                  <a:schemeClr val="accent2"/>
                </a:solidFill>
                <a:latin typeface="Roboto Light" panose="02000000000000000000" pitchFamily="2" charset="0"/>
                <a:ea typeface="Roboto Light" panose="02000000000000000000" pitchFamily="2" charset="0"/>
              </a:rPr>
              <a:t>https://github.com/nelson-group/pycourse.git</a:t>
            </a:r>
          </a:p>
          <a:p>
            <a:pPr algn="ctr"/>
            <a:endParaRPr lang="en-US" sz="2400" dirty="0">
              <a:solidFill>
                <a:schemeClr val="accent2"/>
              </a:solidFill>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All the course materials are available at: </a:t>
            </a:r>
          </a:p>
          <a:p>
            <a:endParaRPr lang="en-US" sz="800" dirty="0">
              <a:latin typeface="Roboto Light" panose="02000000000000000000" pitchFamily="2" charset="0"/>
              <a:ea typeface="Roboto Light" panose="02000000000000000000" pitchFamily="2" charset="0"/>
            </a:endParaRPr>
          </a:p>
          <a:p>
            <a:r>
              <a:rPr lang="en-US" dirty="0">
                <a:solidFill>
                  <a:schemeClr val="bg1">
                    <a:lumMod val="65000"/>
                  </a:schemeClr>
                </a:solidFill>
                <a:latin typeface="Roboto Light" panose="02000000000000000000" pitchFamily="2" charset="0"/>
                <a:ea typeface="Roboto Light" panose="02000000000000000000" pitchFamily="2" charset="0"/>
              </a:rPr>
              <a:t>www.github.com/nelson-group/pycourse </a:t>
            </a:r>
          </a:p>
          <a:p>
            <a:endParaRPr lang="en-US" sz="800"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including the lectures, the problem sets, and all the associated data files.</a:t>
            </a:r>
          </a:p>
        </p:txBody>
      </p:sp>
    </p:spTree>
    <p:extLst>
      <p:ext uri="{BB962C8B-B14F-4D97-AF65-F5344CB8AC3E}">
        <p14:creationId xmlns:p14="http://schemas.microsoft.com/office/powerpoint/2010/main" val="366703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86520"/>
            <a:ext cx="6858000" cy="1120774"/>
          </a:xfrm>
        </p:spPr>
        <p:txBody>
          <a:bodyPr>
            <a:normAutofit/>
          </a:bodyPr>
          <a:lstStyle/>
          <a:p>
            <a:r>
              <a:rPr lang="en-US" dirty="0">
                <a:latin typeface="Roboto Light" panose="02000000000000000000" pitchFamily="2" charset="0"/>
                <a:ea typeface="Roboto Light" panose="02000000000000000000" pitchFamily="2" charset="0"/>
              </a:rPr>
              <a:t>Programming</a:t>
            </a:r>
          </a:p>
        </p:txBody>
      </p:sp>
      <p:sp>
        <p:nvSpPr>
          <p:cNvPr id="3" name="Rectangle 2">
            <a:extLst>
              <a:ext uri="{FF2B5EF4-FFF2-40B4-BE49-F238E27FC236}">
                <a16:creationId xmlns:a16="http://schemas.microsoft.com/office/drawing/2014/main" id="{3A689EFC-9627-446F-881A-80CC7636DE35}"/>
              </a:ext>
            </a:extLst>
          </p:cNvPr>
          <p:cNvSpPr/>
          <p:nvPr/>
        </p:nvSpPr>
        <p:spPr>
          <a:xfrm>
            <a:off x="250031" y="1385530"/>
            <a:ext cx="8779669" cy="5170646"/>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Computer programming is an essential skill.</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 modern world is based on code, running on computers.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Programming means:</a:t>
            </a:r>
          </a:p>
          <a:p>
            <a:endParaRPr lang="en-US" sz="2200" dirty="0">
              <a:latin typeface="Roboto Light" panose="02000000000000000000" pitchFamily="2" charset="0"/>
              <a:ea typeface="Roboto Light" panose="02000000000000000000" pitchFamily="2" charset="0"/>
            </a:endParaRP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Conceptually understanding a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Thinking of ways to tackle the problem.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Knowing the tools and how to use them.</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Making code which is: correct, &amp; fast enough to get the job done.</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Writing code which is understandable by others.</a:t>
            </a:r>
          </a:p>
          <a:p>
            <a:pPr marL="342900" indent="-34290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Collaborating with colleagues and teams.</a:t>
            </a:r>
          </a:p>
          <a:p>
            <a:pPr marL="342900" indent="-342900">
              <a:buFont typeface="Wingdings" panose="05000000000000000000" pitchFamily="2" charset="2"/>
              <a:buChar char="§"/>
            </a:pPr>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These days, scientific research and science means: </a:t>
            </a:r>
            <a:r>
              <a:rPr lang="en-US" sz="2200" b="1" dirty="0">
                <a:latin typeface="Roboto Light" panose="02000000000000000000" pitchFamily="2" charset="0"/>
                <a:ea typeface="Roboto Light" panose="02000000000000000000" pitchFamily="2" charset="0"/>
              </a:rPr>
              <a:t>reproducibility</a:t>
            </a:r>
            <a:r>
              <a:rPr lang="en-US" sz="2200" dirty="0">
                <a:latin typeface="Roboto Light" panose="02000000000000000000" pitchFamily="2" charset="0"/>
                <a:ea typeface="Roboto Light" panose="02000000000000000000" pitchFamily="2" charset="0"/>
              </a:rPr>
              <a:t> and </a:t>
            </a:r>
            <a:r>
              <a:rPr lang="en-US" sz="2200" b="1" dirty="0">
                <a:latin typeface="Roboto Light" panose="02000000000000000000" pitchFamily="2" charset="0"/>
                <a:ea typeface="Roboto Light" panose="02000000000000000000" pitchFamily="2" charset="0"/>
              </a:rPr>
              <a:t>open science</a:t>
            </a:r>
            <a:r>
              <a:rPr lang="en-US" sz="2200" dirty="0">
                <a:latin typeface="Roboto Light" panose="02000000000000000000" pitchFamily="2" charset="0"/>
                <a:ea typeface="Roboto Light" panose="02000000000000000000" pitchFamily="2" charset="0"/>
              </a:rPr>
              <a:t>. Python is the most important language for science.</a:t>
            </a:r>
          </a:p>
        </p:txBody>
      </p:sp>
    </p:spTree>
    <p:extLst>
      <p:ext uri="{BB962C8B-B14F-4D97-AF65-F5344CB8AC3E}">
        <p14:creationId xmlns:p14="http://schemas.microsoft.com/office/powerpoint/2010/main" val="8012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sp>
        <p:nvSpPr>
          <p:cNvPr id="3" name="Rectangle 2">
            <a:extLst>
              <a:ext uri="{FF2B5EF4-FFF2-40B4-BE49-F238E27FC236}">
                <a16:creationId xmlns:a16="http://schemas.microsoft.com/office/drawing/2014/main" id="{3A689EFC-9627-446F-881A-80CC7636DE35}"/>
              </a:ext>
            </a:extLst>
          </p:cNvPr>
          <p:cNvSpPr/>
          <p:nvPr/>
        </p:nvSpPr>
        <p:spPr>
          <a:xfrm>
            <a:off x="935966" y="1240849"/>
            <a:ext cx="7681823" cy="5509200"/>
          </a:xfrm>
          <a:prstGeom prst="rect">
            <a:avLst/>
          </a:prstGeom>
        </p:spPr>
        <p:txBody>
          <a:bodyPr wrap="square">
            <a:spAutoFit/>
          </a:bodyPr>
          <a:lstStyle/>
          <a:p>
            <a:r>
              <a:rPr lang="en-US" sz="2200" dirty="0">
                <a:latin typeface="Roboto Light" panose="02000000000000000000" pitchFamily="2" charset="0"/>
                <a:ea typeface="Roboto Light" panose="02000000000000000000" pitchFamily="2" charset="0"/>
              </a:rPr>
              <a:t>Python is a general-purpose programming language.</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It is easy to learn. You can use Python for anything!</a:t>
            </a:r>
          </a:p>
          <a:p>
            <a:endParaRPr lang="en-US" sz="2200"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Machine Learning, Artificial Intelligence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Data Science, Data Analysis &amp; Visualization, Math, Finance</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Game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Web Development, Servers (Instagram!)</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GUIs, Application Development</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DevOps, Software Testing &amp; Pipelines</a:t>
            </a:r>
          </a:p>
          <a:p>
            <a:pPr marL="285750" indent="-285750">
              <a:buFont typeface="Wingdings" panose="05000000000000000000" pitchFamily="2" charset="2"/>
              <a:buChar char="§"/>
            </a:pPr>
            <a:r>
              <a:rPr lang="en-US" sz="2200" dirty="0">
                <a:latin typeface="Roboto Light" panose="02000000000000000000" pitchFamily="2" charset="0"/>
                <a:ea typeface="Roboto Light" panose="02000000000000000000" pitchFamily="2" charset="0"/>
              </a:rPr>
              <a:t>Hardware Programming, Embedded Systems, Robotics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That’s a lot of buzzwords!</a:t>
            </a:r>
          </a:p>
          <a:p>
            <a:endParaRPr lang="en-US" sz="2200" dirty="0">
              <a:latin typeface="Roboto Light" panose="02000000000000000000" pitchFamily="2" charset="0"/>
              <a:ea typeface="Roboto Light" panose="02000000000000000000" pitchFamily="2" charset="0"/>
            </a:endParaRPr>
          </a:p>
          <a:p>
            <a:r>
              <a:rPr lang="en-US" sz="2200" dirty="0">
                <a:latin typeface="Roboto Light" panose="02000000000000000000" pitchFamily="2" charset="0"/>
                <a:ea typeface="Roboto Light" panose="02000000000000000000" pitchFamily="2" charset="0"/>
              </a:rPr>
              <a:t>Python is an in-demand computer science skill. Both for academia and the “real world” (industry).</a:t>
            </a:r>
          </a:p>
        </p:txBody>
      </p:sp>
    </p:spTree>
    <p:extLst>
      <p:ext uri="{BB962C8B-B14F-4D97-AF65-F5344CB8AC3E}">
        <p14:creationId xmlns:p14="http://schemas.microsoft.com/office/powerpoint/2010/main" val="411990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4" name="Picture 3">
            <a:extLst>
              <a:ext uri="{FF2B5EF4-FFF2-40B4-BE49-F238E27FC236}">
                <a16:creationId xmlns:a16="http://schemas.microsoft.com/office/drawing/2014/main" id="{62866227-87FB-49AC-9619-34BCD1B4F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22" y="1324244"/>
            <a:ext cx="8333117" cy="5425805"/>
          </a:xfrm>
          <a:prstGeom prst="rect">
            <a:avLst/>
          </a:prstGeom>
        </p:spPr>
      </p:pic>
    </p:spTree>
    <p:extLst>
      <p:ext uri="{BB962C8B-B14F-4D97-AF65-F5344CB8AC3E}">
        <p14:creationId xmlns:p14="http://schemas.microsoft.com/office/powerpoint/2010/main" val="1036469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6" name="Picture 5">
            <a:extLst>
              <a:ext uri="{FF2B5EF4-FFF2-40B4-BE49-F238E27FC236}">
                <a16:creationId xmlns:a16="http://schemas.microsoft.com/office/drawing/2014/main" id="{E7D42ADF-FB52-4AB0-909B-E1E6582E7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927"/>
            <a:ext cx="9144000" cy="5142834"/>
          </a:xfrm>
          <a:prstGeom prst="rect">
            <a:avLst/>
          </a:prstGeom>
        </p:spPr>
      </p:pic>
      <p:pic>
        <p:nvPicPr>
          <p:cNvPr id="7" name="Picture 6">
            <a:extLst>
              <a:ext uri="{FF2B5EF4-FFF2-40B4-BE49-F238E27FC236}">
                <a16:creationId xmlns:a16="http://schemas.microsoft.com/office/drawing/2014/main" id="{12EF09F3-81EC-4AD7-83A2-8C33F6187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330621"/>
            <a:ext cx="9144000" cy="2491383"/>
          </a:xfrm>
          <a:prstGeom prst="rect">
            <a:avLst/>
          </a:prstGeom>
          <a:ln w="254000">
            <a:solidFill>
              <a:schemeClr val="bg1">
                <a:alpha val="88000"/>
              </a:schemeClr>
            </a:solidFill>
          </a:ln>
        </p:spPr>
      </p:pic>
    </p:spTree>
    <p:extLst>
      <p:ext uri="{BB962C8B-B14F-4D97-AF65-F5344CB8AC3E}">
        <p14:creationId xmlns:p14="http://schemas.microsoft.com/office/powerpoint/2010/main" val="415058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107951"/>
            <a:ext cx="6858000" cy="1120774"/>
          </a:xfrm>
        </p:spPr>
        <p:txBody>
          <a:bodyPr>
            <a:normAutofit/>
          </a:bodyPr>
          <a:lstStyle/>
          <a:p>
            <a:r>
              <a:rPr lang="en-US" dirty="0">
                <a:latin typeface="Roboto Light" panose="02000000000000000000" pitchFamily="2" charset="0"/>
                <a:ea typeface="Roboto Light" panose="02000000000000000000" pitchFamily="2" charset="0"/>
              </a:rPr>
              <a:t>Python is awesome</a:t>
            </a:r>
          </a:p>
        </p:txBody>
      </p:sp>
      <p:pic>
        <p:nvPicPr>
          <p:cNvPr id="5" name="Picture 4">
            <a:extLst>
              <a:ext uri="{FF2B5EF4-FFF2-40B4-BE49-F238E27FC236}">
                <a16:creationId xmlns:a16="http://schemas.microsoft.com/office/drawing/2014/main" id="{E720601C-8E82-4AAB-9998-933BF1611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35715"/>
            <a:ext cx="9144000" cy="4642178"/>
          </a:xfrm>
          <a:prstGeom prst="rect">
            <a:avLst/>
          </a:prstGeom>
        </p:spPr>
      </p:pic>
      <p:sp>
        <p:nvSpPr>
          <p:cNvPr id="8" name="Rectangle 7">
            <a:extLst>
              <a:ext uri="{FF2B5EF4-FFF2-40B4-BE49-F238E27FC236}">
                <a16:creationId xmlns:a16="http://schemas.microsoft.com/office/drawing/2014/main" id="{778279F5-91B4-4B08-896E-09FE73A87A08}"/>
              </a:ext>
            </a:extLst>
          </p:cNvPr>
          <p:cNvSpPr/>
          <p:nvPr/>
        </p:nvSpPr>
        <p:spPr>
          <a:xfrm>
            <a:off x="4830792" y="3243531"/>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68433B4-270B-4558-A201-D57274F77A6D}"/>
              </a:ext>
            </a:extLst>
          </p:cNvPr>
          <p:cNvPicPr>
            <a:picLocks noChangeAspect="1"/>
          </p:cNvPicPr>
          <p:nvPr/>
        </p:nvPicPr>
        <p:blipFill rotWithShape="1">
          <a:blip r:embed="rId3">
            <a:extLst>
              <a:ext uri="{28A0092B-C50C-407E-A947-70E740481C1C}">
                <a14:useLocalDpi xmlns:a14="http://schemas.microsoft.com/office/drawing/2010/main" val="0"/>
              </a:ext>
            </a:extLst>
          </a:blip>
          <a:srcRect l="5828" t="15744" r="4567" b="14794"/>
          <a:stretch/>
        </p:blipFill>
        <p:spPr>
          <a:xfrm>
            <a:off x="4572000" y="3091530"/>
            <a:ext cx="2009954" cy="522915"/>
          </a:xfrm>
          <a:prstGeom prst="rect">
            <a:avLst/>
          </a:prstGeom>
        </p:spPr>
      </p:pic>
      <p:sp>
        <p:nvSpPr>
          <p:cNvPr id="12" name="Rectangle 11">
            <a:extLst>
              <a:ext uri="{FF2B5EF4-FFF2-40B4-BE49-F238E27FC236}">
                <a16:creationId xmlns:a16="http://schemas.microsoft.com/office/drawing/2014/main" id="{E6E73BA4-E50B-45A3-B11E-B82111D5A965}"/>
              </a:ext>
            </a:extLst>
          </p:cNvPr>
          <p:cNvSpPr/>
          <p:nvPr/>
        </p:nvSpPr>
        <p:spPr>
          <a:xfrm>
            <a:off x="3620218" y="2723303"/>
            <a:ext cx="1682151" cy="42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9E96BF47-225A-4FD8-9DA7-DE38887CB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9832" y="2751363"/>
            <a:ext cx="1264336" cy="312108"/>
          </a:xfrm>
          <a:prstGeom prst="rect">
            <a:avLst/>
          </a:prstGeom>
        </p:spPr>
      </p:pic>
      <p:sp>
        <p:nvSpPr>
          <p:cNvPr id="13" name="Rectangle 12">
            <a:extLst>
              <a:ext uri="{FF2B5EF4-FFF2-40B4-BE49-F238E27FC236}">
                <a16:creationId xmlns:a16="http://schemas.microsoft.com/office/drawing/2014/main" id="{4DC0BA6D-0CAC-4785-9938-31857AF08D31}"/>
              </a:ext>
            </a:extLst>
          </p:cNvPr>
          <p:cNvSpPr/>
          <p:nvPr/>
        </p:nvSpPr>
        <p:spPr>
          <a:xfrm>
            <a:off x="2623981" y="6230676"/>
            <a:ext cx="3888962" cy="430887"/>
          </a:xfrm>
          <a:prstGeom prst="rect">
            <a:avLst/>
          </a:prstGeom>
        </p:spPr>
        <p:txBody>
          <a:bodyPr wrap="square">
            <a:spAutoFit/>
          </a:bodyPr>
          <a:lstStyle/>
          <a:p>
            <a:pPr algn="ctr"/>
            <a:r>
              <a:rPr lang="en-US" sz="2200" dirty="0">
                <a:latin typeface="Roboto Light" panose="02000000000000000000" pitchFamily="2" charset="0"/>
                <a:ea typeface="Roboto Light" panose="02000000000000000000" pitchFamily="2" charset="0"/>
              </a:rPr>
              <a:t>The ecosystem.</a:t>
            </a:r>
          </a:p>
        </p:txBody>
      </p:sp>
    </p:spTree>
    <p:extLst>
      <p:ext uri="{BB962C8B-B14F-4D97-AF65-F5344CB8AC3E}">
        <p14:creationId xmlns:p14="http://schemas.microsoft.com/office/powerpoint/2010/main" val="22383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2999" y="129382"/>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Topics</a:t>
            </a:r>
          </a:p>
        </p:txBody>
      </p:sp>
      <p:sp>
        <p:nvSpPr>
          <p:cNvPr id="3" name="TextBox 2">
            <a:extLst>
              <a:ext uri="{FF2B5EF4-FFF2-40B4-BE49-F238E27FC236}">
                <a16:creationId xmlns:a16="http://schemas.microsoft.com/office/drawing/2014/main" id="{31B6E3EF-36C6-41D4-B50C-4D1F49851AFB}"/>
              </a:ext>
            </a:extLst>
          </p:cNvPr>
          <p:cNvSpPr txBox="1"/>
          <p:nvPr/>
        </p:nvSpPr>
        <p:spPr>
          <a:xfrm>
            <a:off x="292893" y="978694"/>
            <a:ext cx="8686801" cy="563231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1</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Getting started: </a:t>
            </a:r>
            <a:r>
              <a:rPr lang="en-US" dirty="0" err="1">
                <a:latin typeface="Roboto Light" panose="02000000000000000000" pitchFamily="2" charset="0"/>
                <a:ea typeface="Roboto Light" panose="02000000000000000000" pitchFamily="2" charset="0"/>
              </a:rPr>
              <a:t>IPython</a:t>
            </a:r>
            <a:r>
              <a:rPr lang="en-US" dirty="0">
                <a:latin typeface="Roboto Light" panose="02000000000000000000" pitchFamily="2" charset="0"/>
                <a:ea typeface="Roboto Light" panose="02000000000000000000" pitchFamily="2" charset="0"/>
              </a:rPr>
              <a:t>, scripts vs.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 </a:t>
            </a:r>
            <a:r>
              <a:rPr lang="en-US" dirty="0" err="1">
                <a:latin typeface="Roboto Light" panose="02000000000000000000" pitchFamily="2" charset="0"/>
                <a:ea typeface="Roboto Light" panose="02000000000000000000" pitchFamily="2" charset="0"/>
              </a:rPr>
              <a:t>JupyterLab</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language</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Variables, data structures</a:t>
            </a:r>
          </a:p>
          <a:p>
            <a:pPr marL="1200150" lvl="2"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Control flow, functions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2</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I/O: reading and writing files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Remote data access via web APIs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Python modules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The python “standard library”</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3</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numpy</a:t>
            </a:r>
            <a:endParaRPr lang="en-US" dirty="0">
              <a:latin typeface="Roboto Light" panose="02000000000000000000" pitchFamily="2" charset="0"/>
              <a:ea typeface="Roboto Light" panose="02000000000000000000" pitchFamily="2" charset="0"/>
            </a:endParaRP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Matplotlib</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4</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Classes, object-oriented programming, decorators</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Installing packages, error handling, debugging</a:t>
            </a:r>
          </a:p>
          <a:p>
            <a:pPr marL="742950" lvl="1" indent="-285750">
              <a:buFont typeface="Arial" panose="020B0604020202020204" pitchFamily="34" charset="0"/>
              <a:buChar char="•"/>
            </a:pPr>
            <a:r>
              <a:rPr lang="en-US" dirty="0" err="1">
                <a:latin typeface="Roboto Light" panose="02000000000000000000" pitchFamily="2" charset="0"/>
                <a:ea typeface="Roboto Light" panose="02000000000000000000" pitchFamily="2" charset="0"/>
              </a:rPr>
              <a:t>Scipy</a:t>
            </a:r>
            <a:r>
              <a:rPr lang="en-US" dirty="0">
                <a:latin typeface="Roboto Light" panose="02000000000000000000" pitchFamily="2" charset="0"/>
                <a:ea typeface="Roboto Light" panose="02000000000000000000" pitchFamily="2" charset="0"/>
              </a:rPr>
              <a:t>: interpolation, integration, fitting</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Day 5</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Parallel programming: threading, multiprocessing</a:t>
            </a:r>
          </a:p>
          <a:p>
            <a:pPr marL="742950" lvl="1"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Making it go fast: </a:t>
            </a:r>
            <a:r>
              <a:rPr lang="en-US" dirty="0" err="1">
                <a:latin typeface="Roboto Light" panose="02000000000000000000" pitchFamily="2" charset="0"/>
                <a:ea typeface="Roboto Light" panose="02000000000000000000" pitchFamily="2" charset="0"/>
              </a:rPr>
              <a:t>numba</a:t>
            </a:r>
            <a:r>
              <a:rPr lang="en-US" dirty="0">
                <a:latin typeface="Roboto Light" panose="02000000000000000000" pitchFamily="2" charset="0"/>
                <a:ea typeface="Roboto Light" panose="02000000000000000000" pitchFamily="2" charset="0"/>
              </a:rPr>
              <a:t>, C/C++ interfaces</a:t>
            </a:r>
          </a:p>
        </p:txBody>
      </p:sp>
    </p:spTree>
    <p:extLst>
      <p:ext uri="{BB962C8B-B14F-4D97-AF65-F5344CB8AC3E}">
        <p14:creationId xmlns:p14="http://schemas.microsoft.com/office/powerpoint/2010/main" val="225320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Logistics</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2585323"/>
          </a:xfrm>
          <a:prstGeom prst="rect">
            <a:avLst/>
          </a:prstGeom>
          <a:noFill/>
        </p:spPr>
        <p:txBody>
          <a:bodyPr wrap="square" rtlCol="0">
            <a:spAutoFit/>
          </a:bodyPr>
          <a:lstStyle/>
          <a:p>
            <a:r>
              <a:rPr lang="en-US" dirty="0">
                <a:latin typeface="Roboto Light" panose="02000000000000000000" pitchFamily="2" charset="0"/>
                <a:ea typeface="Roboto Light" panose="02000000000000000000" pitchFamily="2" charset="0"/>
              </a:rPr>
              <a:t>One week block course: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Mon – Fri</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9:30am – 5pm</a:t>
            </a:r>
          </a:p>
          <a:p>
            <a:pPr marL="742950" lvl="1"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09:30 – 11:00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11:00 – 11:15 –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11:15 – 12:30 – lecture/exercises</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12:30 – 14:00 – lunch break</a:t>
            </a:r>
          </a:p>
          <a:p>
            <a:pPr marL="285750" indent="-285750">
              <a:buFont typeface="Wingdings" panose="05000000000000000000" pitchFamily="2" charset="2"/>
              <a:buChar char="§"/>
            </a:pPr>
            <a:r>
              <a:rPr lang="en-US" dirty="0">
                <a:latin typeface="Roboto Light" panose="02000000000000000000" pitchFamily="2" charset="0"/>
                <a:ea typeface="Roboto Light" panose="02000000000000000000" pitchFamily="2" charset="0"/>
              </a:rPr>
              <a:t>14:00 – 17:00 – exercises/problems/homework</a:t>
            </a:r>
          </a:p>
        </p:txBody>
      </p:sp>
      <p:sp>
        <p:nvSpPr>
          <p:cNvPr id="3" name="Rectangle 2">
            <a:extLst>
              <a:ext uri="{FF2B5EF4-FFF2-40B4-BE49-F238E27FC236}">
                <a16:creationId xmlns:a16="http://schemas.microsoft.com/office/drawing/2014/main" id="{26F57CCD-2E7F-45BD-A779-FA434A1E7525}"/>
              </a:ext>
            </a:extLst>
          </p:cNvPr>
          <p:cNvSpPr/>
          <p:nvPr/>
        </p:nvSpPr>
        <p:spPr>
          <a:xfrm>
            <a:off x="228599" y="3995678"/>
            <a:ext cx="8768751" cy="2308324"/>
          </a:xfrm>
          <a:prstGeom prst="rect">
            <a:avLst/>
          </a:prstGeom>
        </p:spPr>
        <p:txBody>
          <a:bodyPr wrap="square">
            <a:spAutoFit/>
          </a:bodyPr>
          <a:lstStyle/>
          <a:p>
            <a:r>
              <a:rPr lang="en-US" dirty="0">
                <a:latin typeface="Roboto Light" panose="02000000000000000000" pitchFamily="2" charset="0"/>
                <a:ea typeface="Roboto Light" panose="02000000000000000000" pitchFamily="2" charset="0"/>
              </a:rPr>
              <a:t>The course will be in English.</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During the lectures there are many small exercises mixed in: you won’t be just listening, but also working.</a:t>
            </a:r>
          </a:p>
          <a:p>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At the end of the lecture notes each day, there is one exercise problem, and one challenge problem. These are optional (answers do not need to be submitted), but highly recommended. We will work on these in the afternoons.</a:t>
            </a:r>
          </a:p>
        </p:txBody>
      </p:sp>
    </p:spTree>
    <p:extLst>
      <p:ext uri="{BB962C8B-B14F-4D97-AF65-F5344CB8AC3E}">
        <p14:creationId xmlns:p14="http://schemas.microsoft.com/office/powerpoint/2010/main" val="30201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69C82-A8C3-4615-8F2D-CB7EA20ABC58}"/>
              </a:ext>
            </a:extLst>
          </p:cNvPr>
          <p:cNvSpPr>
            <a:spLocks noGrp="1"/>
          </p:cNvSpPr>
          <p:nvPr>
            <p:ph type="ctrTitle"/>
          </p:nvPr>
        </p:nvSpPr>
        <p:spPr>
          <a:xfrm>
            <a:off x="1143000" y="343695"/>
            <a:ext cx="6858000" cy="849312"/>
          </a:xfrm>
        </p:spPr>
        <p:txBody>
          <a:bodyPr>
            <a:normAutofit fontScale="90000"/>
          </a:bodyPr>
          <a:lstStyle/>
          <a:p>
            <a:r>
              <a:rPr lang="en-US" dirty="0">
                <a:latin typeface="Roboto Light" panose="02000000000000000000" pitchFamily="2" charset="0"/>
                <a:ea typeface="Roboto Light" panose="02000000000000000000" pitchFamily="2" charset="0"/>
              </a:rPr>
              <a:t>Homework &amp; grade</a:t>
            </a:r>
          </a:p>
        </p:txBody>
      </p:sp>
      <p:sp>
        <p:nvSpPr>
          <p:cNvPr id="5" name="TextBox 4">
            <a:extLst>
              <a:ext uri="{FF2B5EF4-FFF2-40B4-BE49-F238E27FC236}">
                <a16:creationId xmlns:a16="http://schemas.microsoft.com/office/drawing/2014/main" id="{531D3185-BD8C-407E-981B-F61B09BEA404}"/>
              </a:ext>
            </a:extLst>
          </p:cNvPr>
          <p:cNvSpPr txBox="1"/>
          <p:nvPr/>
        </p:nvSpPr>
        <p:spPr>
          <a:xfrm>
            <a:off x="228599" y="1271588"/>
            <a:ext cx="8686801" cy="50783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Please attend all the morning lectures.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I would expect that you attend afternoons (14-17h) until you’ve finished, or tried, the exercise problems of each day, and can then take off.</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Can also use this time to simply finish the homework problem sets.</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3 problem sets</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All 3 problem sets must be submitted to pass the course.</a:t>
            </a:r>
          </a:p>
          <a:p>
            <a:pPr marL="285750" indent="-285750">
              <a:buFont typeface="Arial" panose="020B0604020202020204" pitchFamily="34" charset="0"/>
              <a:buChar char="•"/>
            </a:pPr>
            <a:r>
              <a:rPr lang="en-US" dirty="0">
                <a:solidFill>
                  <a:schemeClr val="accent2"/>
                </a:solidFill>
                <a:latin typeface="Roboto Light" panose="02000000000000000000" pitchFamily="2" charset="0"/>
                <a:ea typeface="Roboto Light" panose="02000000000000000000" pitchFamily="2" charset="0"/>
              </a:rPr>
              <a:t>An average grade of 60% is required </a:t>
            </a:r>
            <a:r>
              <a:rPr lang="en-US" dirty="0">
                <a:latin typeface="Roboto Light" panose="02000000000000000000" pitchFamily="2" charset="0"/>
                <a:ea typeface="Roboto Light" panose="02000000000000000000" pitchFamily="2" charset="0"/>
              </a:rPr>
              <a:t>(i.e. need to do most, but not all, parts).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via email.</a:t>
            </a:r>
          </a:p>
          <a:p>
            <a:pPr marL="285750" indent="-285750">
              <a:buFont typeface="Arial" panose="020B0604020202020204" pitchFamily="34" charset="0"/>
              <a:buChar char="•"/>
            </a:pPr>
            <a:r>
              <a:rPr lang="en-US" b="1" dirty="0">
                <a:solidFill>
                  <a:schemeClr val="accent2"/>
                </a:solidFill>
                <a:latin typeface="Roboto Light" panose="02000000000000000000" pitchFamily="2" charset="0"/>
                <a:ea typeface="Roboto Light" panose="02000000000000000000" pitchFamily="2" charset="0"/>
              </a:rPr>
              <a:t>Due date: Friday April 8 @17h</a:t>
            </a:r>
            <a:r>
              <a:rPr lang="en-US" dirty="0">
                <a:solidFill>
                  <a:schemeClr val="accent2"/>
                </a:solidFill>
                <a:latin typeface="Roboto Light" panose="02000000000000000000" pitchFamily="2" charset="0"/>
                <a:ea typeface="Roboto Light" panose="02000000000000000000" pitchFamily="2" charset="0"/>
              </a:rPr>
              <a:t> </a:t>
            </a:r>
            <a:r>
              <a:rPr lang="en-US" dirty="0">
                <a:latin typeface="Roboto Light" panose="02000000000000000000" pitchFamily="2" charset="0"/>
                <a:ea typeface="Roboto Light" panose="02000000000000000000" pitchFamily="2" charset="0"/>
              </a:rPr>
              <a:t>(one week after the end of the block course).</a:t>
            </a:r>
          </a:p>
          <a:p>
            <a:pPr marL="285750" indent="-285750">
              <a:buFont typeface="Arial" panose="020B0604020202020204" pitchFamily="34" charset="0"/>
              <a:buChar char="•"/>
            </a:pPr>
            <a:endParaRPr lang="en-US" dirty="0">
              <a:latin typeface="Roboto Light" panose="02000000000000000000" pitchFamily="2" charset="0"/>
              <a:ea typeface="Roboto Light" panose="02000000000000000000" pitchFamily="2" charset="0"/>
            </a:endParaRPr>
          </a:p>
          <a:p>
            <a:r>
              <a:rPr lang="en-US" dirty="0">
                <a:latin typeface="Roboto Light" panose="02000000000000000000" pitchFamily="2" charset="0"/>
                <a:ea typeface="Roboto Light" panose="02000000000000000000" pitchFamily="2" charset="0"/>
              </a:rPr>
              <a:t>Problem set solutions: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Submit as python scripts (.</a:t>
            </a:r>
            <a:r>
              <a:rPr lang="en-US" dirty="0" err="1">
                <a:latin typeface="Roboto Light" panose="02000000000000000000" pitchFamily="2" charset="0"/>
                <a:ea typeface="Roboto Light" panose="02000000000000000000" pitchFamily="2" charset="0"/>
              </a:rPr>
              <a:t>py</a:t>
            </a:r>
            <a:r>
              <a:rPr lang="en-US" dirty="0">
                <a:latin typeface="Roboto Light" panose="02000000000000000000" pitchFamily="2" charset="0"/>
                <a:ea typeface="Roboto Light" panose="02000000000000000000" pitchFamily="2" charset="0"/>
              </a:rPr>
              <a:t>) or </a:t>
            </a:r>
            <a:r>
              <a:rPr lang="en-US" dirty="0" err="1">
                <a:latin typeface="Roboto Light" panose="02000000000000000000" pitchFamily="2" charset="0"/>
                <a:ea typeface="Roboto Light" panose="02000000000000000000" pitchFamily="2" charset="0"/>
              </a:rPr>
              <a:t>Jupyter</a:t>
            </a:r>
            <a:r>
              <a:rPr lang="en-US" dirty="0">
                <a:latin typeface="Roboto Light" panose="02000000000000000000" pitchFamily="2" charset="0"/>
                <a:ea typeface="Roboto Light" panose="02000000000000000000" pitchFamily="2" charset="0"/>
              </a:rPr>
              <a:t> notebooks.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be clean, documented, explained, understandable. Remove unused code.</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Should run without errors.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Keep in mind: there is never a unique solution to a problem, so your approach is likely different than others.</a:t>
            </a:r>
          </a:p>
          <a:p>
            <a:pPr marL="285750" indent="-285750">
              <a:buFont typeface="Arial" panose="020B0604020202020204" pitchFamily="34" charset="0"/>
              <a:buChar char="•"/>
            </a:pPr>
            <a:r>
              <a:rPr lang="en-US" dirty="0">
                <a:latin typeface="Roboto Light" panose="02000000000000000000" pitchFamily="2" charset="0"/>
                <a:ea typeface="Roboto Light" panose="02000000000000000000" pitchFamily="2" charset="0"/>
              </a:rPr>
              <a:t>Ok to work together, but everyone must submit their own answers!</a:t>
            </a:r>
          </a:p>
        </p:txBody>
      </p:sp>
    </p:spTree>
    <p:extLst>
      <p:ext uri="{BB962C8B-B14F-4D97-AF65-F5344CB8AC3E}">
        <p14:creationId xmlns:p14="http://schemas.microsoft.com/office/powerpoint/2010/main" val="118536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782</Words>
  <Application>Microsoft Office PowerPoint</Application>
  <PresentationFormat>On-screen Show (4:3)</PresentationFormat>
  <Paragraphs>108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Roboto Light</vt:lpstr>
      <vt:lpstr>Wingdings</vt:lpstr>
      <vt:lpstr>Office Theme</vt:lpstr>
      <vt:lpstr>Python programming for scientists (Group 7)   Dylan Nelson dnelson@uni-heidelberg.de</vt:lpstr>
      <vt:lpstr>Programming</vt:lpstr>
      <vt:lpstr>Python is awesome</vt:lpstr>
      <vt:lpstr>Python is awesome</vt:lpstr>
      <vt:lpstr>Python is awesome</vt:lpstr>
      <vt:lpstr>Python is awesome</vt:lpstr>
      <vt:lpstr>Topics</vt:lpstr>
      <vt:lpstr>Logistics</vt:lpstr>
      <vt:lpstr>Homework &amp; grade</vt:lpstr>
      <vt:lpstr>Getting set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for scientists (Group 7)</dc:title>
  <dc:creator>dnelson</dc:creator>
  <cp:lastModifiedBy>dnelson</cp:lastModifiedBy>
  <cp:revision>17</cp:revision>
  <cp:lastPrinted>2022-03-19T18:21:13Z</cp:lastPrinted>
  <dcterms:created xsi:type="dcterms:W3CDTF">2022-03-18T18:40:53Z</dcterms:created>
  <dcterms:modified xsi:type="dcterms:W3CDTF">2022-03-27T08:40:57Z</dcterms:modified>
</cp:coreProperties>
</file>