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8" r:id="rId4"/>
    <p:sldId id="268" r:id="rId5"/>
    <p:sldId id="264" r:id="rId6"/>
    <p:sldId id="265" r:id="rId7"/>
    <p:sldId id="259" r:id="rId8"/>
    <p:sldId id="257"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4/1/2022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4/1/2022</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4/1/2022</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718344"/>
            <a:ext cx="6858000" cy="5421312"/>
          </a:xfrm>
        </p:spPr>
        <p:txBody>
          <a:bodyPr>
            <a:normAutofit fontScale="90000"/>
          </a:bodyPr>
          <a:lstStyle/>
          <a:p>
            <a:r>
              <a:rPr lang="en-US" dirty="0">
                <a:latin typeface="Roboto Light" panose="02000000000000000000" pitchFamily="2" charset="0"/>
                <a:ea typeface="Roboto Light" panose="02000000000000000000" pitchFamily="2" charset="0"/>
              </a:rPr>
              <a:t>Python programming for scientists</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(Group 7)</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Dylan Nelson</a:t>
            </a:r>
            <a:br>
              <a:rPr lang="en-US"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Tree>
    <p:extLst>
      <p:ext uri="{BB962C8B-B14F-4D97-AF65-F5344CB8AC3E}">
        <p14:creationId xmlns:p14="http://schemas.microsoft.com/office/powerpoint/2010/main" val="289319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38609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can use your own laptop if you wish, or a computer in the CIP Pool.</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Regardless, I suggest everyone use the </a:t>
            </a:r>
            <a:r>
              <a:rPr lang="en-US" dirty="0" err="1">
                <a:latin typeface="Roboto Light" panose="02000000000000000000" pitchFamily="2" charset="0"/>
                <a:ea typeface="Roboto Light" panose="02000000000000000000" pitchFamily="2" charset="0"/>
              </a:rPr>
              <a:t>JupyterLab</a:t>
            </a:r>
            <a:r>
              <a:rPr lang="en-US"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This lets you run Python remotely on the server, no need to configure things.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If you want to run Python on your own laptop instead, that’s ok, but I can’t help.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a:solidFill>
                  <a:schemeClr val="accent2"/>
                </a:solidFill>
                <a:latin typeface="Roboto Light" panose="02000000000000000000" pitchFamily="2" charset="0"/>
                <a:ea typeface="Roboto Light" panose="02000000000000000000" pitchFamily="2" charset="0"/>
              </a:rPr>
              <a:t>git clone </a:t>
            </a:r>
            <a:r>
              <a:rPr lang="en-US" sz="2400" dirty="0">
                <a:solidFill>
                  <a:schemeClr val="accent2"/>
                </a:solidFill>
                <a:latin typeface="Roboto Light" panose="02000000000000000000" pitchFamily="2" charset="0"/>
                <a:ea typeface="Roboto Light" panose="02000000000000000000" pitchFamily="2" charset="0"/>
              </a:rPr>
              <a:t>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correct, &amp;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935966" y="1240849"/>
            <a:ext cx="7681823" cy="5509200"/>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 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 Data Analysis &amp; Visualization, Math, Finance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 Servers (Instagram!)</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GUIs, Application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DevOps, Software Testing &amp; Pipelines</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 Embedded Systems, Robotics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4" name="Picture 3">
            <a:extLst>
              <a:ext uri="{FF2B5EF4-FFF2-40B4-BE49-F238E27FC236}">
                <a16:creationId xmlns:a16="http://schemas.microsoft.com/office/drawing/2014/main" id="{62866227-87FB-49AC-9619-34BCD1B4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4244"/>
            <a:ext cx="8333117" cy="5425805"/>
          </a:xfrm>
          <a:prstGeom prst="rect">
            <a:avLst/>
          </a:prstGeom>
        </p:spPr>
      </p:pic>
    </p:spTree>
    <p:extLst>
      <p:ext uri="{BB962C8B-B14F-4D97-AF65-F5344CB8AC3E}">
        <p14:creationId xmlns:p14="http://schemas.microsoft.com/office/powerpoint/2010/main" val="103646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6" name="Picture 5">
            <a:extLst>
              <a:ext uri="{FF2B5EF4-FFF2-40B4-BE49-F238E27FC236}">
                <a16:creationId xmlns:a16="http://schemas.microsoft.com/office/drawing/2014/main" id="{E7D42ADF-FB52-4AB0-909B-E1E6582E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927"/>
            <a:ext cx="9144000" cy="5142834"/>
          </a:xfrm>
          <a:prstGeom prst="rect">
            <a:avLst/>
          </a:prstGeom>
        </p:spPr>
      </p:pic>
      <p:pic>
        <p:nvPicPr>
          <p:cNvPr id="7" name="Picture 6">
            <a:extLst>
              <a:ext uri="{FF2B5EF4-FFF2-40B4-BE49-F238E27FC236}">
                <a16:creationId xmlns:a16="http://schemas.microsoft.com/office/drawing/2014/main" id="{12EF09F3-81EC-4AD7-83A2-8C33F6187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0621"/>
            <a:ext cx="9144000" cy="2491383"/>
          </a:xfrm>
          <a:prstGeom prst="rect">
            <a:avLst/>
          </a:prstGeom>
          <a:ln w="254000">
            <a:solidFill>
              <a:schemeClr val="bg1">
                <a:alpha val="88000"/>
              </a:schemeClr>
            </a:solidFill>
          </a:ln>
        </p:spPr>
      </p:pic>
    </p:spTree>
    <p:extLst>
      <p:ext uri="{BB962C8B-B14F-4D97-AF65-F5344CB8AC3E}">
        <p14:creationId xmlns:p14="http://schemas.microsoft.com/office/powerpoint/2010/main" val="415058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5" name="Picture 4">
            <a:extLst>
              <a:ext uri="{FF2B5EF4-FFF2-40B4-BE49-F238E27FC236}">
                <a16:creationId xmlns:a16="http://schemas.microsoft.com/office/drawing/2014/main" id="{E720601C-8E82-4AAB-9998-933BF161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715"/>
            <a:ext cx="9144000" cy="4642178"/>
          </a:xfrm>
          <a:prstGeom prst="rect">
            <a:avLst/>
          </a:prstGeom>
        </p:spPr>
      </p:pic>
      <p:sp>
        <p:nvSpPr>
          <p:cNvPr id="8" name="Rectangle 7">
            <a:extLst>
              <a:ext uri="{FF2B5EF4-FFF2-40B4-BE49-F238E27FC236}">
                <a16:creationId xmlns:a16="http://schemas.microsoft.com/office/drawing/2014/main" id="{778279F5-91B4-4B08-896E-09FE73A87A08}"/>
              </a:ext>
            </a:extLst>
          </p:cNvPr>
          <p:cNvSpPr/>
          <p:nvPr/>
        </p:nvSpPr>
        <p:spPr>
          <a:xfrm>
            <a:off x="4830792" y="3243531"/>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8433B4-270B-4558-A201-D57274F77A6D}"/>
              </a:ext>
            </a:extLst>
          </p:cNvPr>
          <p:cNvPicPr>
            <a:picLocks noChangeAspect="1"/>
          </p:cNvPicPr>
          <p:nvPr/>
        </p:nvPicPr>
        <p:blipFill rotWithShape="1">
          <a:blip r:embed="rId3">
            <a:extLst>
              <a:ext uri="{28A0092B-C50C-407E-A947-70E740481C1C}">
                <a14:useLocalDpi xmlns:a14="http://schemas.microsoft.com/office/drawing/2010/main" val="0"/>
              </a:ext>
            </a:extLst>
          </a:blip>
          <a:srcRect l="5828" t="15744" r="4567" b="14794"/>
          <a:stretch/>
        </p:blipFill>
        <p:spPr>
          <a:xfrm>
            <a:off x="4572000" y="3091530"/>
            <a:ext cx="2009954" cy="522915"/>
          </a:xfrm>
          <a:prstGeom prst="rect">
            <a:avLst/>
          </a:prstGeom>
        </p:spPr>
      </p:pic>
      <p:sp>
        <p:nvSpPr>
          <p:cNvPr id="12" name="Rectangle 11">
            <a:extLst>
              <a:ext uri="{FF2B5EF4-FFF2-40B4-BE49-F238E27FC236}">
                <a16:creationId xmlns:a16="http://schemas.microsoft.com/office/drawing/2014/main" id="{E6E73BA4-E50B-45A3-B11E-B82111D5A965}"/>
              </a:ext>
            </a:extLst>
          </p:cNvPr>
          <p:cNvSpPr/>
          <p:nvPr/>
        </p:nvSpPr>
        <p:spPr>
          <a:xfrm>
            <a:off x="3620218" y="2723303"/>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96BF47-225A-4FD8-9DA7-DE38887C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32" y="2751363"/>
            <a:ext cx="1264336" cy="312108"/>
          </a:xfrm>
          <a:prstGeom prst="rect">
            <a:avLst/>
          </a:prstGeom>
        </p:spPr>
      </p:pic>
      <p:sp>
        <p:nvSpPr>
          <p:cNvPr id="13" name="Rectangle 12">
            <a:extLst>
              <a:ext uri="{FF2B5EF4-FFF2-40B4-BE49-F238E27FC236}">
                <a16:creationId xmlns:a16="http://schemas.microsoft.com/office/drawing/2014/main" id="{4DC0BA6D-0CAC-4785-9938-31857AF08D31}"/>
              </a:ext>
            </a:extLst>
          </p:cNvPr>
          <p:cNvSpPr/>
          <p:nvPr/>
        </p:nvSpPr>
        <p:spPr>
          <a:xfrm>
            <a:off x="2623981" y="6230676"/>
            <a:ext cx="3888962" cy="430887"/>
          </a:xfrm>
          <a:prstGeom prst="rect">
            <a:avLst/>
          </a:prstGeom>
        </p:spPr>
        <p:txBody>
          <a:bodyPr wrap="square">
            <a:spAutoFit/>
          </a:bodyPr>
          <a:lstStyle/>
          <a:p>
            <a:pPr algn="ctr"/>
            <a:r>
              <a:rPr lang="en-US" sz="2200" dirty="0">
                <a:latin typeface="Roboto Light" panose="02000000000000000000" pitchFamily="2" charset="0"/>
                <a:ea typeface="Roboto Light" panose="02000000000000000000" pitchFamily="2" charset="0"/>
              </a:rPr>
              <a:t>The ecosystem.</a:t>
            </a:r>
          </a:p>
        </p:txBody>
      </p:sp>
    </p:spTree>
    <p:extLst>
      <p:ext uri="{BB962C8B-B14F-4D97-AF65-F5344CB8AC3E}">
        <p14:creationId xmlns:p14="http://schemas.microsoft.com/office/powerpoint/2010/main" val="2238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92893" y="978694"/>
            <a:ext cx="86868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Getting started: </a:t>
            </a:r>
            <a:r>
              <a:rPr lang="en-US" dirty="0" err="1">
                <a:latin typeface="Roboto Light" panose="02000000000000000000" pitchFamily="2" charset="0"/>
                <a:ea typeface="Roboto Light" panose="02000000000000000000" pitchFamily="2" charset="0"/>
              </a:rPr>
              <a:t>IPython</a:t>
            </a:r>
            <a:r>
              <a:rPr lang="en-US" dirty="0">
                <a:latin typeface="Roboto Light" panose="02000000000000000000" pitchFamily="2" charset="0"/>
                <a:ea typeface="Roboto Light" panose="02000000000000000000" pitchFamily="2" charset="0"/>
              </a:rPr>
              <a:t>, scripts vs.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 </a:t>
            </a:r>
            <a:r>
              <a:rPr lang="en-US" dirty="0" err="1">
                <a:latin typeface="Roboto Light" panose="02000000000000000000" pitchFamily="2" charset="0"/>
                <a:ea typeface="Roboto Light" panose="02000000000000000000" pitchFamily="2" charset="0"/>
              </a:rPr>
              <a:t>JupyterLab</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Python modules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“standard library”</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numpy</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Matplotlib – add 3d</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Classes, object-oriented programming, decorators - slower</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Scipy</a:t>
            </a:r>
            <a:r>
              <a:rPr lang="en-US"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Parallel programming: threading, multiprocessing (slower </a:t>
            </a:r>
            <a:r>
              <a:rPr lang="en-US">
                <a:latin typeface="Roboto Light" panose="02000000000000000000" pitchFamily="2" charset="0"/>
                <a:ea typeface="Roboto Light" panose="02000000000000000000" pitchFamily="2" charset="0"/>
              </a:rPr>
              <a:t>if possible)</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Making it go fast: </a:t>
            </a:r>
            <a:r>
              <a:rPr lang="en-US" dirty="0" err="1">
                <a:latin typeface="Roboto Light" panose="02000000000000000000" pitchFamily="2" charset="0"/>
                <a:ea typeface="Roboto Light" panose="02000000000000000000" pitchFamily="2" charset="0"/>
              </a:rPr>
              <a:t>numba</a:t>
            </a:r>
            <a:r>
              <a:rPr lang="en-US"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2585323"/>
          </a:xfrm>
          <a:prstGeom prst="rect">
            <a:avLst/>
          </a:prstGeom>
          <a:noFill/>
        </p:spPr>
        <p:txBody>
          <a:bodyPr wrap="square" rtlCol="0">
            <a:spAutoFit/>
          </a:bodyPr>
          <a:lstStyle/>
          <a:p>
            <a:r>
              <a:rPr lang="en-US"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Mon – Fri</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14:00 – 17:00 – exercises/problems/homework</a:t>
            </a:r>
          </a:p>
        </p:txBody>
      </p:sp>
      <p:sp>
        <p:nvSpPr>
          <p:cNvPr id="3" name="Rectangle 2">
            <a:extLst>
              <a:ext uri="{FF2B5EF4-FFF2-40B4-BE49-F238E27FC236}">
                <a16:creationId xmlns:a16="http://schemas.microsoft.com/office/drawing/2014/main" id="{26F57CCD-2E7F-45BD-A779-FA434A1E7525}"/>
              </a:ext>
            </a:extLst>
          </p:cNvPr>
          <p:cNvSpPr/>
          <p:nvPr/>
        </p:nvSpPr>
        <p:spPr>
          <a:xfrm>
            <a:off x="228599" y="3995678"/>
            <a:ext cx="8768751" cy="2308324"/>
          </a:xfrm>
          <a:prstGeom prst="rect">
            <a:avLst/>
          </a:prstGeom>
        </p:spPr>
        <p:txBody>
          <a:bodyPr wrap="square">
            <a:spAutoFit/>
          </a:bodyPr>
          <a:lstStyle/>
          <a:p>
            <a:r>
              <a:rPr lang="en-US" dirty="0">
                <a:latin typeface="Roboto Light" panose="02000000000000000000" pitchFamily="2" charset="0"/>
                <a:ea typeface="Roboto Light" panose="02000000000000000000" pitchFamily="2" charset="0"/>
              </a:rPr>
              <a:t>The course will be in English.</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 would expect that you attend afternoons (14-17h) until you’ve finished, or tried, the exercise problems of each day, and can then take off.</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Can also use this time to simply finish the homework problem sets.</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An average grade of 60% is required </a:t>
            </a:r>
            <a:r>
              <a:rPr lang="en-US"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b="1" dirty="0">
                <a:solidFill>
                  <a:schemeClr val="accent2"/>
                </a:solidFill>
                <a:latin typeface="Roboto Light" panose="02000000000000000000" pitchFamily="2" charset="0"/>
                <a:ea typeface="Roboto Light" panose="02000000000000000000" pitchFamily="2" charset="0"/>
              </a:rPr>
              <a:t>Due date: Friday April 8 @17h</a:t>
            </a:r>
            <a:r>
              <a:rPr lang="en-US" dirty="0">
                <a:solidFill>
                  <a:schemeClr val="accent2"/>
                </a:solidFill>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(one week after the end of the block course).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as python scripts (.</a:t>
            </a:r>
            <a:r>
              <a:rPr lang="en-US" dirty="0" err="1">
                <a:latin typeface="Roboto Light" panose="02000000000000000000" pitchFamily="2" charset="0"/>
                <a:ea typeface="Roboto Light" panose="02000000000000000000" pitchFamily="2" charset="0"/>
              </a:rPr>
              <a:t>py</a:t>
            </a:r>
            <a:r>
              <a:rPr lang="en-US" dirty="0">
                <a:latin typeface="Roboto Light" panose="02000000000000000000" pitchFamily="2" charset="0"/>
                <a:ea typeface="Roboto Light" panose="02000000000000000000" pitchFamily="2" charset="0"/>
              </a:rPr>
              <a:t>) or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be clean, documented, explained, understandable. Remove unused code.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792</Words>
  <Application>Microsoft Office PowerPoint</Application>
  <PresentationFormat>On-screen Show (4:3)</PresentationFormat>
  <Paragraphs>108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Roboto Light</vt:lpstr>
      <vt:lpstr>Wingdings</vt:lpstr>
      <vt:lpstr>Office Theme</vt:lpstr>
      <vt:lpstr>Python programming for scientists (Group 7)   Dylan Nelson dnelson@uni-heidelberg.de</vt:lpstr>
      <vt:lpstr>Programming</vt:lpstr>
      <vt:lpstr>Python is awesome</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Dr. Dylan Nelson</cp:lastModifiedBy>
  <cp:revision>18</cp:revision>
  <cp:lastPrinted>2022-03-19T18:21:13Z</cp:lastPrinted>
  <dcterms:created xsi:type="dcterms:W3CDTF">2022-03-18T18:40:53Z</dcterms:created>
  <dcterms:modified xsi:type="dcterms:W3CDTF">2022-04-01T10:09:38Z</dcterms:modified>
</cp:coreProperties>
</file>