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 Thin"/>
      <p:regular r:id="rId22"/>
      <p:bold r:id="rId23"/>
      <p:italic r:id="rId24"/>
      <p:boldItalic r:id="rId25"/>
    </p:embeddedFont>
    <p:embeddedFont>
      <p:font typeface="Montserrat SemiBold"/>
      <p:regular r:id="rId26"/>
      <p:bold r:id="rId27"/>
      <p:italic r:id="rId28"/>
      <p:boldItalic r:id="rId29"/>
    </p:embeddedFont>
    <p:embeddedFont>
      <p:font typeface="Roboto Medium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Montserrat Medium"/>
      <p:regular r:id="rId42"/>
      <p:bold r:id="rId43"/>
      <p:italic r:id="rId44"/>
      <p:boldItalic r:id="rId45"/>
    </p:embeddedFont>
    <p:embeddedFont>
      <p:font typeface="Source Sans Pro"/>
      <p:regular r:id="rId46"/>
      <p:bold r:id="rId47"/>
      <p:italic r:id="rId48"/>
      <p:boldItalic r:id="rId49"/>
    </p:embeddedFont>
    <p:embeddedFont>
      <p:font typeface="Century Gothic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4" roundtripDataSignature="AMtx7mhUenOXbrZd10Vru3YMQao577HY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MontserratMedium-regular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MontserratMedium-italic.fntdata"/><Relationship Id="rId43" Type="http://schemas.openxmlformats.org/officeDocument/2006/relationships/font" Target="fonts/MontserratMedium-bold.fntdata"/><Relationship Id="rId46" Type="http://schemas.openxmlformats.org/officeDocument/2006/relationships/font" Target="fonts/SourceSansPro-regular.fntdata"/><Relationship Id="rId45" Type="http://schemas.openxmlformats.org/officeDocument/2006/relationships/font" Target="fonts/Montserrat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SourceSansPro-italic.fntdata"/><Relationship Id="rId47" Type="http://schemas.openxmlformats.org/officeDocument/2006/relationships/font" Target="fonts/SourceSansPro-bold.fntdata"/><Relationship Id="rId49" Type="http://schemas.openxmlformats.org/officeDocument/2006/relationships/font" Target="fonts/SourceSansPr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bold.fntdata"/><Relationship Id="rId30" Type="http://schemas.openxmlformats.org/officeDocument/2006/relationships/font" Target="fonts/RobotoMedium-regular.fntdata"/><Relationship Id="rId33" Type="http://schemas.openxmlformats.org/officeDocument/2006/relationships/font" Target="fonts/RobotoMedium-boldItalic.fntdata"/><Relationship Id="rId32" Type="http://schemas.openxmlformats.org/officeDocument/2006/relationships/font" Target="fonts/RobotoMedium-italic.fntdata"/><Relationship Id="rId35" Type="http://schemas.openxmlformats.org/officeDocument/2006/relationships/font" Target="fonts/Roboto-bold.fntdata"/><Relationship Id="rId34" Type="http://schemas.openxmlformats.org/officeDocument/2006/relationships/font" Target="fonts/Roboto-regular.fntdata"/><Relationship Id="rId37" Type="http://schemas.openxmlformats.org/officeDocument/2006/relationships/font" Target="fonts/Roboto-boldItalic.fntdata"/><Relationship Id="rId36" Type="http://schemas.openxmlformats.org/officeDocument/2006/relationships/font" Target="fonts/Roboto-italic.fntdata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20" Type="http://schemas.openxmlformats.org/officeDocument/2006/relationships/font" Target="fonts/Raleway-italic.fntdata"/><Relationship Id="rId22" Type="http://schemas.openxmlformats.org/officeDocument/2006/relationships/font" Target="fonts/RobotoThin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Thin-italic.fntdata"/><Relationship Id="rId23" Type="http://schemas.openxmlformats.org/officeDocument/2006/relationships/font" Target="fonts/RobotoThin-bold.fntdata"/><Relationship Id="rId26" Type="http://schemas.openxmlformats.org/officeDocument/2006/relationships/font" Target="fonts/MontserratSemiBold-regular.fntdata"/><Relationship Id="rId25" Type="http://schemas.openxmlformats.org/officeDocument/2006/relationships/font" Target="fonts/RobotoThin-boldItalic.fntdata"/><Relationship Id="rId28" Type="http://schemas.openxmlformats.org/officeDocument/2006/relationships/font" Target="fonts/MontserratSemiBold-italic.fntdata"/><Relationship Id="rId27" Type="http://schemas.openxmlformats.org/officeDocument/2006/relationships/font" Target="fonts/MontserratSemiBold-bold.fntdata"/><Relationship Id="rId29" Type="http://schemas.openxmlformats.org/officeDocument/2006/relationships/font" Target="fonts/MontserratSemiBold-boldItalic.fntdata"/><Relationship Id="rId51" Type="http://schemas.openxmlformats.org/officeDocument/2006/relationships/font" Target="fonts/CenturyGothic-bold.fntdata"/><Relationship Id="rId50" Type="http://schemas.openxmlformats.org/officeDocument/2006/relationships/font" Target="fonts/CenturyGothic-regular.fntdata"/><Relationship Id="rId53" Type="http://schemas.openxmlformats.org/officeDocument/2006/relationships/font" Target="fonts/CenturyGothic-boldItalic.fntdata"/><Relationship Id="rId52" Type="http://schemas.openxmlformats.org/officeDocument/2006/relationships/font" Target="fonts/CenturyGothic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9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2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0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/>
          <p:nvPr/>
        </p:nvSpPr>
        <p:spPr>
          <a:xfrm>
            <a:off x="1" y="1988106"/>
            <a:ext cx="9144000" cy="85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6"/>
          <p:cNvSpPr/>
          <p:nvPr>
            <p:ph idx="2" type="pic"/>
          </p:nvPr>
        </p:nvSpPr>
        <p:spPr>
          <a:xfrm>
            <a:off x="1050131" y="1552337"/>
            <a:ext cx="1728900" cy="1728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6"/>
          <p:cNvSpPr/>
          <p:nvPr>
            <p:ph idx="3" type="pic"/>
          </p:nvPr>
        </p:nvSpPr>
        <p:spPr>
          <a:xfrm>
            <a:off x="6365081" y="1552337"/>
            <a:ext cx="1728900" cy="1728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6"/>
          <p:cNvSpPr/>
          <p:nvPr>
            <p:ph idx="4" type="pic"/>
          </p:nvPr>
        </p:nvSpPr>
        <p:spPr>
          <a:xfrm>
            <a:off x="3521869" y="1180862"/>
            <a:ext cx="2100300" cy="2100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5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3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3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4" name="Google Shape;94;p3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9" name="Google Shape;99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7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7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37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" name="Google Shape;40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title"/>
          </p:nvPr>
        </p:nvSpPr>
        <p:spPr>
          <a:xfrm>
            <a:off x="250350" y="121420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>
                <a:solidFill>
                  <a:srgbClr val="F3F3F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AIERD</a:t>
            </a:r>
            <a:endParaRPr sz="4800">
              <a:solidFill>
                <a:srgbClr val="F3F3F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"/>
          <p:cNvSpPr txBox="1"/>
          <p:nvPr>
            <p:ph idx="4294967295" type="subTitle"/>
          </p:nvPr>
        </p:nvSpPr>
        <p:spPr>
          <a:xfrm>
            <a:off x="163200" y="2138850"/>
            <a:ext cx="8590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Artificially Intelligent Emergency</a:t>
            </a:r>
            <a:endParaRPr b="0" i="0" sz="3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Response Drone</a:t>
            </a:r>
            <a:endParaRPr b="0" i="0" sz="3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"/>
          <p:cNvSpPr txBox="1"/>
          <p:nvPr/>
        </p:nvSpPr>
        <p:spPr>
          <a:xfrm>
            <a:off x="416175" y="4115125"/>
            <a:ext cx="5129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An AI based Search &amp; Rescue Drone</a:t>
            </a:r>
            <a:endParaRPr b="0" i="0" sz="18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/>
          <p:nvPr>
            <p:ph type="title"/>
          </p:nvPr>
        </p:nvSpPr>
        <p:spPr>
          <a:xfrm>
            <a:off x="311700" y="178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     Advantage						Disadvantage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p11"/>
          <p:cNvSpPr txBox="1"/>
          <p:nvPr>
            <p:ph idx="1" type="body"/>
          </p:nvPr>
        </p:nvSpPr>
        <p:spPr>
          <a:xfrm>
            <a:off x="311700" y="891250"/>
            <a:ext cx="4121100" cy="4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Highly configurable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Medium"/>
              <a:buChar char="●"/>
            </a:pPr>
            <a:r>
              <a:rPr lang="en" sz="2200">
                <a:latin typeface="Montserrat Medium"/>
                <a:ea typeface="Montserrat Medium"/>
                <a:cs typeface="Montserrat Medium"/>
                <a:sym typeface="Montserrat Medium"/>
              </a:rPr>
              <a:t>Flexible hardware &amp; software</a:t>
            </a:r>
            <a:endParaRPr sz="2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Montserrat Medium"/>
                <a:ea typeface="Montserrat Medium"/>
                <a:cs typeface="Montserrat Medium"/>
                <a:sym typeface="Montserrat Medium"/>
              </a:rPr>
              <a:t>Deep Learning</a:t>
            </a: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 improves the accuracy each time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Montserrat Medium"/>
                <a:ea typeface="Montserrat Medium"/>
                <a:cs typeface="Montserrat Medium"/>
                <a:sym typeface="Montserrat Medium"/>
              </a:rPr>
              <a:t>Level 3 </a:t>
            </a: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Autonomy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Payload capacity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Swarm flights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Can cover a large area in a single flight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2400"/>
          </a:p>
        </p:txBody>
      </p:sp>
      <p:sp>
        <p:nvSpPr>
          <p:cNvPr id="318" name="Google Shape;318;p11"/>
          <p:cNvSpPr txBox="1"/>
          <p:nvPr>
            <p:ph idx="2" type="body"/>
          </p:nvPr>
        </p:nvSpPr>
        <p:spPr>
          <a:xfrm>
            <a:off x="4572000" y="891250"/>
            <a:ext cx="439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Requires on site training 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Less efficient design compared to commercial drones.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Can only work during relatively calm wind speeds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Requires FlytCloud for 4G live stream; </a:t>
            </a:r>
            <a:r>
              <a:rPr lang="en" sz="2100">
                <a:latin typeface="Montserrat Medium"/>
                <a:ea typeface="Montserrat Medium"/>
                <a:cs typeface="Montserrat Medium"/>
                <a:sym typeface="Montserrat Medium"/>
              </a:rPr>
              <a:t>paid service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2300"/>
          </a:p>
        </p:txBody>
      </p:sp>
      <p:sp>
        <p:nvSpPr>
          <p:cNvPr id="319" name="Google Shape;3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3"/>
          <p:cNvSpPr txBox="1"/>
          <p:nvPr>
            <p:ph type="title"/>
          </p:nvPr>
        </p:nvSpPr>
        <p:spPr>
          <a:xfrm>
            <a:off x="182700" y="154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5" name="Google Shape;32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13"/>
          <p:cNvSpPr txBox="1"/>
          <p:nvPr/>
        </p:nvSpPr>
        <p:spPr>
          <a:xfrm>
            <a:off x="463750" y="1005900"/>
            <a:ext cx="82395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 Medium"/>
              <a:buChar char="●"/>
            </a:pPr>
            <a:r>
              <a:rPr b="0" i="0" lang="en" sz="19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AIERD is a custom solution for most Search &amp; Rescue operations</a:t>
            </a:r>
            <a:endParaRPr b="0" i="0" sz="19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 Medium"/>
              <a:buChar char="●"/>
            </a:pPr>
            <a:r>
              <a:rPr b="0" i="0" lang="en" sz="19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Can aid First Responders in quickly covering ground</a:t>
            </a:r>
            <a:endParaRPr b="0" i="0" sz="19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 Medium"/>
              <a:buChar char="●"/>
            </a:pPr>
            <a:r>
              <a:rPr b="0" i="0" lang="en" sz="19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Autonomous flight reduce manual intervention</a:t>
            </a:r>
            <a:endParaRPr b="0" i="0" sz="19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 Medium"/>
              <a:buChar char="●"/>
            </a:pPr>
            <a:r>
              <a:rPr b="0" i="0" lang="en" sz="19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Deep Learning networks deployed improve over time</a:t>
            </a:r>
            <a:endParaRPr b="0" i="0" sz="19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 Medium"/>
              <a:buChar char="●"/>
            </a:pPr>
            <a:r>
              <a:rPr b="0" i="0" lang="en" sz="19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Cost effective </a:t>
            </a:r>
            <a:endParaRPr b="0" i="0" sz="19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 Medium"/>
              <a:buChar char="●"/>
            </a:pPr>
            <a:r>
              <a:rPr b="0" i="0" lang="en" sz="19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Swarm formation capability for faster ground coverage</a:t>
            </a:r>
            <a:endParaRPr b="0" i="0" sz="19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 Medium"/>
              <a:buChar char="●"/>
            </a:pPr>
            <a:r>
              <a:rPr b="0" i="0" lang="en" sz="19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Time saving</a:t>
            </a:r>
            <a:endParaRPr b="0" i="0" sz="19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-389275" y="-263500"/>
            <a:ext cx="40452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The Prototype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3"/>
          <p:cNvSpPr txBox="1"/>
          <p:nvPr>
            <p:ph idx="1" type="subTitle"/>
          </p:nvPr>
        </p:nvSpPr>
        <p:spPr>
          <a:xfrm>
            <a:off x="181175" y="757500"/>
            <a:ext cx="4256400" cy="43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An AI based Drone designed to aid in Search &amp;  Rescue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Uses Deep Learning to detect people in distress during calamities like floods 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On-board camera &amp; sensors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Aids first responders to quickly locate people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High payload capacity to deploy emergency survival packs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1" name="Google Shape;1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5306525" y="3815275"/>
            <a:ext cx="35976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 above picture depicts first AIERD       prototype build progress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 b="8902" l="0" r="0" t="8894"/>
          <a:stretch/>
        </p:blipFill>
        <p:spPr>
          <a:xfrm>
            <a:off x="5306517" y="562125"/>
            <a:ext cx="3047359" cy="325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169475" y="17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Century Gothic"/>
                <a:ea typeface="Century Gothic"/>
                <a:cs typeface="Century Gothic"/>
                <a:sym typeface="Century Gothic"/>
              </a:rPr>
              <a:t>The Working</a:t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311700" y="905650"/>
            <a:ext cx="8520600" cy="4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Char char="●"/>
            </a:pP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Operator maps the path of the target location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Char char="●"/>
            </a:pP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The AIERD flies over the location, looking for people in distress.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Char char="●"/>
            </a:pP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If found, GPS location sent to First Responder 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Char char="●"/>
            </a:pP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Payload capacity for deploying aids such as medicines 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Medium"/>
              <a:buChar char="●"/>
            </a:pP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Upto 30 min flight time.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Char char="●"/>
            </a:pP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Redundant RF Link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Char char="●"/>
            </a:pP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LTE capabilities for live stream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126750" y="15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Century Gothic"/>
                <a:ea typeface="Century Gothic"/>
                <a:cs typeface="Century Gothic"/>
                <a:sym typeface="Century Gothic"/>
              </a:rPr>
              <a:t>Detailed Working</a:t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419250" y="882925"/>
            <a:ext cx="8305500" cy="4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Jetson TX2 works as the Flight Computer running FlytOS, the Operating System. Hosts the Neural Network.</a:t>
            </a:r>
            <a:endParaRPr b="0" i="0" sz="20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Operator maps the area as way-points</a:t>
            </a:r>
            <a:endParaRPr b="0" i="0" sz="20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AIERD takes off to the way-points &amp; searches for people stuck on rooftops etc.</a:t>
            </a:r>
            <a:endParaRPr b="0" i="0" sz="20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Done using Neural Network with image classifier</a:t>
            </a:r>
            <a:endParaRPr b="0" i="0" sz="20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If a valid case is found, the GPS location is sent to base station. Live video is available to the operator.</a:t>
            </a:r>
            <a:endParaRPr b="0" i="0" sz="20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b="3396" l="3325" r="0" t="11885"/>
          <a:stretch/>
        </p:blipFill>
        <p:spPr>
          <a:xfrm>
            <a:off x="566050" y="396600"/>
            <a:ext cx="8011926" cy="374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/>
        </p:nvSpPr>
        <p:spPr>
          <a:xfrm>
            <a:off x="2642000" y="4145725"/>
            <a:ext cx="4426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Simulated Search &amp; Rescue mission</a:t>
            </a:r>
            <a:endParaRPr b="0" i="0" sz="16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7"/>
          <p:cNvCxnSpPr/>
          <p:nvPr/>
        </p:nvCxnSpPr>
        <p:spPr>
          <a:xfrm>
            <a:off x="75184" y="2827291"/>
            <a:ext cx="842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50" name="Google Shape;150;p7"/>
          <p:cNvGrpSpPr/>
          <p:nvPr/>
        </p:nvGrpSpPr>
        <p:grpSpPr>
          <a:xfrm>
            <a:off x="306335" y="1520163"/>
            <a:ext cx="198397" cy="1404941"/>
            <a:chOff x="648675" y="1657471"/>
            <a:chExt cx="196200" cy="1306800"/>
          </a:xfrm>
        </p:grpSpPr>
        <p:sp>
          <p:nvSpPr>
            <p:cNvPr id="151" name="Google Shape;151;p7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2" name="Google Shape;152;p7"/>
            <p:cNvCxnSpPr>
              <a:stCxn id="151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53" name="Google Shape;153;p7"/>
          <p:cNvSpPr txBox="1"/>
          <p:nvPr>
            <p:ph idx="4294967295" type="body"/>
          </p:nvPr>
        </p:nvSpPr>
        <p:spPr>
          <a:xfrm>
            <a:off x="483446" y="1200825"/>
            <a:ext cx="269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2"/>
                </a:solidFill>
              </a:rPr>
              <a:t>December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Conception of the idea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4" name="Google Shape;154;p7"/>
          <p:cNvGrpSpPr/>
          <p:nvPr/>
        </p:nvGrpSpPr>
        <p:grpSpPr>
          <a:xfrm>
            <a:off x="1730220" y="2729346"/>
            <a:ext cx="198397" cy="1404905"/>
            <a:chOff x="2512925" y="2768371"/>
            <a:chExt cx="196200" cy="1404905"/>
          </a:xfrm>
        </p:grpSpPr>
        <p:cxnSp>
          <p:nvCxnSpPr>
            <p:cNvPr id="155" name="Google Shape;155;p7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56" name="Google Shape;156;p7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7"/>
          <p:cNvSpPr txBox="1"/>
          <p:nvPr>
            <p:ph idx="4294967295" type="body"/>
          </p:nvPr>
        </p:nvSpPr>
        <p:spPr>
          <a:xfrm>
            <a:off x="1853497" y="3891850"/>
            <a:ext cx="269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2"/>
                </a:solidFill>
              </a:rPr>
              <a:t>January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Finalized the idea                       &amp;  the design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8" name="Google Shape;158;p7"/>
          <p:cNvGrpSpPr/>
          <p:nvPr/>
        </p:nvGrpSpPr>
        <p:grpSpPr>
          <a:xfrm>
            <a:off x="3027427" y="1520346"/>
            <a:ext cx="198397" cy="1404900"/>
            <a:chOff x="4279200" y="1559371"/>
            <a:chExt cx="196200" cy="1404900"/>
          </a:xfrm>
        </p:grpSpPr>
        <p:cxnSp>
          <p:nvCxnSpPr>
            <p:cNvPr id="159" name="Google Shape;159;p7"/>
            <p:cNvCxnSpPr>
              <a:stCxn id="160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60" name="Google Shape;160;p7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7"/>
          <p:cNvSpPr txBox="1"/>
          <p:nvPr>
            <p:ph idx="4294967295" type="body"/>
          </p:nvPr>
        </p:nvSpPr>
        <p:spPr>
          <a:xfrm>
            <a:off x="3298736" y="1200825"/>
            <a:ext cx="269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2"/>
                </a:solidFill>
              </a:rPr>
              <a:t>February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Purchased necessary components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162" name="Google Shape;162;p7"/>
          <p:cNvGrpSpPr/>
          <p:nvPr/>
        </p:nvGrpSpPr>
        <p:grpSpPr>
          <a:xfrm>
            <a:off x="4466622" y="2729346"/>
            <a:ext cx="198397" cy="1404905"/>
            <a:chOff x="6045475" y="2768371"/>
            <a:chExt cx="196200" cy="1404905"/>
          </a:xfrm>
        </p:grpSpPr>
        <p:cxnSp>
          <p:nvCxnSpPr>
            <p:cNvPr id="163" name="Google Shape;163;p7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64" name="Google Shape;164;p7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7"/>
          <p:cNvSpPr txBox="1"/>
          <p:nvPr>
            <p:ph idx="4294967295" type="body"/>
          </p:nvPr>
        </p:nvSpPr>
        <p:spPr>
          <a:xfrm>
            <a:off x="4658904" y="3829875"/>
            <a:ext cx="269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2"/>
                </a:solidFill>
              </a:rPr>
              <a:t>March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Began construction                  of the drone element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7"/>
          <p:cNvSpPr txBox="1"/>
          <p:nvPr/>
        </p:nvSpPr>
        <p:spPr>
          <a:xfrm rot="-5400000">
            <a:off x="-866250" y="1412675"/>
            <a:ext cx="19830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2018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7"/>
          <p:cNvSpPr txBox="1"/>
          <p:nvPr/>
        </p:nvSpPr>
        <p:spPr>
          <a:xfrm rot="-5400000">
            <a:off x="511589" y="2611275"/>
            <a:ext cx="2131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2019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8" name="Google Shape;168;p7"/>
          <p:cNvGrpSpPr/>
          <p:nvPr/>
        </p:nvGrpSpPr>
        <p:grpSpPr>
          <a:xfrm rot="10800000">
            <a:off x="5846623" y="1520346"/>
            <a:ext cx="198397" cy="1404905"/>
            <a:chOff x="6045475" y="2768371"/>
            <a:chExt cx="196200" cy="1404905"/>
          </a:xfrm>
        </p:grpSpPr>
        <p:cxnSp>
          <p:nvCxnSpPr>
            <p:cNvPr id="169" name="Google Shape;169;p7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70" name="Google Shape;170;p7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7"/>
          <p:cNvSpPr txBox="1"/>
          <p:nvPr/>
        </p:nvSpPr>
        <p:spPr>
          <a:xfrm>
            <a:off x="6002875" y="1223625"/>
            <a:ext cx="21057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April</a:t>
            </a:r>
            <a:endParaRPr b="1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Completed the hardware build</a:t>
            </a:r>
            <a:endParaRPr b="0" i="0" sz="16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2" name="Google Shape;172;p7"/>
          <p:cNvGrpSpPr/>
          <p:nvPr/>
        </p:nvGrpSpPr>
        <p:grpSpPr>
          <a:xfrm>
            <a:off x="7226633" y="2729346"/>
            <a:ext cx="198397" cy="1404905"/>
            <a:chOff x="6045475" y="2768371"/>
            <a:chExt cx="196200" cy="1404905"/>
          </a:xfrm>
        </p:grpSpPr>
        <p:cxnSp>
          <p:nvCxnSpPr>
            <p:cNvPr id="173" name="Google Shape;173;p7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74" name="Google Shape;174;p7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7"/>
          <p:cNvSpPr txBox="1"/>
          <p:nvPr/>
        </p:nvSpPr>
        <p:spPr>
          <a:xfrm>
            <a:off x="7351096" y="3773050"/>
            <a:ext cx="24690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b="1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Integrating the</a:t>
            </a:r>
            <a:endParaRPr b="0" i="0" sz="16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Neural Network</a:t>
            </a:r>
            <a:endParaRPr b="0" i="0" sz="16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170275" y="186675"/>
            <a:ext cx="30000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Milestones </a:t>
            </a:r>
            <a:r>
              <a:rPr b="0" i="1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7476350" y="2420050"/>
            <a:ext cx="20202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 i="0" sz="16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8"/>
          <p:cNvGrpSpPr/>
          <p:nvPr/>
        </p:nvGrpSpPr>
        <p:grpSpPr>
          <a:xfrm>
            <a:off x="1840900" y="3213003"/>
            <a:ext cx="5957975" cy="643501"/>
            <a:chOff x="1593000" y="2322567"/>
            <a:chExt cx="5957975" cy="643501"/>
          </a:xfrm>
        </p:grpSpPr>
        <p:sp>
          <p:nvSpPr>
            <p:cNvPr id="184" name="Google Shape;184;p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2365075" y="2468976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March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Week - 3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5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429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800"/>
                <a:buFont typeface="Roboto"/>
                <a:buChar char="●"/>
              </a:pPr>
              <a:r>
                <a:rPr b="0" i="0" lang="en" sz="1800" u="none" cap="none" strike="noStrike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Began build of the drone</a:t>
              </a:r>
              <a:endParaRPr b="0" i="0" sz="1800" u="none" cap="none" strike="noStrike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" name="Google Shape;191;p8"/>
          <p:cNvGrpSpPr/>
          <p:nvPr/>
        </p:nvGrpSpPr>
        <p:grpSpPr>
          <a:xfrm>
            <a:off x="1840888" y="2569511"/>
            <a:ext cx="5958063" cy="643501"/>
            <a:chOff x="1593000" y="2322567"/>
            <a:chExt cx="5958063" cy="643501"/>
          </a:xfrm>
        </p:grpSpPr>
        <p:sp>
          <p:nvSpPr>
            <p:cNvPr id="192" name="Google Shape;192;p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2365075" y="24701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March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Week - 1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4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4387863" y="2323755"/>
              <a:ext cx="3163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429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800"/>
                <a:buFont typeface="Roboto"/>
                <a:buChar char="●"/>
              </a:pPr>
              <a:r>
                <a:rPr b="0" i="0" lang="en" sz="1800" u="none" cap="none" strike="noStrike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Started programming &amp; compilation of nodes</a:t>
              </a:r>
              <a:endParaRPr b="0" i="0" sz="1800" u="none" cap="none" strike="noStrike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8"/>
          <p:cNvGrpSpPr/>
          <p:nvPr/>
        </p:nvGrpSpPr>
        <p:grpSpPr>
          <a:xfrm>
            <a:off x="1840875" y="1925993"/>
            <a:ext cx="5957975" cy="643501"/>
            <a:chOff x="1593000" y="2322567"/>
            <a:chExt cx="5957975" cy="643501"/>
          </a:xfrm>
        </p:grpSpPr>
        <p:sp>
          <p:nvSpPr>
            <p:cNvPr id="200" name="Google Shape;200;p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2365075" y="2396376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February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Week - 1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3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429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800"/>
                <a:buFont typeface="Roboto"/>
                <a:buChar char="●"/>
              </a:pPr>
              <a:r>
                <a:rPr b="0" i="0" lang="en" sz="1800" u="none" cap="none" strike="noStrike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Component purchase</a:t>
              </a:r>
              <a:endParaRPr b="0" i="0" sz="1800" u="none" cap="none" strike="noStrike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>
            <a:off x="1840875" y="1282493"/>
            <a:ext cx="5957975" cy="643517"/>
            <a:chOff x="1593000" y="2322551"/>
            <a:chExt cx="5957975" cy="643517"/>
          </a:xfrm>
        </p:grpSpPr>
        <p:sp>
          <p:nvSpPr>
            <p:cNvPr id="208" name="Google Shape;208;p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2365075" y="23225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January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Week - 4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2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429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800"/>
                <a:buFont typeface="Roboto"/>
                <a:buChar char="●"/>
              </a:pPr>
              <a:r>
                <a:rPr b="0" i="0" lang="en" sz="1800" u="none" cap="none" strike="noStrike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Hardware planning </a:t>
              </a:r>
              <a:endParaRPr b="0" i="0" sz="1800" u="none" cap="none" strike="noStrike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429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800"/>
                <a:buFont typeface="Roboto"/>
                <a:buChar char="●"/>
              </a:pPr>
              <a:r>
                <a:rPr b="0" i="0" lang="en" sz="1800" u="none" cap="none" strike="noStrike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Component study</a:t>
              </a:r>
              <a:endParaRPr b="0" i="0" sz="1800" u="none" cap="none" strike="noStrike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Google Shape;215;p8"/>
          <p:cNvGrpSpPr/>
          <p:nvPr/>
        </p:nvGrpSpPr>
        <p:grpSpPr>
          <a:xfrm>
            <a:off x="1840875" y="639009"/>
            <a:ext cx="5957975" cy="643501"/>
            <a:chOff x="1593000" y="2322567"/>
            <a:chExt cx="5957975" cy="643501"/>
          </a:xfrm>
        </p:grpSpPr>
        <p:sp>
          <p:nvSpPr>
            <p:cNvPr id="216" name="Google Shape;216;p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2342625" y="2399958"/>
              <a:ext cx="2468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December</a:t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Week - 1</a:t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1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429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D7E74"/>
                </a:buClr>
                <a:buSzPts val="1800"/>
                <a:buFont typeface="Roboto"/>
                <a:buChar char="●"/>
              </a:pPr>
              <a:r>
                <a:rPr b="0" i="0" lang="en" sz="1800" u="none" cap="none" strike="noStrike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Feasibility study  </a:t>
              </a:r>
              <a:endParaRPr b="0" i="0" sz="1800" u="none" cap="none" strike="noStrike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3" name="Google Shape;223;p8"/>
          <p:cNvGrpSpPr/>
          <p:nvPr/>
        </p:nvGrpSpPr>
        <p:grpSpPr>
          <a:xfrm>
            <a:off x="1840900" y="3856500"/>
            <a:ext cx="6115375" cy="643512"/>
            <a:chOff x="1593000" y="2322564"/>
            <a:chExt cx="6115375" cy="643512"/>
          </a:xfrm>
        </p:grpSpPr>
        <p:sp>
          <p:nvSpPr>
            <p:cNvPr id="224" name="Google Shape;224;p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2365075" y="2470176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April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Week - 2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6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4305775" y="2322564"/>
              <a:ext cx="34026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600"/>
                <a:buFont typeface="Roboto"/>
                <a:buChar char="●"/>
              </a:pPr>
              <a:r>
                <a:rPr b="0" i="0" lang="en" sz="1600" u="none" cap="none" strike="noStrike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Completed hardware &amp; began cross-compilation of nodes</a:t>
              </a:r>
              <a:endParaRPr b="0" i="0" sz="1600" u="none" cap="none" strike="noStrike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429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800"/>
                <a:buFont typeface="Roboto"/>
                <a:buChar char="●"/>
              </a:pPr>
              <a:r>
                <a:t/>
              </a:r>
              <a:endParaRPr b="0" i="0" sz="1800" u="none" cap="none" strike="noStrike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" name="Google Shape;231;p8"/>
          <p:cNvGrpSpPr/>
          <p:nvPr/>
        </p:nvGrpSpPr>
        <p:grpSpPr>
          <a:xfrm>
            <a:off x="1840900" y="4500003"/>
            <a:ext cx="5957975" cy="643509"/>
            <a:chOff x="1593000" y="2322567"/>
            <a:chExt cx="5957975" cy="643509"/>
          </a:xfrm>
        </p:grpSpPr>
        <p:sp>
          <p:nvSpPr>
            <p:cNvPr id="232" name="Google Shape;232;p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2365075" y="2470176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May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Week - 4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7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600"/>
                <a:buFont typeface="Roboto"/>
                <a:buChar char="●"/>
              </a:pPr>
              <a:r>
                <a:rPr b="0" i="0" lang="en" sz="1600" u="none" cap="none" strike="noStrike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Integrate Neural Network &amp; Final deployment</a:t>
              </a:r>
              <a:endParaRPr b="0" i="0" sz="1600" u="none" cap="none" strike="noStrike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9" name="Google Shape;239;p8"/>
          <p:cNvSpPr txBox="1"/>
          <p:nvPr/>
        </p:nvSpPr>
        <p:spPr>
          <a:xfrm>
            <a:off x="154575" y="0"/>
            <a:ext cx="23187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 Plan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/>
          <p:nvPr/>
        </p:nvSpPr>
        <p:spPr>
          <a:xfrm>
            <a:off x="225625" y="191050"/>
            <a:ext cx="33894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Competition</a:t>
            </a:r>
            <a:endParaRPr b="0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Char char="●"/>
            </a:pP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Main competition, Chinese Manufacturer DJI  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Char char="●"/>
            </a:pP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DJI is a commercial drone manufacturer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Char char="●"/>
            </a:pP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DJI works on conventional algorithms for image processing and in turn is less effective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Medium"/>
              <a:buChar char="●"/>
            </a:pP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AIERD uses software </a:t>
            </a:r>
            <a:r>
              <a:rPr lang="en" sz="2000">
                <a:latin typeface="Montserrat SemiBold"/>
                <a:ea typeface="Montserrat SemiBold"/>
                <a:cs typeface="Montserrat SemiBold"/>
                <a:sym typeface="Montserrat SemiBold"/>
              </a:rPr>
              <a:t>made in India</a:t>
            </a: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Char char="●"/>
            </a:pP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AIERD is more </a:t>
            </a:r>
            <a:r>
              <a:rPr lang="en" sz="2000">
                <a:latin typeface="Montserrat SemiBold"/>
                <a:ea typeface="Montserrat SemiBold"/>
                <a:cs typeface="Montserrat SemiBold"/>
                <a:sym typeface="Montserrat SemiBold"/>
              </a:rPr>
              <a:t>flexible</a:t>
            </a: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 in terms of both hardware &amp; software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Char char="●"/>
            </a:pP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AIERD can be </a:t>
            </a:r>
            <a:r>
              <a:rPr lang="en" sz="2000">
                <a:latin typeface="Montserrat SemiBold"/>
                <a:ea typeface="Montserrat SemiBold"/>
                <a:cs typeface="Montserrat SemiBold"/>
                <a:sym typeface="Montserrat SemiBold"/>
              </a:rPr>
              <a:t>custom build</a:t>
            </a: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 to specific application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Char char="●"/>
            </a:pP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Better accuracy can be achieved over time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247" name="Google Shape;2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"/>
          <p:cNvSpPr/>
          <p:nvPr/>
        </p:nvSpPr>
        <p:spPr>
          <a:xfrm>
            <a:off x="3014166" y="0"/>
            <a:ext cx="1269000" cy="4137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AIERD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10"/>
          <p:cNvSpPr/>
          <p:nvPr/>
        </p:nvSpPr>
        <p:spPr>
          <a:xfrm>
            <a:off x="4297806" y="0"/>
            <a:ext cx="1269000" cy="4137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b="1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DJI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10"/>
          <p:cNvSpPr/>
          <p:nvPr/>
        </p:nvSpPr>
        <p:spPr>
          <a:xfrm>
            <a:off x="5581468" y="0"/>
            <a:ext cx="3562500" cy="4137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Comparison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0" y="0"/>
            <a:ext cx="2999100" cy="4137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6" name="Google Shape;256;p10"/>
          <p:cNvGrpSpPr/>
          <p:nvPr/>
        </p:nvGrpSpPr>
        <p:grpSpPr>
          <a:xfrm>
            <a:off x="1229" y="427964"/>
            <a:ext cx="9142985" cy="928515"/>
            <a:chOff x="943723" y="3098500"/>
            <a:chExt cx="7257489" cy="674450"/>
          </a:xfrm>
        </p:grpSpPr>
        <p:sp>
          <p:nvSpPr>
            <p:cNvPr id="257" name="Google Shape;257;p10"/>
            <p:cNvSpPr/>
            <p:nvPr/>
          </p:nvSpPr>
          <p:spPr>
            <a:xfrm>
              <a:off x="5373412" y="3098513"/>
              <a:ext cx="28278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b="0" i="0" lang="en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AIERD is a semi open-source project</a:t>
              </a:r>
              <a:endPara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1206427" y="3176020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" name="Google Shape;264;p10"/>
            <p:cNvSpPr/>
            <p:nvPr/>
          </p:nvSpPr>
          <p:spPr>
            <a:xfrm rot="-2700000">
              <a:off x="3686081" y="337749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Open Source</a:t>
              </a:r>
              <a:endPara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0"/>
          <p:cNvGrpSpPr/>
          <p:nvPr/>
        </p:nvGrpSpPr>
        <p:grpSpPr>
          <a:xfrm>
            <a:off x="1229" y="1299273"/>
            <a:ext cx="9142985" cy="1000601"/>
            <a:chOff x="943723" y="3731397"/>
            <a:chExt cx="7257489" cy="726811"/>
          </a:xfrm>
        </p:grpSpPr>
        <p:sp>
          <p:nvSpPr>
            <p:cNvPr id="267" name="Google Shape;267;p10"/>
            <p:cNvSpPr/>
            <p:nvPr/>
          </p:nvSpPr>
          <p:spPr>
            <a:xfrm>
              <a:off x="5373412" y="3783808"/>
              <a:ext cx="28278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b="0" i="0" lang="en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AIERD is highly flexible both in terms of software &amp; hardware</a:t>
              </a:r>
              <a:endPara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1205635" y="3863990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4652786" y="3915808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1739096" y="3731397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Flexibility</a:t>
              </a:r>
              <a:endPara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1229" y="2132324"/>
            <a:ext cx="9142985" cy="1110940"/>
            <a:chOff x="943723" y="4336504"/>
            <a:chExt cx="7257489" cy="806959"/>
          </a:xfrm>
        </p:grpSpPr>
        <p:sp>
          <p:nvSpPr>
            <p:cNvPr id="277" name="Google Shape;277;p10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b="0" i="0" lang="en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DJI is easier to use and is ready to fly out-of-the box</a:t>
              </a:r>
              <a:endPara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3633813" y="460106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1741714" y="4336504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Ease of use</a:t>
              </a:r>
              <a:endPara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7" name="Google Shape;287;p10"/>
          <p:cNvGrpSpPr/>
          <p:nvPr/>
        </p:nvGrpSpPr>
        <p:grpSpPr>
          <a:xfrm>
            <a:off x="1229" y="3075849"/>
            <a:ext cx="9142985" cy="1110926"/>
            <a:chOff x="943723" y="4336514"/>
            <a:chExt cx="7257489" cy="806949"/>
          </a:xfrm>
        </p:grpSpPr>
        <p:sp>
          <p:nvSpPr>
            <p:cNvPr id="288" name="Google Shape;288;p10"/>
            <p:cNvSpPr/>
            <p:nvPr/>
          </p:nvSpPr>
          <p:spPr>
            <a:xfrm>
              <a:off x="5373412" y="4469060"/>
              <a:ext cx="28278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b="0" i="0" lang="en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AIERD has the ability to upgrade its features for better adaptability  to scenarios</a:t>
              </a:r>
              <a:endPara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1205635" y="4535385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 rot="-2700000">
              <a:off x="3686081" y="4667783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4652786" y="4601042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1739096" y="4336514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Upgradeability</a:t>
              </a:r>
              <a:endPara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8" name="Google Shape;298;p10"/>
          <p:cNvGrpSpPr/>
          <p:nvPr/>
        </p:nvGrpSpPr>
        <p:grpSpPr>
          <a:xfrm>
            <a:off x="1229" y="4201823"/>
            <a:ext cx="9142985" cy="1110192"/>
            <a:chOff x="943723" y="4469050"/>
            <a:chExt cx="7257489" cy="806415"/>
          </a:xfrm>
        </p:grpSpPr>
        <p:sp>
          <p:nvSpPr>
            <p:cNvPr id="299" name="Google Shape;299;p10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b="0" i="0" lang="en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AIERD is significantly less expensive than competition</a:t>
              </a:r>
              <a:endPara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1210870" y="4601673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" name="Google Shape;306;p10"/>
            <p:cNvSpPr/>
            <p:nvPr/>
          </p:nvSpPr>
          <p:spPr>
            <a:xfrm rot="-2700000">
              <a:off x="3686081" y="4692137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4652786" y="4601052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1741714" y="460106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Affordability</a:t>
              </a:r>
              <a:endPara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9" name="Google Shape;309;p10"/>
          <p:cNvSpPr/>
          <p:nvPr/>
        </p:nvSpPr>
        <p:spPr>
          <a:xfrm>
            <a:off x="4673729" y="610090"/>
            <a:ext cx="517200" cy="5652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0"/>
          <p:cNvSpPr/>
          <p:nvPr/>
        </p:nvSpPr>
        <p:spPr>
          <a:xfrm rot="-2853611">
            <a:off x="3446850" y="1686687"/>
            <a:ext cx="403666" cy="153936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