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9"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2" autoAdjust="0"/>
    <p:restoredTop sz="94660"/>
  </p:normalViewPr>
  <p:slideViewPr>
    <p:cSldViewPr snapToGrid="0">
      <p:cViewPr varScale="1">
        <p:scale>
          <a:sx n="107" d="100"/>
          <a:sy n="107" d="100"/>
        </p:scale>
        <p:origin x="46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336E1-C4FF-43EA-9099-09DB14652A7A}" type="datetimeFigureOut">
              <a:rPr lang="zh-TW" altLang="en-US" smtClean="0"/>
              <a:t>2025/5/13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AEB29-15EC-4A99-B272-04AA73A89F77}" type="slidenum">
              <a:rPr lang="zh-TW" altLang="en-US" smtClean="0"/>
              <a:t>‹#›</a:t>
            </a:fld>
            <a:endParaRPr lang="zh-TW" altLang="en-US"/>
          </a:p>
        </p:txBody>
      </p:sp>
    </p:spTree>
    <p:extLst>
      <p:ext uri="{BB962C8B-B14F-4D97-AF65-F5344CB8AC3E}">
        <p14:creationId xmlns:p14="http://schemas.microsoft.com/office/powerpoint/2010/main" val="3096658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A0ECF5-911D-14A3-62D3-E9086ED84DB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5508569-F601-E3E2-A037-3162B6B5E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AB9AF14-676B-62D9-2785-A4B50A2B7FFE}"/>
              </a:ext>
            </a:extLst>
          </p:cNvPr>
          <p:cNvSpPr>
            <a:spLocks noGrp="1"/>
          </p:cNvSpPr>
          <p:nvPr>
            <p:ph type="dt" sz="half" idx="10"/>
          </p:nvPr>
        </p:nvSpPr>
        <p:spPr/>
        <p:txBody>
          <a:bodyPr/>
          <a:lstStyle/>
          <a:p>
            <a:fld id="{BAB16A26-8E25-4E62-BE1C-11B0F859F683}" type="datetimeFigureOut">
              <a:rPr lang="zh-TW" altLang="en-US" smtClean="0"/>
              <a:t>2025/5/13</a:t>
            </a:fld>
            <a:endParaRPr lang="zh-TW" altLang="en-US"/>
          </a:p>
        </p:txBody>
      </p:sp>
      <p:sp>
        <p:nvSpPr>
          <p:cNvPr id="5" name="頁尾版面配置區 4">
            <a:extLst>
              <a:ext uri="{FF2B5EF4-FFF2-40B4-BE49-F238E27FC236}">
                <a16:creationId xmlns:a16="http://schemas.microsoft.com/office/drawing/2014/main" id="{AA160A95-73FA-6AA3-4684-2ADEC635B80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E669E23-4CBD-7139-CAC9-A6E0DF913CD3}"/>
              </a:ext>
            </a:extLst>
          </p:cNvPr>
          <p:cNvSpPr>
            <a:spLocks noGrp="1"/>
          </p:cNvSpPr>
          <p:nvPr>
            <p:ph type="sldNum" sz="quarter" idx="12"/>
          </p:nvPr>
        </p:nvSpPr>
        <p:spPr/>
        <p:txBody>
          <a:body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26757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C1CAF1-02B1-1825-0949-294B249C850D}"/>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48CE2AE-7E9D-3864-2C55-699C2E7AA49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075487C-277B-76D4-D53F-983EEACBA60B}"/>
              </a:ext>
            </a:extLst>
          </p:cNvPr>
          <p:cNvSpPr>
            <a:spLocks noGrp="1"/>
          </p:cNvSpPr>
          <p:nvPr>
            <p:ph type="dt" sz="half" idx="10"/>
          </p:nvPr>
        </p:nvSpPr>
        <p:spPr/>
        <p:txBody>
          <a:bodyPr/>
          <a:lstStyle/>
          <a:p>
            <a:fld id="{BAB16A26-8E25-4E62-BE1C-11B0F859F683}" type="datetimeFigureOut">
              <a:rPr lang="zh-TW" altLang="en-US" smtClean="0"/>
              <a:t>2025/5/13</a:t>
            </a:fld>
            <a:endParaRPr lang="zh-TW" altLang="en-US"/>
          </a:p>
        </p:txBody>
      </p:sp>
      <p:sp>
        <p:nvSpPr>
          <p:cNvPr id="5" name="頁尾版面配置區 4">
            <a:extLst>
              <a:ext uri="{FF2B5EF4-FFF2-40B4-BE49-F238E27FC236}">
                <a16:creationId xmlns:a16="http://schemas.microsoft.com/office/drawing/2014/main" id="{F70EAA26-5CB6-8077-F7B3-FFD29D733B5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0429E67-E67F-EB42-2A46-5D2C6EFF1985}"/>
              </a:ext>
            </a:extLst>
          </p:cNvPr>
          <p:cNvSpPr>
            <a:spLocks noGrp="1"/>
          </p:cNvSpPr>
          <p:nvPr>
            <p:ph type="sldNum" sz="quarter" idx="12"/>
          </p:nvPr>
        </p:nvSpPr>
        <p:spPr/>
        <p:txBody>
          <a:body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2309479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3311273-7337-5439-0D6E-C64A09B48C4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E1E7B6BA-6C3D-C4F0-45E1-90AC764674E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CCE17CD-956E-E959-627C-FD0568B02CA8}"/>
              </a:ext>
            </a:extLst>
          </p:cNvPr>
          <p:cNvSpPr>
            <a:spLocks noGrp="1"/>
          </p:cNvSpPr>
          <p:nvPr>
            <p:ph type="dt" sz="half" idx="10"/>
          </p:nvPr>
        </p:nvSpPr>
        <p:spPr/>
        <p:txBody>
          <a:bodyPr/>
          <a:lstStyle/>
          <a:p>
            <a:fld id="{BAB16A26-8E25-4E62-BE1C-11B0F859F683}" type="datetimeFigureOut">
              <a:rPr lang="zh-TW" altLang="en-US" smtClean="0"/>
              <a:t>2025/5/13</a:t>
            </a:fld>
            <a:endParaRPr lang="zh-TW" altLang="en-US"/>
          </a:p>
        </p:txBody>
      </p:sp>
      <p:sp>
        <p:nvSpPr>
          <p:cNvPr id="5" name="頁尾版面配置區 4">
            <a:extLst>
              <a:ext uri="{FF2B5EF4-FFF2-40B4-BE49-F238E27FC236}">
                <a16:creationId xmlns:a16="http://schemas.microsoft.com/office/drawing/2014/main" id="{0DDFE430-ADC7-E5C2-5123-1667213FA8A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B61D945-9003-E4C5-C121-DF0D9F5DD1A7}"/>
              </a:ext>
            </a:extLst>
          </p:cNvPr>
          <p:cNvSpPr>
            <a:spLocks noGrp="1"/>
          </p:cNvSpPr>
          <p:nvPr>
            <p:ph type="sldNum" sz="quarter" idx="12"/>
          </p:nvPr>
        </p:nvSpPr>
        <p:spPr/>
        <p:txBody>
          <a:body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2661266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50EB01-4C72-1F18-1A81-0AD2955D810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41E1B18-7970-5111-5A61-8D3682761A6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0556CBB-1162-805C-BF13-69D8F0764B9E}"/>
              </a:ext>
            </a:extLst>
          </p:cNvPr>
          <p:cNvSpPr>
            <a:spLocks noGrp="1"/>
          </p:cNvSpPr>
          <p:nvPr>
            <p:ph type="dt" sz="half" idx="10"/>
          </p:nvPr>
        </p:nvSpPr>
        <p:spPr/>
        <p:txBody>
          <a:bodyPr/>
          <a:lstStyle/>
          <a:p>
            <a:fld id="{BAB16A26-8E25-4E62-BE1C-11B0F859F683}" type="datetimeFigureOut">
              <a:rPr lang="zh-TW" altLang="en-US" smtClean="0"/>
              <a:t>2025/5/13</a:t>
            </a:fld>
            <a:endParaRPr lang="zh-TW" altLang="en-US"/>
          </a:p>
        </p:txBody>
      </p:sp>
      <p:sp>
        <p:nvSpPr>
          <p:cNvPr id="5" name="頁尾版面配置區 4">
            <a:extLst>
              <a:ext uri="{FF2B5EF4-FFF2-40B4-BE49-F238E27FC236}">
                <a16:creationId xmlns:a16="http://schemas.microsoft.com/office/drawing/2014/main" id="{AD1938A4-0EC6-35AD-5563-08874A036F7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E325F47-0C2E-03C1-5B08-7E9D0CF02677}"/>
              </a:ext>
            </a:extLst>
          </p:cNvPr>
          <p:cNvSpPr>
            <a:spLocks noGrp="1"/>
          </p:cNvSpPr>
          <p:nvPr>
            <p:ph type="sldNum" sz="quarter" idx="12"/>
          </p:nvPr>
        </p:nvSpPr>
        <p:spPr/>
        <p:txBody>
          <a:body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417406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21E001-6CD0-CC77-0D3D-85F23619EAB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9566FE7-05AF-FAB7-F0CB-CC34D9665A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25C264C-E5C5-0D67-127E-D8B45216017C}"/>
              </a:ext>
            </a:extLst>
          </p:cNvPr>
          <p:cNvSpPr>
            <a:spLocks noGrp="1"/>
          </p:cNvSpPr>
          <p:nvPr>
            <p:ph type="dt" sz="half" idx="10"/>
          </p:nvPr>
        </p:nvSpPr>
        <p:spPr/>
        <p:txBody>
          <a:bodyPr/>
          <a:lstStyle/>
          <a:p>
            <a:fld id="{BAB16A26-8E25-4E62-BE1C-11B0F859F683}" type="datetimeFigureOut">
              <a:rPr lang="zh-TW" altLang="en-US" smtClean="0"/>
              <a:t>2025/5/13</a:t>
            </a:fld>
            <a:endParaRPr lang="zh-TW" altLang="en-US"/>
          </a:p>
        </p:txBody>
      </p:sp>
      <p:sp>
        <p:nvSpPr>
          <p:cNvPr id="5" name="頁尾版面配置區 4">
            <a:extLst>
              <a:ext uri="{FF2B5EF4-FFF2-40B4-BE49-F238E27FC236}">
                <a16:creationId xmlns:a16="http://schemas.microsoft.com/office/drawing/2014/main" id="{A9E976DF-0D4B-A864-5AE0-3EC22934E25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99FEAE-07F5-2E7F-D8BA-9EE0DC5FB969}"/>
              </a:ext>
            </a:extLst>
          </p:cNvPr>
          <p:cNvSpPr>
            <a:spLocks noGrp="1"/>
          </p:cNvSpPr>
          <p:nvPr>
            <p:ph type="sldNum" sz="quarter" idx="12"/>
          </p:nvPr>
        </p:nvSpPr>
        <p:spPr/>
        <p:txBody>
          <a:body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93941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EB3010-8EE8-209D-D814-12F08860A9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F4509E7-7E68-FADD-861D-B97E9F35C4E6}"/>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099CA4F-C026-27F4-EB63-A7538428CAEA}"/>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78D130C-792B-DAA6-7DDC-6DA919049207}"/>
              </a:ext>
            </a:extLst>
          </p:cNvPr>
          <p:cNvSpPr>
            <a:spLocks noGrp="1"/>
          </p:cNvSpPr>
          <p:nvPr>
            <p:ph type="dt" sz="half" idx="10"/>
          </p:nvPr>
        </p:nvSpPr>
        <p:spPr/>
        <p:txBody>
          <a:bodyPr/>
          <a:lstStyle/>
          <a:p>
            <a:fld id="{BAB16A26-8E25-4E62-BE1C-11B0F859F683}" type="datetimeFigureOut">
              <a:rPr lang="zh-TW" altLang="en-US" smtClean="0"/>
              <a:t>2025/5/13</a:t>
            </a:fld>
            <a:endParaRPr lang="zh-TW" altLang="en-US"/>
          </a:p>
        </p:txBody>
      </p:sp>
      <p:sp>
        <p:nvSpPr>
          <p:cNvPr id="6" name="頁尾版面配置區 5">
            <a:extLst>
              <a:ext uri="{FF2B5EF4-FFF2-40B4-BE49-F238E27FC236}">
                <a16:creationId xmlns:a16="http://schemas.microsoft.com/office/drawing/2014/main" id="{D916A270-ED37-B1C6-A106-333BC07C392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C492C1F-B6DA-72D0-0404-E82F1935FAB7}"/>
              </a:ext>
            </a:extLst>
          </p:cNvPr>
          <p:cNvSpPr>
            <a:spLocks noGrp="1"/>
          </p:cNvSpPr>
          <p:nvPr>
            <p:ph type="sldNum" sz="quarter" idx="12"/>
          </p:nvPr>
        </p:nvSpPr>
        <p:spPr/>
        <p:txBody>
          <a:body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305390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C81ACF-39AC-10EC-20DE-EBE58721EF3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5F1994F-AD46-3ED4-9EF4-5FF641B40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1AB150C-3E4C-3D62-6D41-B4176C5C6C9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228ED75-9D7F-7DBC-455E-FE5C627360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377792B0-E375-40D0-FB3C-EE40430E57F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C873A15-EED2-A212-09C4-EC378D1F7723}"/>
              </a:ext>
            </a:extLst>
          </p:cNvPr>
          <p:cNvSpPr>
            <a:spLocks noGrp="1"/>
          </p:cNvSpPr>
          <p:nvPr>
            <p:ph type="dt" sz="half" idx="10"/>
          </p:nvPr>
        </p:nvSpPr>
        <p:spPr/>
        <p:txBody>
          <a:bodyPr/>
          <a:lstStyle/>
          <a:p>
            <a:fld id="{BAB16A26-8E25-4E62-BE1C-11B0F859F683}" type="datetimeFigureOut">
              <a:rPr lang="zh-TW" altLang="en-US" smtClean="0"/>
              <a:t>2025/5/13</a:t>
            </a:fld>
            <a:endParaRPr lang="zh-TW" altLang="en-US"/>
          </a:p>
        </p:txBody>
      </p:sp>
      <p:sp>
        <p:nvSpPr>
          <p:cNvPr id="8" name="頁尾版面配置區 7">
            <a:extLst>
              <a:ext uri="{FF2B5EF4-FFF2-40B4-BE49-F238E27FC236}">
                <a16:creationId xmlns:a16="http://schemas.microsoft.com/office/drawing/2014/main" id="{2CE7C016-61C8-2DFD-79D7-B651C101E95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E511FB0-8420-2EFC-E759-25BA25472345}"/>
              </a:ext>
            </a:extLst>
          </p:cNvPr>
          <p:cNvSpPr>
            <a:spLocks noGrp="1"/>
          </p:cNvSpPr>
          <p:nvPr>
            <p:ph type="sldNum" sz="quarter" idx="12"/>
          </p:nvPr>
        </p:nvSpPr>
        <p:spPr/>
        <p:txBody>
          <a:body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421794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C44972-DE15-3296-2FA5-A3A804AE976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E883C84-A969-7FEB-C934-D51FD1850108}"/>
              </a:ext>
            </a:extLst>
          </p:cNvPr>
          <p:cNvSpPr>
            <a:spLocks noGrp="1"/>
          </p:cNvSpPr>
          <p:nvPr>
            <p:ph type="dt" sz="half" idx="10"/>
          </p:nvPr>
        </p:nvSpPr>
        <p:spPr/>
        <p:txBody>
          <a:bodyPr/>
          <a:lstStyle/>
          <a:p>
            <a:fld id="{BAB16A26-8E25-4E62-BE1C-11B0F859F683}" type="datetimeFigureOut">
              <a:rPr lang="zh-TW" altLang="en-US" smtClean="0"/>
              <a:t>2025/5/13</a:t>
            </a:fld>
            <a:endParaRPr lang="zh-TW" altLang="en-US"/>
          </a:p>
        </p:txBody>
      </p:sp>
      <p:sp>
        <p:nvSpPr>
          <p:cNvPr id="4" name="頁尾版面配置區 3">
            <a:extLst>
              <a:ext uri="{FF2B5EF4-FFF2-40B4-BE49-F238E27FC236}">
                <a16:creationId xmlns:a16="http://schemas.microsoft.com/office/drawing/2014/main" id="{95D8E1DD-0850-C0C7-6ECB-ACF9EDBBDAB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136E283-6190-5582-E4EA-3569902AAA93}"/>
              </a:ext>
            </a:extLst>
          </p:cNvPr>
          <p:cNvSpPr>
            <a:spLocks noGrp="1"/>
          </p:cNvSpPr>
          <p:nvPr>
            <p:ph type="sldNum" sz="quarter" idx="12"/>
          </p:nvPr>
        </p:nvSpPr>
        <p:spPr/>
        <p:txBody>
          <a:body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4246712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D422092-0D86-CA6C-98E6-A5786A805A72}"/>
              </a:ext>
            </a:extLst>
          </p:cNvPr>
          <p:cNvSpPr>
            <a:spLocks noGrp="1"/>
          </p:cNvSpPr>
          <p:nvPr>
            <p:ph type="dt" sz="half" idx="10"/>
          </p:nvPr>
        </p:nvSpPr>
        <p:spPr/>
        <p:txBody>
          <a:bodyPr/>
          <a:lstStyle/>
          <a:p>
            <a:fld id="{BAB16A26-8E25-4E62-BE1C-11B0F859F683}" type="datetimeFigureOut">
              <a:rPr lang="zh-TW" altLang="en-US" smtClean="0"/>
              <a:t>2025/5/13</a:t>
            </a:fld>
            <a:endParaRPr lang="zh-TW" altLang="en-US"/>
          </a:p>
        </p:txBody>
      </p:sp>
      <p:sp>
        <p:nvSpPr>
          <p:cNvPr id="3" name="頁尾版面配置區 2">
            <a:extLst>
              <a:ext uri="{FF2B5EF4-FFF2-40B4-BE49-F238E27FC236}">
                <a16:creationId xmlns:a16="http://schemas.microsoft.com/office/drawing/2014/main" id="{646581BD-F796-EB5D-BD0A-5E6B7D1F59D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23B7457E-AE17-CEC5-65D3-25A813A75236}"/>
              </a:ext>
            </a:extLst>
          </p:cNvPr>
          <p:cNvSpPr>
            <a:spLocks noGrp="1"/>
          </p:cNvSpPr>
          <p:nvPr>
            <p:ph type="sldNum" sz="quarter" idx="12"/>
          </p:nvPr>
        </p:nvSpPr>
        <p:spPr/>
        <p:txBody>
          <a:body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610444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8117E-7E08-C690-EFE5-14C8082B422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8DB6EC8-D8C8-0CED-5FA2-D29282C7D4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5178420-C922-51C4-2C43-1FD3F36F5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F73F15A-B5B5-E3C6-6A26-F15B3F36D258}"/>
              </a:ext>
            </a:extLst>
          </p:cNvPr>
          <p:cNvSpPr>
            <a:spLocks noGrp="1"/>
          </p:cNvSpPr>
          <p:nvPr>
            <p:ph type="dt" sz="half" idx="10"/>
          </p:nvPr>
        </p:nvSpPr>
        <p:spPr/>
        <p:txBody>
          <a:bodyPr/>
          <a:lstStyle/>
          <a:p>
            <a:fld id="{BAB16A26-8E25-4E62-BE1C-11B0F859F683}" type="datetimeFigureOut">
              <a:rPr lang="zh-TW" altLang="en-US" smtClean="0"/>
              <a:t>2025/5/13</a:t>
            </a:fld>
            <a:endParaRPr lang="zh-TW" altLang="en-US"/>
          </a:p>
        </p:txBody>
      </p:sp>
      <p:sp>
        <p:nvSpPr>
          <p:cNvPr id="6" name="頁尾版面配置區 5">
            <a:extLst>
              <a:ext uri="{FF2B5EF4-FFF2-40B4-BE49-F238E27FC236}">
                <a16:creationId xmlns:a16="http://schemas.microsoft.com/office/drawing/2014/main" id="{4450ADFF-6DD9-ED9B-D9E8-69F2C9CD70C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6C1D556-64FE-AD5A-5478-70C11CCE250C}"/>
              </a:ext>
            </a:extLst>
          </p:cNvPr>
          <p:cNvSpPr>
            <a:spLocks noGrp="1"/>
          </p:cNvSpPr>
          <p:nvPr>
            <p:ph type="sldNum" sz="quarter" idx="12"/>
          </p:nvPr>
        </p:nvSpPr>
        <p:spPr/>
        <p:txBody>
          <a:body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96811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C9436F-2E31-12E6-D769-FD3B9102101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6A82F45-0E68-8617-7CB5-F8E1361A7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DCDBE0D-A3D9-A168-765F-0170FCA9C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CE691B4-E92B-9A0F-3E1B-E992018A97C9}"/>
              </a:ext>
            </a:extLst>
          </p:cNvPr>
          <p:cNvSpPr>
            <a:spLocks noGrp="1"/>
          </p:cNvSpPr>
          <p:nvPr>
            <p:ph type="dt" sz="half" idx="10"/>
          </p:nvPr>
        </p:nvSpPr>
        <p:spPr/>
        <p:txBody>
          <a:bodyPr/>
          <a:lstStyle/>
          <a:p>
            <a:fld id="{BAB16A26-8E25-4E62-BE1C-11B0F859F683}" type="datetimeFigureOut">
              <a:rPr lang="zh-TW" altLang="en-US" smtClean="0"/>
              <a:t>2025/5/13</a:t>
            </a:fld>
            <a:endParaRPr lang="zh-TW" altLang="en-US"/>
          </a:p>
        </p:txBody>
      </p:sp>
      <p:sp>
        <p:nvSpPr>
          <p:cNvPr id="6" name="頁尾版面配置區 5">
            <a:extLst>
              <a:ext uri="{FF2B5EF4-FFF2-40B4-BE49-F238E27FC236}">
                <a16:creationId xmlns:a16="http://schemas.microsoft.com/office/drawing/2014/main" id="{F3A498F2-6D84-E5DB-A5EE-F2CE2CB0C16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0B981FD-3EA3-5781-6D0B-9D82701B8EAA}"/>
              </a:ext>
            </a:extLst>
          </p:cNvPr>
          <p:cNvSpPr>
            <a:spLocks noGrp="1"/>
          </p:cNvSpPr>
          <p:nvPr>
            <p:ph type="sldNum" sz="quarter" idx="12"/>
          </p:nvPr>
        </p:nvSpPr>
        <p:spPr/>
        <p:txBody>
          <a:body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179922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2A3A13C-CB15-1208-2F32-179581C7E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28AD15-D94E-4F6B-F0D3-5F3DF91F3A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239AF65-630B-236D-E9DC-A1EEBCB17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16A26-8E25-4E62-BE1C-11B0F859F683}" type="datetimeFigureOut">
              <a:rPr lang="zh-TW" altLang="en-US" smtClean="0"/>
              <a:t>2025/5/13</a:t>
            </a:fld>
            <a:endParaRPr lang="zh-TW" altLang="en-US"/>
          </a:p>
        </p:txBody>
      </p:sp>
      <p:sp>
        <p:nvSpPr>
          <p:cNvPr id="5" name="頁尾版面配置區 4">
            <a:extLst>
              <a:ext uri="{FF2B5EF4-FFF2-40B4-BE49-F238E27FC236}">
                <a16:creationId xmlns:a16="http://schemas.microsoft.com/office/drawing/2014/main" id="{C6BBB18F-50BA-07A4-C030-0B4565324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2EC4643-E908-403F-8A3F-5249A04BD3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5A13D-97B0-449A-9B4F-884E9EA91E15}" type="slidenum">
              <a:rPr lang="zh-TW" altLang="en-US" smtClean="0"/>
              <a:t>‹#›</a:t>
            </a:fld>
            <a:endParaRPr lang="zh-TW" altLang="en-US"/>
          </a:p>
        </p:txBody>
      </p:sp>
    </p:spTree>
    <p:extLst>
      <p:ext uri="{BB962C8B-B14F-4D97-AF65-F5344CB8AC3E}">
        <p14:creationId xmlns:p14="http://schemas.microsoft.com/office/powerpoint/2010/main" val="330929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latform.openai.com/docs/api-reference/chat/creat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example.tx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5E8BA0-E907-0131-FB65-D043678D2A0A}"/>
              </a:ext>
            </a:extLst>
          </p:cNvPr>
          <p:cNvSpPr>
            <a:spLocks noGrp="1"/>
          </p:cNvSpPr>
          <p:nvPr>
            <p:ph type="title"/>
          </p:nvPr>
        </p:nvSpPr>
        <p:spPr/>
        <p:txBody>
          <a:bodyPr/>
          <a:lstStyle/>
          <a:p>
            <a:r>
              <a:rPr lang="en-US" altLang="zh-TW" dirty="0"/>
              <a:t>Who am I</a:t>
            </a:r>
            <a:endParaRPr lang="zh-TW" altLang="en-US" dirty="0"/>
          </a:p>
        </p:txBody>
      </p:sp>
      <p:sp>
        <p:nvSpPr>
          <p:cNvPr id="3" name="內容版面配置區 2">
            <a:extLst>
              <a:ext uri="{FF2B5EF4-FFF2-40B4-BE49-F238E27FC236}">
                <a16:creationId xmlns:a16="http://schemas.microsoft.com/office/drawing/2014/main" id="{F9F33B4A-6D9F-5383-31D2-CA83F1EE6987}"/>
              </a:ext>
            </a:extLst>
          </p:cNvPr>
          <p:cNvSpPr>
            <a:spLocks noGrp="1"/>
          </p:cNvSpPr>
          <p:nvPr>
            <p:ph idx="1"/>
          </p:nvPr>
        </p:nvSpPr>
        <p:spPr/>
        <p:txBody>
          <a:bodyPr/>
          <a:lstStyle/>
          <a:p>
            <a:r>
              <a:rPr lang="zh-TW" altLang="en-US" dirty="0"/>
              <a:t>吳念恒</a:t>
            </a:r>
            <a:endParaRPr lang="en-US" altLang="zh-TW" dirty="0"/>
          </a:p>
          <a:p>
            <a:pPr lvl="1"/>
            <a:r>
              <a:rPr lang="zh-TW" altLang="en-US" dirty="0"/>
              <a:t>國家衛生研究院研究助理</a:t>
            </a:r>
            <a:endParaRPr lang="en-US" altLang="zh-TW" dirty="0"/>
          </a:p>
          <a:p>
            <a:pPr lvl="1"/>
            <a:r>
              <a:rPr lang="zh-TW" altLang="en-US" dirty="0"/>
              <a:t>成大</a:t>
            </a:r>
            <a:r>
              <a:rPr lang="en-US" altLang="zh-TW" dirty="0"/>
              <a:t>110</a:t>
            </a:r>
            <a:r>
              <a:rPr lang="zh-TW" altLang="en-US" dirty="0"/>
              <a:t>級測量系、統計系雙主修學士</a:t>
            </a:r>
            <a:endParaRPr lang="en-US" altLang="zh-TW" dirty="0"/>
          </a:p>
        </p:txBody>
      </p:sp>
    </p:spTree>
    <p:extLst>
      <p:ext uri="{BB962C8B-B14F-4D97-AF65-F5344CB8AC3E}">
        <p14:creationId xmlns:p14="http://schemas.microsoft.com/office/powerpoint/2010/main" val="336445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5F7308-C0AB-250D-2942-905E7EF1EF56}"/>
              </a:ext>
            </a:extLst>
          </p:cNvPr>
          <p:cNvSpPr>
            <a:spLocks noGrp="1"/>
          </p:cNvSpPr>
          <p:nvPr>
            <p:ph type="title"/>
          </p:nvPr>
        </p:nvSpPr>
        <p:spPr/>
        <p:txBody>
          <a:bodyPr/>
          <a:lstStyle/>
          <a:p>
            <a:r>
              <a:rPr lang="en-US" altLang="zh-TW" dirty="0"/>
              <a:t>What you can Do with AI</a:t>
            </a:r>
            <a:endParaRPr lang="zh-TW" altLang="en-US" dirty="0"/>
          </a:p>
        </p:txBody>
      </p:sp>
      <p:sp>
        <p:nvSpPr>
          <p:cNvPr id="3" name="內容版面配置區 2">
            <a:extLst>
              <a:ext uri="{FF2B5EF4-FFF2-40B4-BE49-F238E27FC236}">
                <a16:creationId xmlns:a16="http://schemas.microsoft.com/office/drawing/2014/main" id="{C3211D5F-71FC-E7F6-F9AF-E2154A89097D}"/>
              </a:ext>
            </a:extLst>
          </p:cNvPr>
          <p:cNvSpPr>
            <a:spLocks noGrp="1"/>
          </p:cNvSpPr>
          <p:nvPr>
            <p:ph idx="1"/>
          </p:nvPr>
        </p:nvSpPr>
        <p:spPr/>
        <p:txBody>
          <a:bodyPr/>
          <a:lstStyle/>
          <a:p>
            <a:r>
              <a:rPr lang="zh-TW" altLang="en-US" dirty="0"/>
              <a:t>儘可能設計自己的細節</a:t>
            </a:r>
            <a:endParaRPr lang="en-US" altLang="zh-TW" dirty="0"/>
          </a:p>
          <a:p>
            <a:r>
              <a:rPr lang="zh-TW" altLang="en-US" dirty="0"/>
              <a:t>將整個工作分割成幾個任務</a:t>
            </a:r>
            <a:endParaRPr lang="en-US" altLang="zh-TW" dirty="0"/>
          </a:p>
          <a:p>
            <a:r>
              <a:rPr lang="zh-TW" altLang="en-US" dirty="0"/>
              <a:t>嘗試使用 </a:t>
            </a:r>
            <a:r>
              <a:rPr lang="en-US" altLang="zh-TW" dirty="0"/>
              <a:t>AI </a:t>
            </a:r>
            <a:r>
              <a:rPr lang="zh-TW" altLang="en-US" dirty="0"/>
              <a:t>來產生這些小任務</a:t>
            </a:r>
            <a:endParaRPr lang="en-US" altLang="zh-TW" dirty="0"/>
          </a:p>
          <a:p>
            <a:r>
              <a:rPr lang="zh-TW" altLang="en-US" dirty="0"/>
              <a:t>自行或在在人工智能的幫助下整合所有任務</a:t>
            </a:r>
            <a:endParaRPr lang="en-US" altLang="zh-TW" dirty="0"/>
          </a:p>
          <a:p>
            <a:r>
              <a:rPr lang="zh-TW" altLang="en-US" dirty="0"/>
              <a:t>自行或在 </a:t>
            </a:r>
            <a:r>
              <a:rPr lang="en-US" altLang="zh-TW" dirty="0"/>
              <a:t>AI </a:t>
            </a:r>
            <a:r>
              <a:rPr lang="zh-TW" altLang="en-US" dirty="0"/>
              <a:t>協助下進行最終檢查</a:t>
            </a:r>
            <a:endParaRPr lang="en-US" altLang="zh-TW" dirty="0"/>
          </a:p>
          <a:p>
            <a:pPr marL="0" indent="0">
              <a:buNone/>
            </a:pPr>
            <a:endParaRPr lang="en-US" altLang="zh-TW" dirty="0"/>
          </a:p>
          <a:p>
            <a:endParaRPr lang="en-US" altLang="zh-TW" dirty="0"/>
          </a:p>
        </p:txBody>
      </p:sp>
    </p:spTree>
    <p:extLst>
      <p:ext uri="{BB962C8B-B14F-4D97-AF65-F5344CB8AC3E}">
        <p14:creationId xmlns:p14="http://schemas.microsoft.com/office/powerpoint/2010/main" val="54839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F6C47C-0C84-EE2A-97EC-77989A38284E}"/>
              </a:ext>
            </a:extLst>
          </p:cNvPr>
          <p:cNvSpPr>
            <a:spLocks noGrp="1"/>
          </p:cNvSpPr>
          <p:nvPr>
            <p:ph type="title"/>
          </p:nvPr>
        </p:nvSpPr>
        <p:spPr>
          <a:xfrm>
            <a:off x="838200" y="134937"/>
            <a:ext cx="10515600" cy="1325563"/>
          </a:xfrm>
        </p:spPr>
        <p:txBody>
          <a:bodyPr/>
          <a:lstStyle/>
          <a:p>
            <a:r>
              <a:rPr lang="zh-TW" altLang="en-US" dirty="0"/>
              <a:t>最後</a:t>
            </a:r>
            <a:r>
              <a:rPr lang="en-US" altLang="zh-TW" dirty="0"/>
              <a:t>…..</a:t>
            </a:r>
            <a:endParaRPr lang="zh-TW" altLang="en-US" dirty="0"/>
          </a:p>
        </p:txBody>
      </p:sp>
      <p:sp>
        <p:nvSpPr>
          <p:cNvPr id="3" name="內容版面配置區 2">
            <a:extLst>
              <a:ext uri="{FF2B5EF4-FFF2-40B4-BE49-F238E27FC236}">
                <a16:creationId xmlns:a16="http://schemas.microsoft.com/office/drawing/2014/main" id="{D25814B0-D62F-0608-E44F-748CAE7D62BD}"/>
              </a:ext>
            </a:extLst>
          </p:cNvPr>
          <p:cNvSpPr>
            <a:spLocks noGrp="1"/>
          </p:cNvSpPr>
          <p:nvPr>
            <p:ph idx="1"/>
          </p:nvPr>
        </p:nvSpPr>
        <p:spPr>
          <a:xfrm>
            <a:off x="838200" y="1460500"/>
            <a:ext cx="10515600" cy="5032375"/>
          </a:xfrm>
        </p:spPr>
        <p:txBody>
          <a:bodyPr>
            <a:normAutofit/>
          </a:bodyPr>
          <a:lstStyle/>
          <a:p>
            <a:r>
              <a:rPr lang="zh-TW" altLang="en-US" dirty="0"/>
              <a:t>你不需要了解所有細節因為</a:t>
            </a:r>
            <a:endParaRPr lang="en-US" altLang="zh-TW" dirty="0"/>
          </a:p>
          <a:p>
            <a:pPr lvl="1"/>
            <a:r>
              <a:rPr lang="zh-TW" altLang="en-US" dirty="0"/>
              <a:t>你可以做簡單的測試</a:t>
            </a:r>
            <a:endParaRPr lang="en-US" altLang="zh-TW" dirty="0"/>
          </a:p>
          <a:p>
            <a:pPr lvl="1"/>
            <a:r>
              <a:rPr lang="zh-TW" altLang="en-US" dirty="0"/>
              <a:t>問</a:t>
            </a:r>
            <a:r>
              <a:rPr lang="en-US" altLang="zh-TW" dirty="0"/>
              <a:t>chat </a:t>
            </a:r>
            <a:r>
              <a:rPr lang="en-US" altLang="zh-TW" dirty="0" err="1"/>
              <a:t>gpt</a:t>
            </a:r>
            <a:endParaRPr lang="en-US" altLang="zh-TW" dirty="0"/>
          </a:p>
          <a:p>
            <a:pPr lvl="1"/>
            <a:r>
              <a:rPr lang="zh-TW" altLang="en-US" dirty="0"/>
              <a:t>並不需要了解所有細節才能滿足你現有的需求</a:t>
            </a:r>
            <a:endParaRPr lang="en-US" altLang="zh-TW" dirty="0"/>
          </a:p>
          <a:p>
            <a:pPr lvl="1"/>
            <a:r>
              <a:rPr lang="zh-TW" altLang="en-US" dirty="0"/>
              <a:t>有人可能有相同需求並做了公開的套件 </a:t>
            </a:r>
            <a:r>
              <a:rPr lang="en-US" altLang="zh-TW" dirty="0" err="1"/>
              <a:t>github</a:t>
            </a:r>
            <a:endParaRPr lang="en-US" altLang="zh-TW" dirty="0"/>
          </a:p>
          <a:p>
            <a:r>
              <a:rPr lang="zh-TW" altLang="en-US" dirty="0"/>
              <a:t>但你需要</a:t>
            </a:r>
            <a:endParaRPr lang="en-US" altLang="zh-TW" dirty="0"/>
          </a:p>
          <a:p>
            <a:pPr lvl="1"/>
            <a:r>
              <a:rPr lang="zh-TW" altLang="en-US" dirty="0"/>
              <a:t>了解每行指令的</a:t>
            </a:r>
            <a:r>
              <a:rPr lang="en-US" altLang="zh-TW" dirty="0"/>
              <a:t>high level</a:t>
            </a:r>
            <a:r>
              <a:rPr lang="zh-TW" altLang="en-US" dirty="0"/>
              <a:t> </a:t>
            </a:r>
            <a:r>
              <a:rPr lang="en-US" altLang="zh-TW" dirty="0"/>
              <a:t>concept</a:t>
            </a:r>
          </a:p>
          <a:p>
            <a:pPr lvl="1"/>
            <a:r>
              <a:rPr lang="zh-TW" altLang="en-US" dirty="0"/>
              <a:t>你必須能說出它在幹嘛，雖然有時你無法解釋它確切要如何做到</a:t>
            </a:r>
            <a:endParaRPr lang="en-US" altLang="zh-TW" dirty="0"/>
          </a:p>
          <a:p>
            <a:pPr lvl="1"/>
            <a:r>
              <a:rPr lang="zh-TW" altLang="en-US" dirty="0"/>
              <a:t>了解如何閱讀文檔，尤其是越新的第三方套件</a:t>
            </a:r>
            <a:endParaRPr lang="en-US" altLang="zh-TW" dirty="0"/>
          </a:p>
          <a:p>
            <a:pPr lvl="2"/>
            <a:r>
              <a:rPr lang="zh-TW" altLang="en-US" dirty="0"/>
              <a:t>網路上的第三方套件程式越少，</a:t>
            </a:r>
            <a:r>
              <a:rPr lang="en-US" altLang="zh-TW" dirty="0" err="1"/>
              <a:t>chatgpt</a:t>
            </a:r>
            <a:r>
              <a:rPr lang="zh-TW" altLang="en-US" dirty="0"/>
              <a:t>越不了解它</a:t>
            </a:r>
            <a:endParaRPr lang="en-US" altLang="zh-TW" dirty="0"/>
          </a:p>
        </p:txBody>
      </p:sp>
    </p:spTree>
    <p:extLst>
      <p:ext uri="{BB962C8B-B14F-4D97-AF65-F5344CB8AC3E}">
        <p14:creationId xmlns:p14="http://schemas.microsoft.com/office/powerpoint/2010/main" val="312353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C79977-C200-4840-B326-FCD9E4AC81A2}"/>
              </a:ext>
            </a:extLst>
          </p:cNvPr>
          <p:cNvSpPr>
            <a:spLocks noGrp="1"/>
          </p:cNvSpPr>
          <p:nvPr>
            <p:ph type="title"/>
          </p:nvPr>
        </p:nvSpPr>
        <p:spPr/>
        <p:txBody>
          <a:bodyPr/>
          <a:lstStyle/>
          <a:p>
            <a:r>
              <a:rPr lang="zh-TW" altLang="en-US" dirty="0"/>
              <a:t>最後</a:t>
            </a:r>
            <a:r>
              <a:rPr lang="en-US" altLang="zh-TW" dirty="0"/>
              <a:t>…..</a:t>
            </a:r>
            <a:endParaRPr lang="zh-TW" altLang="en-US" dirty="0"/>
          </a:p>
        </p:txBody>
      </p:sp>
      <p:sp>
        <p:nvSpPr>
          <p:cNvPr id="3" name="內容版面配置區 2">
            <a:extLst>
              <a:ext uri="{FF2B5EF4-FFF2-40B4-BE49-F238E27FC236}">
                <a16:creationId xmlns:a16="http://schemas.microsoft.com/office/drawing/2014/main" id="{3F617907-A1FF-7B5A-EDED-B992A2047BEF}"/>
              </a:ext>
            </a:extLst>
          </p:cNvPr>
          <p:cNvSpPr>
            <a:spLocks noGrp="1"/>
          </p:cNvSpPr>
          <p:nvPr>
            <p:ph idx="1"/>
          </p:nvPr>
        </p:nvSpPr>
        <p:spPr>
          <a:xfrm>
            <a:off x="838200" y="1825625"/>
            <a:ext cx="10515600" cy="4279340"/>
          </a:xfrm>
        </p:spPr>
        <p:txBody>
          <a:bodyPr/>
          <a:lstStyle/>
          <a:p>
            <a:r>
              <a:rPr lang="zh-TW" altLang="en-US" dirty="0"/>
              <a:t>小心第三方套件</a:t>
            </a:r>
            <a:endParaRPr lang="en-US" altLang="zh-TW" dirty="0"/>
          </a:p>
          <a:p>
            <a:pPr lvl="1"/>
            <a:r>
              <a:rPr lang="zh-TW" altLang="en-US" dirty="0"/>
              <a:t>惡意代碼</a:t>
            </a:r>
            <a:endParaRPr lang="en-US" altLang="zh-TW" dirty="0"/>
          </a:p>
          <a:p>
            <a:pPr lvl="1"/>
            <a:r>
              <a:rPr lang="zh-TW" altLang="en-US" dirty="0"/>
              <a:t>越小的組織所產生的套件</a:t>
            </a:r>
            <a:endParaRPr lang="en-US" altLang="zh-TW" dirty="0"/>
          </a:p>
          <a:p>
            <a:pPr lvl="2"/>
            <a:r>
              <a:rPr lang="zh-TW" altLang="en-US" dirty="0"/>
              <a:t>維護品質越差</a:t>
            </a:r>
            <a:endParaRPr lang="en-US" altLang="zh-TW" dirty="0"/>
          </a:p>
          <a:p>
            <a:pPr lvl="2"/>
            <a:r>
              <a:rPr lang="zh-TW" altLang="en-US" dirty="0"/>
              <a:t>文檔較殘缺，可能自己寫比較快</a:t>
            </a:r>
            <a:endParaRPr lang="en-US" altLang="zh-TW" dirty="0"/>
          </a:p>
          <a:p>
            <a:pPr lvl="2"/>
            <a:r>
              <a:rPr lang="zh-TW" altLang="en-US" dirty="0"/>
              <a:t>它可能寫得不太好</a:t>
            </a:r>
            <a:endParaRPr lang="en-US" altLang="zh-TW" dirty="0"/>
          </a:p>
          <a:p>
            <a:r>
              <a:rPr lang="zh-TW" altLang="en-US" dirty="0"/>
              <a:t>不知道怎麼看就看星數吧，就像逛網路商城一樣</a:t>
            </a:r>
            <a:endParaRPr lang="en-US" altLang="zh-TW" dirty="0"/>
          </a:p>
          <a:p>
            <a:endParaRPr lang="en-US" altLang="zh-TW" dirty="0"/>
          </a:p>
          <a:p>
            <a:endParaRPr lang="zh-TW" altLang="en-US" dirty="0"/>
          </a:p>
        </p:txBody>
      </p:sp>
      <p:pic>
        <p:nvPicPr>
          <p:cNvPr id="5" name="圖片 4">
            <a:extLst>
              <a:ext uri="{FF2B5EF4-FFF2-40B4-BE49-F238E27FC236}">
                <a16:creationId xmlns:a16="http://schemas.microsoft.com/office/drawing/2014/main" id="{1D6770DA-FD64-8400-FD0C-2879A18A522B}"/>
              </a:ext>
            </a:extLst>
          </p:cNvPr>
          <p:cNvPicPr>
            <a:picLocks noChangeAspect="1"/>
          </p:cNvPicPr>
          <p:nvPr/>
        </p:nvPicPr>
        <p:blipFill>
          <a:blip r:embed="rId2"/>
          <a:stretch>
            <a:fillRect/>
          </a:stretch>
        </p:blipFill>
        <p:spPr>
          <a:xfrm>
            <a:off x="8182446" y="3325906"/>
            <a:ext cx="2022066" cy="728538"/>
          </a:xfrm>
          <a:prstGeom prst="rect">
            <a:avLst/>
          </a:prstGeom>
        </p:spPr>
      </p:pic>
    </p:spTree>
    <p:extLst>
      <p:ext uri="{BB962C8B-B14F-4D97-AF65-F5344CB8AC3E}">
        <p14:creationId xmlns:p14="http://schemas.microsoft.com/office/powerpoint/2010/main" val="398892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2D28CA-0D75-2DD5-1954-BA64088AF51B}"/>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AE39C824-0141-DEDA-646A-9D3E1D33C862}"/>
              </a:ext>
            </a:extLst>
          </p:cNvPr>
          <p:cNvSpPr>
            <a:spLocks noGrp="1"/>
          </p:cNvSpPr>
          <p:nvPr>
            <p:ph idx="1"/>
          </p:nvPr>
        </p:nvSpPr>
        <p:spPr/>
        <p:txBody>
          <a:bodyPr/>
          <a:lstStyle/>
          <a:p>
            <a:r>
              <a:rPr lang="zh-TW" altLang="en-US" dirty="0"/>
              <a:t>如果你覺得學完程式之後沒有甚麼用處</a:t>
            </a:r>
            <a:endParaRPr lang="en-US" altLang="zh-TW" dirty="0"/>
          </a:p>
          <a:p>
            <a:pPr lvl="1"/>
            <a:r>
              <a:rPr lang="zh-TW" altLang="en-US" dirty="0"/>
              <a:t>列印偶數頁</a:t>
            </a:r>
            <a:endParaRPr lang="en-US" altLang="zh-TW" dirty="0"/>
          </a:p>
          <a:p>
            <a:pPr lvl="2"/>
            <a:r>
              <a:rPr lang="zh-TW" altLang="en-US" dirty="0"/>
              <a:t>將偶數頁的數列以程式輸出並複製貼上到列印介面上你就不需要一頁頁按了</a:t>
            </a:r>
            <a:r>
              <a:rPr lang="en-US" altLang="zh-TW" dirty="0"/>
              <a:t>…</a:t>
            </a:r>
          </a:p>
          <a:p>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A48D0A7F-F8FC-72A8-7BEC-99B7ADF38FB1}"/>
                  </a:ext>
                </a:extLst>
              </p:cNvPr>
              <p:cNvSpPr txBox="1"/>
              <p:nvPr/>
            </p:nvSpPr>
            <p:spPr>
              <a:xfrm>
                <a:off x="1061220" y="3160285"/>
                <a:ext cx="68266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𝑝𝑟𝑖𝑛𝑡</m:t>
                      </m:r>
                      <m:r>
                        <a:rPr lang="en-US" altLang="zh-TW" b="0" i="1" smtClean="0">
                          <a:latin typeface="Cambria Math" panose="02040503050406030204" pitchFamily="18" charset="0"/>
                        </a:rPr>
                        <m:t>(′,′.</m:t>
                      </m:r>
                      <m:r>
                        <a:rPr lang="en-US" altLang="zh-TW" b="0" i="1" smtClean="0">
                          <a:latin typeface="Cambria Math" panose="02040503050406030204" pitchFamily="18" charset="0"/>
                        </a:rPr>
                        <m:t>𝑗𝑜𝑖𝑛</m:t>
                      </m:r>
                      <m:r>
                        <a:rPr lang="en-US" altLang="zh-TW" b="0" i="1" smtClean="0">
                          <a:latin typeface="Cambria Math" panose="02040503050406030204" pitchFamily="18" charset="0"/>
                        </a:rPr>
                        <m:t>(</m:t>
                      </m:r>
                      <m:r>
                        <a:rPr lang="en-US" altLang="zh-TW" b="0" i="1" smtClean="0">
                          <a:latin typeface="Cambria Math" panose="02040503050406030204" pitchFamily="18" charset="0"/>
                        </a:rPr>
                        <m:t>𝑠𝑡𝑟</m:t>
                      </m:r>
                      <m:r>
                        <a:rPr lang="en-US" altLang="zh-TW" b="0" i="1" smtClean="0">
                          <a:latin typeface="Cambria Math" panose="02040503050406030204" pitchFamily="18" charset="0"/>
                        </a:rPr>
                        <m:t>(</m:t>
                      </m:r>
                      <m:r>
                        <a:rPr lang="en-US" altLang="zh-TW" b="0" i="1" smtClean="0">
                          <a:latin typeface="Cambria Math" panose="02040503050406030204" pitchFamily="18" charset="0"/>
                        </a:rPr>
                        <m:t>𝑖</m:t>
                      </m:r>
                      <m:r>
                        <a:rPr lang="en-US" altLang="zh-TW" b="0" i="1" smtClean="0">
                          <a:latin typeface="Cambria Math" panose="02040503050406030204" pitchFamily="18" charset="0"/>
                        </a:rPr>
                        <m:t>) </m:t>
                      </m:r>
                      <m:r>
                        <a:rPr lang="en-US" altLang="zh-TW" b="0" i="1" smtClean="0">
                          <a:latin typeface="Cambria Math" panose="02040503050406030204" pitchFamily="18" charset="0"/>
                        </a:rPr>
                        <m:t>𝑓𝑜𝑟</m:t>
                      </m:r>
                      <m:r>
                        <a:rPr lang="en-US" altLang="zh-TW" b="0" i="1" smtClean="0">
                          <a:latin typeface="Cambria Math" panose="02040503050406030204" pitchFamily="18" charset="0"/>
                        </a:rPr>
                        <m:t> </m:t>
                      </m:r>
                      <m:r>
                        <a:rPr lang="en-US" altLang="zh-TW" b="0" i="1" smtClean="0">
                          <a:latin typeface="Cambria Math" panose="02040503050406030204" pitchFamily="18" charset="0"/>
                        </a:rPr>
                        <m:t>𝑖</m:t>
                      </m:r>
                      <m:r>
                        <a:rPr lang="en-US" altLang="zh-TW" b="0" i="1" smtClean="0">
                          <a:latin typeface="Cambria Math" panose="02040503050406030204" pitchFamily="18" charset="0"/>
                        </a:rPr>
                        <m:t>  </m:t>
                      </m:r>
                      <m:r>
                        <a:rPr lang="en-US" altLang="zh-TW" b="0" i="1" smtClean="0">
                          <a:latin typeface="Cambria Math" panose="02040503050406030204" pitchFamily="18" charset="0"/>
                        </a:rPr>
                        <m:t>𝑖𝑛</m:t>
                      </m:r>
                      <m:r>
                        <a:rPr lang="en-US" altLang="zh-TW" b="0" i="1" smtClean="0">
                          <a:latin typeface="Cambria Math" panose="02040503050406030204" pitchFamily="18" charset="0"/>
                        </a:rPr>
                        <m:t> </m:t>
                      </m:r>
                      <m:r>
                        <a:rPr lang="en-US" altLang="zh-TW" b="0" i="1" smtClean="0">
                          <a:latin typeface="Cambria Math" panose="02040503050406030204" pitchFamily="18" charset="0"/>
                        </a:rPr>
                        <m:t>𝑟𝑎𝑛𝑔𝑒</m:t>
                      </m:r>
                      <m:r>
                        <a:rPr lang="en-US" altLang="zh-TW" b="0" i="1" smtClean="0">
                          <a:latin typeface="Cambria Math" panose="02040503050406030204" pitchFamily="18" charset="0"/>
                        </a:rPr>
                        <m:t>(1,1001) </m:t>
                      </m:r>
                      <m:r>
                        <a:rPr lang="en-US" altLang="zh-TW" b="0" i="1" smtClean="0">
                          <a:latin typeface="Cambria Math" panose="02040503050406030204" pitchFamily="18" charset="0"/>
                        </a:rPr>
                        <m:t>𝑖𝑓</m:t>
                      </m:r>
                      <m:r>
                        <a:rPr lang="en-US" altLang="zh-TW" b="0" i="1" smtClean="0">
                          <a:latin typeface="Cambria Math" panose="02040503050406030204" pitchFamily="18" charset="0"/>
                        </a:rPr>
                        <m:t> </m:t>
                      </m:r>
                      <m:r>
                        <a:rPr lang="en-US" altLang="zh-TW" b="0" i="1" smtClean="0">
                          <a:latin typeface="Cambria Math" panose="02040503050406030204" pitchFamily="18" charset="0"/>
                        </a:rPr>
                        <m:t>𝑖</m:t>
                      </m:r>
                      <m:r>
                        <a:rPr lang="en-US" altLang="zh-TW" b="0" i="1" smtClean="0">
                          <a:latin typeface="Cambria Math" panose="02040503050406030204" pitchFamily="18" charset="0"/>
                        </a:rPr>
                        <m:t>%2==0))</m:t>
                      </m:r>
                    </m:oMath>
                  </m:oMathPara>
                </a14:m>
                <a:endParaRPr lang="zh-TW" altLang="en-US" dirty="0"/>
              </a:p>
            </p:txBody>
          </p:sp>
        </mc:Choice>
        <mc:Fallback xmlns="">
          <p:sp>
            <p:nvSpPr>
              <p:cNvPr id="4" name="文字方塊 3">
                <a:extLst>
                  <a:ext uri="{FF2B5EF4-FFF2-40B4-BE49-F238E27FC236}">
                    <a16:creationId xmlns:a16="http://schemas.microsoft.com/office/drawing/2014/main" id="{A48D0A7F-F8FC-72A8-7BEC-99B7ADF38FB1}"/>
                  </a:ext>
                </a:extLst>
              </p:cNvPr>
              <p:cNvSpPr txBox="1">
                <a:spLocks noRot="1" noChangeAspect="1" noMove="1" noResize="1" noEditPoints="1" noAdjustHandles="1" noChangeArrowheads="1" noChangeShapeType="1" noTextEdit="1"/>
              </p:cNvSpPr>
              <p:nvPr/>
            </p:nvSpPr>
            <p:spPr>
              <a:xfrm>
                <a:off x="1061220" y="3160285"/>
                <a:ext cx="6826624" cy="369332"/>
              </a:xfrm>
              <a:prstGeom prst="rect">
                <a:avLst/>
              </a:prstGeom>
              <a:blipFill>
                <a:blip r:embed="rId2"/>
                <a:stretch>
                  <a:fillRect b="-13115"/>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8C8FD1B7-F7E0-D715-3E76-AA4633A66BDF}"/>
              </a:ext>
            </a:extLst>
          </p:cNvPr>
          <p:cNvSpPr txBox="1"/>
          <p:nvPr/>
        </p:nvSpPr>
        <p:spPr>
          <a:xfrm>
            <a:off x="1532964" y="4401671"/>
            <a:ext cx="7306235" cy="923330"/>
          </a:xfrm>
          <a:prstGeom prst="rect">
            <a:avLst/>
          </a:prstGeom>
          <a:noFill/>
        </p:spPr>
        <p:txBody>
          <a:bodyPr wrap="square" rtlCol="0">
            <a:spAutoFit/>
          </a:bodyPr>
          <a:lstStyle/>
          <a:p>
            <a:r>
              <a:rPr lang="en-US" altLang="zh-TW" dirty="0">
                <a:latin typeface="Bahnschrift" panose="020B0502040204020203" pitchFamily="34" charset="0"/>
                <a:ea typeface="細明體" panose="02020509000000000000" pitchFamily="49" charset="-120"/>
              </a:rPr>
              <a:t> for i in range(1,1001):</a:t>
            </a:r>
          </a:p>
          <a:p>
            <a:r>
              <a:rPr lang="en-US" altLang="zh-TW" dirty="0">
                <a:latin typeface="Bahnschrift" panose="020B0502040204020203" pitchFamily="34" charset="0"/>
                <a:ea typeface="細明體" panose="02020509000000000000" pitchFamily="49" charset="-120"/>
              </a:rPr>
              <a:t>	if i%2==0:</a:t>
            </a:r>
          </a:p>
          <a:p>
            <a:r>
              <a:rPr lang="en-US" altLang="zh-TW" dirty="0">
                <a:latin typeface="Bahnschrift" panose="020B0502040204020203" pitchFamily="34" charset="0"/>
                <a:ea typeface="細明體" panose="02020509000000000000" pitchFamily="49" charset="-120"/>
              </a:rPr>
              <a:t>		print(str(</a:t>
            </a:r>
            <a:r>
              <a:rPr lang="en-US" altLang="zh-TW" dirty="0" err="1">
                <a:latin typeface="Bahnschrift" panose="020B0502040204020203" pitchFamily="34" charset="0"/>
                <a:ea typeface="細明體" panose="02020509000000000000" pitchFamily="49" charset="-120"/>
              </a:rPr>
              <a:t>i</a:t>
            </a:r>
            <a:r>
              <a:rPr lang="en-US" altLang="zh-TW" dirty="0">
                <a:latin typeface="Bahnschrift" panose="020B0502040204020203" pitchFamily="34" charset="0"/>
                <a:ea typeface="細明體" panose="02020509000000000000" pitchFamily="49" charset="-120"/>
              </a:rPr>
              <a:t>)+’, ’ ,end=‘’)</a:t>
            </a:r>
            <a:endParaRPr lang="zh-TW" altLang="en-US" dirty="0">
              <a:latin typeface="Bahnschrift" panose="020B0502040204020203" pitchFamily="34" charset="0"/>
              <a:ea typeface="細明體" panose="02020509000000000000" pitchFamily="49" charset="-120"/>
            </a:endParaRPr>
          </a:p>
        </p:txBody>
      </p:sp>
      <p:sp>
        <p:nvSpPr>
          <p:cNvPr id="7" name="文字方塊 6">
            <a:extLst>
              <a:ext uri="{FF2B5EF4-FFF2-40B4-BE49-F238E27FC236}">
                <a16:creationId xmlns:a16="http://schemas.microsoft.com/office/drawing/2014/main" id="{1C346474-E572-3B1B-6C4B-5D17AE2D21AA}"/>
              </a:ext>
            </a:extLst>
          </p:cNvPr>
          <p:cNvSpPr txBox="1"/>
          <p:nvPr/>
        </p:nvSpPr>
        <p:spPr>
          <a:xfrm>
            <a:off x="1228164" y="5602941"/>
            <a:ext cx="9735671" cy="6740307"/>
          </a:xfrm>
          <a:prstGeom prst="rect">
            <a:avLst/>
          </a:prstGeom>
          <a:noFill/>
        </p:spPr>
        <p:txBody>
          <a:bodyPr wrap="square" rtlCol="0">
            <a:spAutoFit/>
          </a:bodyPr>
          <a:lstStyle/>
          <a:p>
            <a:r>
              <a:rPr lang="en-US" altLang="zh-TW" dirty="0"/>
              <a:t>2, 4, 6, 8, 10, 12, 14, 16, 18, 20, 22, 24, 26, 28, 30, 32, 34, 36, 38, 40, 42, 44, 46, 48, 50, 52, 54, 56, 58, 60, 62, 64, 66, 68, 70, 72, 74, 76, 78, 80, 82, 84, 86, 88, 90, 92, 94, 96, 98, 100, 102, 104, 106, 108, 110, 112, 114, 116, 118, 120, 122, 124, 126, 128, 130, 132, 134, 136, 138, 140, 142, 144, 146, 148, 150, 152, 154, 156, 158, 160, 162, 164, 166, 168, 170, 172, 174, 176, 178, 180, 182, 184, 186, 188, 190, 192, 194, 196, 198, 200, 202, 204, 206, 208, 210, 212, 214, 216, 218, 220, 222,  224, 226, 228, 230, 232, 234, 236, 238, 240, 242, 244, 246, 248, 250, 252, 254, 256, 258, 260, 262, 264, 266, 268, 270, 272, 274, 276, 278, 280, 282, 284, 286, 288, 290, 292, 294, 296, 298, 300, 302, 304, 306, 308, 310, 312, 314, 316, 318, 320, 322, 324, 326, 328, 330, 332, 334, 336, 338, 340, 342, 344, 346, 348, 350, 352, 354, 356, 358, 360, 362, 364, 366, 368, 370, 372, 374, 376, 378, 380, 382, 384, 386, 388, 390, 392, 394, 396, 398, 400, 402, 404, 406, 408, 410, 412, 414, 416, 418, 420, 422, 424, 426, 428, 430, 432, 434, 436, 438, 440, 442, 444, 446, 448, 450, 452, 454, 456, 458, 460, 462, 464, 466, 468, 470, 472, 474, 476, 478, 480, 482, 484, 486, 488, 490, 492, 494, 496, 498, 500, 502, 504, 506, 508, 510, 512, 514, 516, 518, 520, 522, 524, 526, 528, 530, 532, 534, 536, 538, 540, 542, 544, 546, 548, 550, 552, 554, 556, 558, 560, 562, 564, 566, 568, 570, 572, 574, 576, 578, 580, 582, 584, 586, 588, 590, 592, 594, 596, 598, 600, 602, 604, 606, 608, 610, 612, 614, 616, 618, 620, 622, 624, 626, 628, 630, 632, 634, 636, 638, 640, 642, 644, 646, 648, 650, 652, 654, 656, 658, 660, 662, 664, 666, 668, 670, 672, 674, 676, 678, 680, 682, 684, 686, 688, 690, 692, 694, 696, 698, 700, 702, 704, 706, 708, 710, 712, 714, 716, 718, 720, 722, 724, 726, 728, 730, 732, 734, 736, 738, 740, 742, 744, 746, 748, 750, 752, 754, 756, 758, 760, 762, 764, 766, 768, 770, 772, 774, 776, 778, 780, 782, 784, 786, 788, 790, 792, 794, 796, 798, 800, 802, 804, 806, 808, 810, 812, 814, 816, 818, 820, 822, 82</a:t>
            </a:r>
          </a:p>
          <a:p>
            <a:r>
              <a:rPr lang="en-US" altLang="zh-TW" dirty="0"/>
              <a:t>4, 826, 828, 830, 832, 834, 836, 838, 840, 842, 844, 846, 848, 850, 852, 854, 856, 858, 860, 862, 864, 866, 868, 870, 872, 874, 876, 878, 880, 882, 884, 886, 888, 890, 892, 894, 896, 898, 900, 902, 904, 906, 908, 910, 912, 914, 916, 918, 920, 922, 924, 926, 928, 930, 932, 934, 936, 938, 940, 942, 944, 946, 948, 950, 952, 954, 956, 958, 960, 962, 964, 966, 968, 970, 972, 974, 976, 978, 980, 982, 984, 986, 988, 990, 992, 994, 996, 998, 1000, </a:t>
            </a:r>
            <a:endParaRPr lang="zh-TW" altLang="en-US" dirty="0"/>
          </a:p>
        </p:txBody>
      </p:sp>
      <p:pic>
        <p:nvPicPr>
          <p:cNvPr id="9" name="圖片 8">
            <a:extLst>
              <a:ext uri="{FF2B5EF4-FFF2-40B4-BE49-F238E27FC236}">
                <a16:creationId xmlns:a16="http://schemas.microsoft.com/office/drawing/2014/main" id="{7E67641B-2BB8-12E9-CC11-E27496387CC0}"/>
              </a:ext>
            </a:extLst>
          </p:cNvPr>
          <p:cNvPicPr>
            <a:picLocks noChangeAspect="1"/>
          </p:cNvPicPr>
          <p:nvPr/>
        </p:nvPicPr>
        <p:blipFill>
          <a:blip r:embed="rId3"/>
          <a:stretch>
            <a:fillRect/>
          </a:stretch>
        </p:blipFill>
        <p:spPr>
          <a:xfrm>
            <a:off x="8712198" y="3039734"/>
            <a:ext cx="2536313" cy="2536313"/>
          </a:xfrm>
          <a:prstGeom prst="rect">
            <a:avLst/>
          </a:prstGeom>
        </p:spPr>
      </p:pic>
      <p:sp>
        <p:nvSpPr>
          <p:cNvPr id="10" name="文字方塊 9">
            <a:extLst>
              <a:ext uri="{FF2B5EF4-FFF2-40B4-BE49-F238E27FC236}">
                <a16:creationId xmlns:a16="http://schemas.microsoft.com/office/drawing/2014/main" id="{F4856DD6-75D8-C1BF-DA17-0C08E74F4D37}"/>
              </a:ext>
            </a:extLst>
          </p:cNvPr>
          <p:cNvSpPr txBox="1"/>
          <p:nvPr/>
        </p:nvSpPr>
        <p:spPr>
          <a:xfrm>
            <a:off x="3860799" y="3764012"/>
            <a:ext cx="609600" cy="369332"/>
          </a:xfrm>
          <a:prstGeom prst="rect">
            <a:avLst/>
          </a:prstGeom>
          <a:noFill/>
        </p:spPr>
        <p:txBody>
          <a:bodyPr wrap="square" rtlCol="0">
            <a:spAutoFit/>
          </a:bodyPr>
          <a:lstStyle/>
          <a:p>
            <a:r>
              <a:rPr lang="en-US" altLang="zh-TW" dirty="0">
                <a:latin typeface="+mj-ea"/>
                <a:ea typeface="+mj-ea"/>
              </a:rPr>
              <a:t>or</a:t>
            </a:r>
            <a:endParaRPr lang="zh-TW" altLang="en-US" dirty="0">
              <a:latin typeface="+mj-ea"/>
              <a:ea typeface="+mj-ea"/>
            </a:endParaRPr>
          </a:p>
        </p:txBody>
      </p:sp>
    </p:spTree>
    <p:extLst>
      <p:ext uri="{BB962C8B-B14F-4D97-AF65-F5344CB8AC3E}">
        <p14:creationId xmlns:p14="http://schemas.microsoft.com/office/powerpoint/2010/main" val="2076639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86157-9060-581D-1929-5D64F7B678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E6F472E3-1FD7-2AC9-A128-92900B29AF7E}"/>
              </a:ext>
            </a:extLst>
          </p:cNvPr>
          <p:cNvSpPr>
            <a:spLocks noGrp="1"/>
          </p:cNvSpPr>
          <p:nvPr>
            <p:ph type="title"/>
          </p:nvPr>
        </p:nvSpPr>
        <p:spPr/>
        <p:txBody>
          <a:bodyPr/>
          <a:lstStyle/>
          <a:p>
            <a:r>
              <a:rPr lang="en-US" altLang="zh-TW" dirty="0"/>
              <a:t>Why learn code</a:t>
            </a:r>
            <a:endParaRPr lang="zh-TW" altLang="en-US" dirty="0"/>
          </a:p>
        </p:txBody>
      </p:sp>
      <p:sp>
        <p:nvSpPr>
          <p:cNvPr id="3" name="內容版面配置區 2">
            <a:extLst>
              <a:ext uri="{FF2B5EF4-FFF2-40B4-BE49-F238E27FC236}">
                <a16:creationId xmlns:a16="http://schemas.microsoft.com/office/drawing/2014/main" id="{26F4EA53-328A-E8C0-40ED-8B0383D70286}"/>
              </a:ext>
            </a:extLst>
          </p:cNvPr>
          <p:cNvSpPr>
            <a:spLocks noGrp="1"/>
          </p:cNvSpPr>
          <p:nvPr>
            <p:ph idx="1"/>
          </p:nvPr>
        </p:nvSpPr>
        <p:spPr/>
        <p:txBody>
          <a:bodyPr/>
          <a:lstStyle/>
          <a:p>
            <a:r>
              <a:rPr lang="zh-TW" altLang="en-US" dirty="0"/>
              <a:t>完成重複性的工作</a:t>
            </a:r>
            <a:endParaRPr lang="en-US" altLang="zh-TW" dirty="0"/>
          </a:p>
          <a:p>
            <a:pPr lvl="1"/>
            <a:r>
              <a:rPr lang="zh-TW" altLang="en-US" dirty="0"/>
              <a:t>任何</a:t>
            </a:r>
            <a:r>
              <a:rPr lang="en-US" altLang="zh-TW" dirty="0" err="1"/>
              <a:t>execel</a:t>
            </a:r>
            <a:r>
              <a:rPr lang="zh-TW" altLang="en-US" dirty="0"/>
              <a:t>表裡針對一欄的資料操作</a:t>
            </a:r>
            <a:endParaRPr lang="en-US" altLang="zh-TW" dirty="0"/>
          </a:p>
          <a:p>
            <a:pPr lvl="1"/>
            <a:r>
              <a:rPr lang="zh-TW" altLang="en-US" dirty="0"/>
              <a:t>數據模擬</a:t>
            </a:r>
            <a:endParaRPr lang="en-US" altLang="zh-TW" dirty="0"/>
          </a:p>
          <a:p>
            <a:pPr lvl="1"/>
            <a:r>
              <a:rPr lang="zh-TW" altLang="en-US" dirty="0"/>
              <a:t>調用線上</a:t>
            </a:r>
            <a:r>
              <a:rPr lang="en-US" altLang="zh-TW" dirty="0"/>
              <a:t>API</a:t>
            </a:r>
            <a:r>
              <a:rPr lang="zh-TW" altLang="en-US" dirty="0"/>
              <a:t>服務</a:t>
            </a:r>
            <a:endParaRPr lang="en-US" altLang="zh-TW" dirty="0"/>
          </a:p>
          <a:p>
            <a:pPr lvl="2"/>
            <a:r>
              <a:rPr lang="zh-TW" altLang="en-US" dirty="0"/>
              <a:t>檔案格式轉 換</a:t>
            </a:r>
            <a:endParaRPr lang="en-US" altLang="zh-TW" dirty="0"/>
          </a:p>
          <a:p>
            <a:pPr lvl="2"/>
            <a:r>
              <a:rPr lang="en-US" altLang="zh-TW" dirty="0"/>
              <a:t>OCR</a:t>
            </a:r>
            <a:r>
              <a:rPr lang="zh-TW" altLang="en-US" dirty="0"/>
              <a:t> </a:t>
            </a:r>
            <a:r>
              <a:rPr lang="en-US" altLang="zh-TW" dirty="0"/>
              <a:t>PDF-&gt;TXT</a:t>
            </a:r>
          </a:p>
          <a:p>
            <a:pPr lvl="2"/>
            <a:endParaRPr lang="en-US" altLang="zh-TW" dirty="0"/>
          </a:p>
        </p:txBody>
      </p:sp>
    </p:spTree>
    <p:extLst>
      <p:ext uri="{BB962C8B-B14F-4D97-AF65-F5344CB8AC3E}">
        <p14:creationId xmlns:p14="http://schemas.microsoft.com/office/powerpoint/2010/main" val="164425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33495-C018-1DDF-9FAC-0DE7264D6490}"/>
              </a:ext>
            </a:extLst>
          </p:cNvPr>
          <p:cNvSpPr>
            <a:spLocks noGrp="1"/>
          </p:cNvSpPr>
          <p:nvPr>
            <p:ph type="title"/>
          </p:nvPr>
        </p:nvSpPr>
        <p:spPr/>
        <p:txBody>
          <a:bodyPr/>
          <a:lstStyle/>
          <a:p>
            <a:r>
              <a:rPr lang="en-US" altLang="zh-TW" dirty="0"/>
              <a:t>API</a:t>
            </a:r>
            <a:r>
              <a:rPr lang="zh-TW" altLang="en-US" dirty="0"/>
              <a:t> </a:t>
            </a:r>
            <a:r>
              <a:rPr lang="en-US" altLang="zh-TW" dirty="0"/>
              <a:t>(application program interface</a:t>
            </a:r>
            <a:r>
              <a:rPr lang="zh-TW" altLang="en-US" dirty="0"/>
              <a:t>應用程式介面</a:t>
            </a:r>
            <a:r>
              <a:rPr lang="en-US" altLang="zh-TW" dirty="0"/>
              <a:t>)</a:t>
            </a:r>
            <a:endParaRPr lang="zh-TW" altLang="en-US" dirty="0"/>
          </a:p>
        </p:txBody>
      </p:sp>
      <p:sp>
        <p:nvSpPr>
          <p:cNvPr id="3" name="內容版面配置區 2">
            <a:extLst>
              <a:ext uri="{FF2B5EF4-FFF2-40B4-BE49-F238E27FC236}">
                <a16:creationId xmlns:a16="http://schemas.microsoft.com/office/drawing/2014/main" id="{FF062F07-6AB9-9351-6803-82CA399EB7E2}"/>
              </a:ext>
            </a:extLst>
          </p:cNvPr>
          <p:cNvSpPr>
            <a:spLocks noGrp="1"/>
          </p:cNvSpPr>
          <p:nvPr>
            <p:ph idx="1"/>
          </p:nvPr>
        </p:nvSpPr>
        <p:spPr/>
        <p:txBody>
          <a:bodyPr>
            <a:normAutofit/>
          </a:bodyPr>
          <a:lstStyle/>
          <a:p>
            <a:r>
              <a:rPr lang="zh-TW" altLang="en-US" dirty="0"/>
              <a:t>自動化與伺服器溝通的方式 </a:t>
            </a:r>
            <a:endParaRPr lang="en-US" altLang="zh-TW" dirty="0"/>
          </a:p>
          <a:p>
            <a:r>
              <a:rPr lang="zh-TW" altLang="en-US" dirty="0"/>
              <a:t>介面 </a:t>
            </a:r>
            <a:r>
              <a:rPr lang="en-US" altLang="zh-TW" dirty="0"/>
              <a:t>= </a:t>
            </a:r>
            <a:r>
              <a:rPr lang="zh-TW" altLang="en-US" dirty="0"/>
              <a:t>指定的資料格式</a:t>
            </a:r>
            <a:endParaRPr lang="en-US" altLang="zh-TW" dirty="0"/>
          </a:p>
          <a:p>
            <a:pPr lvl="1"/>
            <a:r>
              <a:rPr lang="zh-TW" altLang="en-US" dirty="0"/>
              <a:t>伺服器位置</a:t>
            </a:r>
            <a:r>
              <a:rPr lang="en-US" altLang="zh-TW" dirty="0" err="1"/>
              <a:t>url</a:t>
            </a:r>
            <a:endParaRPr lang="en-US" altLang="zh-TW" dirty="0"/>
          </a:p>
          <a:p>
            <a:pPr lvl="1"/>
            <a:r>
              <a:rPr lang="zh-TW" altLang="en-US" dirty="0"/>
              <a:t>資料 </a:t>
            </a:r>
            <a:r>
              <a:rPr lang="en-US" altLang="zh-TW" dirty="0"/>
              <a:t>- &gt;</a:t>
            </a:r>
            <a:r>
              <a:rPr lang="zh-TW" altLang="en-US" dirty="0"/>
              <a:t> </a:t>
            </a:r>
            <a:r>
              <a:rPr lang="en-US" altLang="zh-TW" dirty="0"/>
              <a:t>body</a:t>
            </a:r>
          </a:p>
          <a:p>
            <a:pPr lvl="1"/>
            <a:r>
              <a:rPr lang="zh-TW" altLang="en-US" dirty="0"/>
              <a:t>其他 </a:t>
            </a:r>
            <a:r>
              <a:rPr lang="en-US" altLang="zh-TW" dirty="0"/>
              <a:t>-&gt; header</a:t>
            </a:r>
          </a:p>
          <a:p>
            <a:pPr lvl="2"/>
            <a:endParaRPr lang="en-US" altLang="zh-TW" dirty="0"/>
          </a:p>
          <a:p>
            <a:r>
              <a:rPr lang="en-US" altLang="zh-TW" dirty="0">
                <a:hlinkClick r:id="rId2"/>
              </a:rPr>
              <a:t>(</a:t>
            </a:r>
            <a:r>
              <a:rPr lang="en-US" altLang="zh-TW" dirty="0" err="1">
                <a:hlinkClick r:id="rId2"/>
              </a:rPr>
              <a:t>Openai</a:t>
            </a:r>
            <a:r>
              <a:rPr lang="en-US" altLang="zh-TW" dirty="0">
                <a:hlinkClick r:id="rId2"/>
              </a:rPr>
              <a:t> chat </a:t>
            </a:r>
            <a:r>
              <a:rPr lang="en-US" altLang="zh-TW" dirty="0" err="1">
                <a:hlinkClick r:id="rId2"/>
              </a:rPr>
              <a:t>api</a:t>
            </a:r>
            <a:r>
              <a:rPr lang="en-US" altLang="zh-TW" dirty="0">
                <a:hlinkClick r:id="rId2"/>
              </a:rPr>
              <a:t>)</a:t>
            </a:r>
            <a:endParaRPr lang="en-US" altLang="zh-TW" dirty="0"/>
          </a:p>
          <a:p>
            <a:endParaRPr lang="en-US" altLang="zh-TW" dirty="0"/>
          </a:p>
          <a:p>
            <a:endParaRPr lang="en-US" altLang="zh-TW" dirty="0"/>
          </a:p>
          <a:p>
            <a:pPr lvl="1"/>
            <a:endParaRPr lang="en-US" altLang="zh-TW" dirty="0"/>
          </a:p>
        </p:txBody>
      </p:sp>
      <p:sp>
        <p:nvSpPr>
          <p:cNvPr id="13" name="矩形 12">
            <a:extLst>
              <a:ext uri="{FF2B5EF4-FFF2-40B4-BE49-F238E27FC236}">
                <a16:creationId xmlns:a16="http://schemas.microsoft.com/office/drawing/2014/main" id="{B946AC6C-C1C4-6449-3658-CC76C41BFBD2}"/>
              </a:ext>
            </a:extLst>
          </p:cNvPr>
          <p:cNvSpPr/>
          <p:nvPr/>
        </p:nvSpPr>
        <p:spPr>
          <a:xfrm>
            <a:off x="3872754" y="2895598"/>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你好嗎</a:t>
            </a:r>
            <a:r>
              <a:rPr lang="en-US" altLang="zh-TW" dirty="0">
                <a:solidFill>
                  <a:schemeClr val="tx1"/>
                </a:solidFill>
              </a:rPr>
              <a:t>?</a:t>
            </a:r>
            <a:endParaRPr lang="zh-TW" altLang="en-US" dirty="0">
              <a:solidFill>
                <a:schemeClr val="tx1"/>
              </a:solidFill>
            </a:endParaRPr>
          </a:p>
        </p:txBody>
      </p:sp>
    </p:spTree>
    <p:extLst>
      <p:ext uri="{BB962C8B-B14F-4D97-AF65-F5344CB8AC3E}">
        <p14:creationId xmlns:p14="http://schemas.microsoft.com/office/powerpoint/2010/main" val="49548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9D7C8E-62EB-B3E2-DA4D-DADF358BC64E}"/>
              </a:ext>
            </a:extLst>
          </p:cNvPr>
          <p:cNvSpPr>
            <a:spLocks noGrp="1"/>
          </p:cNvSpPr>
          <p:nvPr>
            <p:ph type="title"/>
          </p:nvPr>
        </p:nvSpPr>
        <p:spPr/>
        <p:txBody>
          <a:bodyPr/>
          <a:lstStyle/>
          <a:p>
            <a:r>
              <a:rPr lang="en-US" altLang="zh-TW" dirty="0"/>
              <a:t>Ok… Now I can do one. But what if 1000?</a:t>
            </a:r>
            <a:endParaRPr lang="zh-TW" altLang="en-US" dirty="0"/>
          </a:p>
        </p:txBody>
      </p:sp>
      <p:sp>
        <p:nvSpPr>
          <p:cNvPr id="3" name="內容版面配置區 2">
            <a:extLst>
              <a:ext uri="{FF2B5EF4-FFF2-40B4-BE49-F238E27FC236}">
                <a16:creationId xmlns:a16="http://schemas.microsoft.com/office/drawing/2014/main" id="{6396933F-6281-BD1F-E445-CA0BABEC8E18}"/>
              </a:ext>
            </a:extLst>
          </p:cNvPr>
          <p:cNvSpPr>
            <a:spLocks noGrp="1"/>
          </p:cNvSpPr>
          <p:nvPr>
            <p:ph idx="1"/>
          </p:nvPr>
        </p:nvSpPr>
        <p:spPr/>
        <p:txBody>
          <a:bodyPr/>
          <a:lstStyle/>
          <a:p>
            <a:endParaRPr lang="zh-TW" altLang="en-US" dirty="0"/>
          </a:p>
        </p:txBody>
      </p:sp>
      <p:sp>
        <p:nvSpPr>
          <p:cNvPr id="5" name="矩形 4">
            <a:extLst>
              <a:ext uri="{FF2B5EF4-FFF2-40B4-BE49-F238E27FC236}">
                <a16:creationId xmlns:a16="http://schemas.microsoft.com/office/drawing/2014/main" id="{3891D826-E383-FD86-AAAA-EE788D6BB7D9}"/>
              </a:ext>
            </a:extLst>
          </p:cNvPr>
          <p:cNvSpPr/>
          <p:nvPr/>
        </p:nvSpPr>
        <p:spPr>
          <a:xfrm>
            <a:off x="1156448" y="2474256"/>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美國的首都在哪</a:t>
            </a:r>
            <a:r>
              <a:rPr lang="en-US" altLang="zh-TW" dirty="0">
                <a:solidFill>
                  <a:schemeClr val="tx1"/>
                </a:solidFill>
              </a:rPr>
              <a:t>?</a:t>
            </a:r>
            <a:endParaRPr lang="zh-TW" altLang="en-US" dirty="0">
              <a:solidFill>
                <a:schemeClr val="tx1"/>
              </a:solidFill>
            </a:endParaRPr>
          </a:p>
        </p:txBody>
      </p:sp>
      <p:sp>
        <p:nvSpPr>
          <p:cNvPr id="6" name="矩形 5">
            <a:extLst>
              <a:ext uri="{FF2B5EF4-FFF2-40B4-BE49-F238E27FC236}">
                <a16:creationId xmlns:a16="http://schemas.microsoft.com/office/drawing/2014/main" id="{A00E820B-CFF3-BA67-BAD6-ED809C72480C}"/>
              </a:ext>
            </a:extLst>
          </p:cNvPr>
          <p:cNvSpPr/>
          <p:nvPr/>
        </p:nvSpPr>
        <p:spPr>
          <a:xfrm>
            <a:off x="1156448" y="4177550"/>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日本的首都在哪</a:t>
            </a:r>
            <a:r>
              <a:rPr lang="en-US" altLang="zh-TW" dirty="0">
                <a:solidFill>
                  <a:schemeClr val="tx1"/>
                </a:solidFill>
              </a:rPr>
              <a:t>?</a:t>
            </a:r>
            <a:endParaRPr lang="zh-TW" altLang="en-US" dirty="0">
              <a:solidFill>
                <a:schemeClr val="tx1"/>
              </a:solidFill>
            </a:endParaRPr>
          </a:p>
        </p:txBody>
      </p:sp>
      <p:sp>
        <p:nvSpPr>
          <p:cNvPr id="7" name="矩形 6">
            <a:extLst>
              <a:ext uri="{FF2B5EF4-FFF2-40B4-BE49-F238E27FC236}">
                <a16:creationId xmlns:a16="http://schemas.microsoft.com/office/drawing/2014/main" id="{BE3F5ABD-DA86-380A-3D91-6B59BBC36DE6}"/>
              </a:ext>
            </a:extLst>
          </p:cNvPr>
          <p:cNvSpPr/>
          <p:nvPr/>
        </p:nvSpPr>
        <p:spPr>
          <a:xfrm>
            <a:off x="3951196" y="2474255"/>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澳洲的首都在哪</a:t>
            </a:r>
            <a:r>
              <a:rPr lang="en-US" altLang="zh-TW" dirty="0">
                <a:solidFill>
                  <a:schemeClr val="tx1"/>
                </a:solidFill>
              </a:rPr>
              <a:t>?</a:t>
            </a:r>
            <a:endParaRPr lang="zh-TW" altLang="en-US" dirty="0">
              <a:solidFill>
                <a:schemeClr val="tx1"/>
              </a:solidFill>
            </a:endParaRPr>
          </a:p>
        </p:txBody>
      </p:sp>
      <p:sp>
        <p:nvSpPr>
          <p:cNvPr id="8" name="矩形 7">
            <a:extLst>
              <a:ext uri="{FF2B5EF4-FFF2-40B4-BE49-F238E27FC236}">
                <a16:creationId xmlns:a16="http://schemas.microsoft.com/office/drawing/2014/main" id="{D348D547-ACC2-76E4-7602-E151A3EB9FC8}"/>
              </a:ext>
            </a:extLst>
          </p:cNvPr>
          <p:cNvSpPr/>
          <p:nvPr/>
        </p:nvSpPr>
        <p:spPr>
          <a:xfrm>
            <a:off x="3951196" y="4177550"/>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奧地利的首都在哪</a:t>
            </a:r>
            <a:r>
              <a:rPr lang="en-US" altLang="zh-TW" dirty="0">
                <a:solidFill>
                  <a:schemeClr val="tx1"/>
                </a:solidFill>
              </a:rPr>
              <a:t>?</a:t>
            </a:r>
            <a:endParaRPr lang="zh-TW" altLang="en-US" dirty="0">
              <a:solidFill>
                <a:schemeClr val="tx1"/>
              </a:solidFill>
            </a:endParaRPr>
          </a:p>
        </p:txBody>
      </p:sp>
      <p:sp>
        <p:nvSpPr>
          <p:cNvPr id="9" name="矩形 8">
            <a:extLst>
              <a:ext uri="{FF2B5EF4-FFF2-40B4-BE49-F238E27FC236}">
                <a16:creationId xmlns:a16="http://schemas.microsoft.com/office/drawing/2014/main" id="{7BDD129B-F9B1-7BAB-0A52-75C4AA5A27FC}"/>
              </a:ext>
            </a:extLst>
          </p:cNvPr>
          <p:cNvSpPr/>
          <p:nvPr/>
        </p:nvSpPr>
        <p:spPr>
          <a:xfrm>
            <a:off x="6777318" y="4164566"/>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智利的首都在哪</a:t>
            </a:r>
            <a:r>
              <a:rPr lang="en-US" altLang="zh-TW" dirty="0">
                <a:solidFill>
                  <a:schemeClr val="tx1"/>
                </a:solidFill>
              </a:rPr>
              <a:t>?</a:t>
            </a:r>
            <a:endParaRPr lang="zh-TW" altLang="en-US" dirty="0">
              <a:solidFill>
                <a:schemeClr val="tx1"/>
              </a:solidFill>
            </a:endParaRPr>
          </a:p>
        </p:txBody>
      </p:sp>
      <p:sp>
        <p:nvSpPr>
          <p:cNvPr id="10" name="矩形 9">
            <a:extLst>
              <a:ext uri="{FF2B5EF4-FFF2-40B4-BE49-F238E27FC236}">
                <a16:creationId xmlns:a16="http://schemas.microsoft.com/office/drawing/2014/main" id="{A13C7432-AFF3-084F-C9A7-DE5B17CC2130}"/>
              </a:ext>
            </a:extLst>
          </p:cNvPr>
          <p:cNvSpPr/>
          <p:nvPr/>
        </p:nvSpPr>
        <p:spPr>
          <a:xfrm>
            <a:off x="6777318" y="2505630"/>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巴西的首都在哪</a:t>
            </a:r>
            <a:r>
              <a:rPr lang="en-US" altLang="zh-TW" dirty="0">
                <a:solidFill>
                  <a:schemeClr val="tx1"/>
                </a:solidFill>
              </a:rPr>
              <a:t>?</a:t>
            </a:r>
            <a:endParaRPr lang="zh-TW" altLang="en-US" dirty="0">
              <a:solidFill>
                <a:schemeClr val="tx1"/>
              </a:solidFill>
            </a:endParaRPr>
          </a:p>
        </p:txBody>
      </p:sp>
      <p:sp>
        <p:nvSpPr>
          <p:cNvPr id="11" name="矩形 10">
            <a:extLst>
              <a:ext uri="{FF2B5EF4-FFF2-40B4-BE49-F238E27FC236}">
                <a16:creationId xmlns:a16="http://schemas.microsoft.com/office/drawing/2014/main" id="{D42ED71B-1705-A22E-455A-025BD13FE64A}"/>
              </a:ext>
            </a:extLst>
          </p:cNvPr>
          <p:cNvSpPr/>
          <p:nvPr/>
        </p:nvSpPr>
        <p:spPr>
          <a:xfrm>
            <a:off x="10015819" y="2900077"/>
            <a:ext cx="573740" cy="4303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TW" dirty="0">
                <a:solidFill>
                  <a:schemeClr val="tx1"/>
                </a:solidFill>
              </a:rPr>
              <a:t>…..</a:t>
            </a:r>
            <a:endParaRPr lang="zh-TW" altLang="en-US" dirty="0">
              <a:solidFill>
                <a:schemeClr val="tx1"/>
              </a:solidFill>
            </a:endParaRPr>
          </a:p>
        </p:txBody>
      </p:sp>
      <p:sp>
        <p:nvSpPr>
          <p:cNvPr id="12" name="矩形 11">
            <a:extLst>
              <a:ext uri="{FF2B5EF4-FFF2-40B4-BE49-F238E27FC236}">
                <a16:creationId xmlns:a16="http://schemas.microsoft.com/office/drawing/2014/main" id="{84A61BC6-DD65-37AD-0B55-10DC41696740}"/>
              </a:ext>
            </a:extLst>
          </p:cNvPr>
          <p:cNvSpPr/>
          <p:nvPr/>
        </p:nvSpPr>
        <p:spPr>
          <a:xfrm>
            <a:off x="10015819" y="4603372"/>
            <a:ext cx="573740" cy="4303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TW" dirty="0">
                <a:solidFill>
                  <a:schemeClr val="tx1"/>
                </a:solidFill>
              </a:rPr>
              <a:t>…..</a:t>
            </a:r>
            <a:endParaRPr lang="zh-TW" altLang="en-US" dirty="0">
              <a:solidFill>
                <a:schemeClr val="tx1"/>
              </a:solidFill>
            </a:endParaRPr>
          </a:p>
        </p:txBody>
      </p:sp>
    </p:spTree>
    <p:extLst>
      <p:ext uri="{BB962C8B-B14F-4D97-AF65-F5344CB8AC3E}">
        <p14:creationId xmlns:p14="http://schemas.microsoft.com/office/powerpoint/2010/main" val="145309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4070CF-86F3-8ACD-D33C-3239931F24AE}"/>
              </a:ext>
            </a:extLst>
          </p:cNvPr>
          <p:cNvSpPr>
            <a:spLocks noGrp="1"/>
          </p:cNvSpPr>
          <p:nvPr>
            <p:ph type="title"/>
          </p:nvPr>
        </p:nvSpPr>
        <p:spPr/>
        <p:txBody>
          <a:bodyPr/>
          <a:lstStyle/>
          <a:p>
            <a:r>
              <a:rPr lang="en-US" altLang="zh-TW" dirty="0"/>
              <a:t>Now I need a PROGRAM to do this</a:t>
            </a:r>
            <a:endParaRPr lang="zh-TW" altLang="en-US" dirty="0"/>
          </a:p>
        </p:txBody>
      </p:sp>
      <p:graphicFrame>
        <p:nvGraphicFramePr>
          <p:cNvPr id="6" name="內容版面配置區 5">
            <a:extLst>
              <a:ext uri="{FF2B5EF4-FFF2-40B4-BE49-F238E27FC236}">
                <a16:creationId xmlns:a16="http://schemas.microsoft.com/office/drawing/2014/main" id="{8860090C-7964-913F-F73D-9D1C374AE60A}"/>
              </a:ext>
            </a:extLst>
          </p:cNvPr>
          <p:cNvGraphicFramePr>
            <a:graphicFrameLocks noGrp="1"/>
          </p:cNvGraphicFramePr>
          <p:nvPr>
            <p:ph idx="1"/>
            <p:extLst>
              <p:ext uri="{D42A27DB-BD31-4B8C-83A1-F6EECF244321}">
                <p14:modId xmlns:p14="http://schemas.microsoft.com/office/powerpoint/2010/main" val="2505494984"/>
              </p:ext>
            </p:extLst>
          </p:nvPr>
        </p:nvGraphicFramePr>
        <p:xfrm>
          <a:off x="658906" y="2475753"/>
          <a:ext cx="2046194" cy="1854200"/>
        </p:xfrm>
        <a:graphic>
          <a:graphicData uri="http://schemas.openxmlformats.org/drawingml/2006/table">
            <a:tbl>
              <a:tblPr firstRow="1" bandRow="1">
                <a:tableStyleId>{5C22544A-7EE6-4342-B048-85BDC9FD1C3A}</a:tableStyleId>
              </a:tblPr>
              <a:tblGrid>
                <a:gridCol w="2046194">
                  <a:extLst>
                    <a:ext uri="{9D8B030D-6E8A-4147-A177-3AD203B41FA5}">
                      <a16:colId xmlns:a16="http://schemas.microsoft.com/office/drawing/2014/main" val="1983973506"/>
                    </a:ext>
                  </a:extLst>
                </a:gridCol>
              </a:tblGrid>
              <a:tr h="370840">
                <a:tc>
                  <a:txBody>
                    <a:bodyPr/>
                    <a:lstStyle/>
                    <a:p>
                      <a:r>
                        <a:rPr lang="zh-TW" altLang="en-US" dirty="0"/>
                        <a:t>國家</a:t>
                      </a:r>
                    </a:p>
                  </a:txBody>
                  <a:tcPr/>
                </a:tc>
                <a:extLst>
                  <a:ext uri="{0D108BD9-81ED-4DB2-BD59-A6C34878D82A}">
                    <a16:rowId xmlns:a16="http://schemas.microsoft.com/office/drawing/2014/main" val="2264373063"/>
                  </a:ext>
                </a:extLst>
              </a:tr>
              <a:tr h="370840">
                <a:tc>
                  <a:txBody>
                    <a:bodyPr/>
                    <a:lstStyle/>
                    <a:p>
                      <a:r>
                        <a:rPr lang="zh-TW" altLang="en-US" dirty="0"/>
                        <a:t>美國</a:t>
                      </a:r>
                    </a:p>
                  </a:txBody>
                  <a:tcPr/>
                </a:tc>
                <a:extLst>
                  <a:ext uri="{0D108BD9-81ED-4DB2-BD59-A6C34878D82A}">
                    <a16:rowId xmlns:a16="http://schemas.microsoft.com/office/drawing/2014/main" val="2081484231"/>
                  </a:ext>
                </a:extLst>
              </a:tr>
              <a:tr h="370840">
                <a:tc>
                  <a:txBody>
                    <a:bodyPr/>
                    <a:lstStyle/>
                    <a:p>
                      <a:r>
                        <a:rPr lang="zh-TW" altLang="en-US" dirty="0"/>
                        <a:t>台灣</a:t>
                      </a:r>
                      <a:endParaRPr lang="en-US" altLang="zh-TW" dirty="0"/>
                    </a:p>
                  </a:txBody>
                  <a:tcPr/>
                </a:tc>
                <a:extLst>
                  <a:ext uri="{0D108BD9-81ED-4DB2-BD59-A6C34878D82A}">
                    <a16:rowId xmlns:a16="http://schemas.microsoft.com/office/drawing/2014/main" val="1219490209"/>
                  </a:ext>
                </a:extLst>
              </a:tr>
              <a:tr h="370840">
                <a:tc>
                  <a:txBody>
                    <a:bodyPr/>
                    <a:lstStyle/>
                    <a:p>
                      <a:r>
                        <a:rPr lang="zh-TW" altLang="en-US" dirty="0"/>
                        <a:t>智利</a:t>
                      </a:r>
                      <a:endParaRPr lang="en-US" altLang="zh-TW" dirty="0"/>
                    </a:p>
                  </a:txBody>
                  <a:tcPr/>
                </a:tc>
                <a:extLst>
                  <a:ext uri="{0D108BD9-81ED-4DB2-BD59-A6C34878D82A}">
                    <a16:rowId xmlns:a16="http://schemas.microsoft.com/office/drawing/2014/main" val="1642510386"/>
                  </a:ext>
                </a:extLst>
              </a:tr>
              <a:tr h="370840">
                <a:tc>
                  <a:txBody>
                    <a:bodyPr/>
                    <a:lstStyle/>
                    <a:p>
                      <a:r>
                        <a:rPr lang="zh-TW" altLang="en-US" dirty="0"/>
                        <a:t>奧地利</a:t>
                      </a:r>
                    </a:p>
                  </a:txBody>
                  <a:tcPr/>
                </a:tc>
                <a:extLst>
                  <a:ext uri="{0D108BD9-81ED-4DB2-BD59-A6C34878D82A}">
                    <a16:rowId xmlns:a16="http://schemas.microsoft.com/office/drawing/2014/main" val="3895172092"/>
                  </a:ext>
                </a:extLst>
              </a:tr>
            </a:tbl>
          </a:graphicData>
        </a:graphic>
      </p:graphicFrame>
      <p:sp>
        <p:nvSpPr>
          <p:cNvPr id="7" name="矩形 6">
            <a:extLst>
              <a:ext uri="{FF2B5EF4-FFF2-40B4-BE49-F238E27FC236}">
                <a16:creationId xmlns:a16="http://schemas.microsoft.com/office/drawing/2014/main" id="{D4B70597-28C4-FD68-F12E-BF02B3B0A159}"/>
              </a:ext>
            </a:extLst>
          </p:cNvPr>
          <p:cNvSpPr/>
          <p:nvPr/>
        </p:nvSpPr>
        <p:spPr>
          <a:xfrm>
            <a:off x="745191" y="2017569"/>
            <a:ext cx="1873623" cy="3907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TW" dirty="0">
                <a:solidFill>
                  <a:schemeClr val="tx1"/>
                </a:solidFill>
              </a:rPr>
              <a:t>Csv or </a:t>
            </a:r>
            <a:r>
              <a:rPr lang="en-US" altLang="zh-TW" dirty="0" err="1">
                <a:solidFill>
                  <a:schemeClr val="tx1"/>
                </a:solidFill>
              </a:rPr>
              <a:t>json</a:t>
            </a:r>
            <a:r>
              <a:rPr lang="en-US" altLang="zh-TW" dirty="0">
                <a:solidFill>
                  <a:schemeClr val="tx1"/>
                </a:solidFill>
              </a:rPr>
              <a:t> or txt</a:t>
            </a:r>
            <a:endParaRPr lang="zh-TW" altLang="en-US" dirty="0">
              <a:solidFill>
                <a:schemeClr val="tx1"/>
              </a:solidFill>
            </a:endParaRPr>
          </a:p>
        </p:txBody>
      </p:sp>
      <p:sp>
        <p:nvSpPr>
          <p:cNvPr id="8" name="矩形 7">
            <a:extLst>
              <a:ext uri="{FF2B5EF4-FFF2-40B4-BE49-F238E27FC236}">
                <a16:creationId xmlns:a16="http://schemas.microsoft.com/office/drawing/2014/main" id="{B2A1CB33-7143-91E1-323A-4C75766A9955}"/>
              </a:ext>
            </a:extLst>
          </p:cNvPr>
          <p:cNvSpPr/>
          <p:nvPr/>
        </p:nvSpPr>
        <p:spPr>
          <a:xfrm>
            <a:off x="4574241" y="2475753"/>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你好嗎</a:t>
            </a:r>
            <a:r>
              <a:rPr lang="en-US" altLang="zh-TW" dirty="0">
                <a:solidFill>
                  <a:schemeClr val="tx1"/>
                </a:solidFill>
              </a:rPr>
              <a:t>?</a:t>
            </a:r>
            <a:endParaRPr lang="zh-TW" altLang="en-US" dirty="0">
              <a:solidFill>
                <a:schemeClr val="tx1"/>
              </a:solidFill>
            </a:endParaRPr>
          </a:p>
        </p:txBody>
      </p:sp>
      <p:sp>
        <p:nvSpPr>
          <p:cNvPr id="9" name="箭號: 向右 8">
            <a:extLst>
              <a:ext uri="{FF2B5EF4-FFF2-40B4-BE49-F238E27FC236}">
                <a16:creationId xmlns:a16="http://schemas.microsoft.com/office/drawing/2014/main" id="{719DDC81-F352-4F79-430E-681918236853}"/>
              </a:ext>
            </a:extLst>
          </p:cNvPr>
          <p:cNvSpPr/>
          <p:nvPr/>
        </p:nvSpPr>
        <p:spPr>
          <a:xfrm>
            <a:off x="3048000" y="3182471"/>
            <a:ext cx="510988" cy="246529"/>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5FAE6718-B4DF-4FE9-9F45-2A7E1BCB16A6}"/>
              </a:ext>
            </a:extLst>
          </p:cNvPr>
          <p:cNvSpPr/>
          <p:nvPr/>
        </p:nvSpPr>
        <p:spPr>
          <a:xfrm>
            <a:off x="4025153" y="1559859"/>
            <a:ext cx="4464423" cy="34424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TW" sz="2400" dirty="0">
                <a:solidFill>
                  <a:schemeClr val="tx1"/>
                </a:solidFill>
              </a:rPr>
              <a:t>PROGRAM</a:t>
            </a:r>
            <a:endParaRPr lang="zh-TW" altLang="en-US" sz="2400" dirty="0">
              <a:solidFill>
                <a:schemeClr val="tx1"/>
              </a:solidFill>
            </a:endParaRPr>
          </a:p>
        </p:txBody>
      </p:sp>
      <p:sp>
        <p:nvSpPr>
          <p:cNvPr id="11" name="矩形 10">
            <a:extLst>
              <a:ext uri="{FF2B5EF4-FFF2-40B4-BE49-F238E27FC236}">
                <a16:creationId xmlns:a16="http://schemas.microsoft.com/office/drawing/2014/main" id="{8C79E2AA-C837-D95D-66F9-0FEBE24562FD}"/>
              </a:ext>
            </a:extLst>
          </p:cNvPr>
          <p:cNvSpPr/>
          <p:nvPr/>
        </p:nvSpPr>
        <p:spPr>
          <a:xfrm>
            <a:off x="4726641" y="2628153"/>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你好嗎</a:t>
            </a:r>
            <a:r>
              <a:rPr lang="en-US" altLang="zh-TW" dirty="0">
                <a:solidFill>
                  <a:schemeClr val="tx1"/>
                </a:solidFill>
              </a:rPr>
              <a:t>?</a:t>
            </a:r>
            <a:endParaRPr lang="zh-TW" altLang="en-US" dirty="0">
              <a:solidFill>
                <a:schemeClr val="tx1"/>
              </a:solidFill>
            </a:endParaRPr>
          </a:p>
        </p:txBody>
      </p:sp>
      <p:sp>
        <p:nvSpPr>
          <p:cNvPr id="12" name="矩形 11">
            <a:extLst>
              <a:ext uri="{FF2B5EF4-FFF2-40B4-BE49-F238E27FC236}">
                <a16:creationId xmlns:a16="http://schemas.microsoft.com/office/drawing/2014/main" id="{934FA0B0-ADDE-411C-1DD9-C561D279275B}"/>
              </a:ext>
            </a:extLst>
          </p:cNvPr>
          <p:cNvSpPr/>
          <p:nvPr/>
        </p:nvSpPr>
        <p:spPr>
          <a:xfrm>
            <a:off x="4879041" y="2780553"/>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你好嗎</a:t>
            </a:r>
            <a:r>
              <a:rPr lang="en-US" altLang="zh-TW" dirty="0">
                <a:solidFill>
                  <a:schemeClr val="tx1"/>
                </a:solidFill>
              </a:rPr>
              <a:t>?</a:t>
            </a:r>
            <a:endParaRPr lang="zh-TW" altLang="en-US" dirty="0">
              <a:solidFill>
                <a:schemeClr val="tx1"/>
              </a:solidFill>
            </a:endParaRPr>
          </a:p>
        </p:txBody>
      </p:sp>
      <p:sp>
        <p:nvSpPr>
          <p:cNvPr id="13" name="矩形 12">
            <a:extLst>
              <a:ext uri="{FF2B5EF4-FFF2-40B4-BE49-F238E27FC236}">
                <a16:creationId xmlns:a16="http://schemas.microsoft.com/office/drawing/2014/main" id="{EE8DE5EA-2BCA-7E9A-3268-F665DEF80B6E}"/>
              </a:ext>
            </a:extLst>
          </p:cNvPr>
          <p:cNvSpPr/>
          <p:nvPr/>
        </p:nvSpPr>
        <p:spPr>
          <a:xfrm>
            <a:off x="5031441" y="2932953"/>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你好嗎</a:t>
            </a:r>
            <a:r>
              <a:rPr lang="en-US" altLang="zh-TW" dirty="0">
                <a:solidFill>
                  <a:schemeClr val="tx1"/>
                </a:solidFill>
              </a:rPr>
              <a:t>?</a:t>
            </a:r>
            <a:endParaRPr lang="zh-TW" altLang="en-US" dirty="0">
              <a:solidFill>
                <a:schemeClr val="tx1"/>
              </a:solidFill>
            </a:endParaRPr>
          </a:p>
        </p:txBody>
      </p:sp>
      <p:sp>
        <p:nvSpPr>
          <p:cNvPr id="14" name="矩形 13">
            <a:extLst>
              <a:ext uri="{FF2B5EF4-FFF2-40B4-BE49-F238E27FC236}">
                <a16:creationId xmlns:a16="http://schemas.microsoft.com/office/drawing/2014/main" id="{BB28E71A-38A9-A979-30A1-D83EBD841235}"/>
              </a:ext>
            </a:extLst>
          </p:cNvPr>
          <p:cNvSpPr/>
          <p:nvPr/>
        </p:nvSpPr>
        <p:spPr>
          <a:xfrm>
            <a:off x="5183841" y="3085353"/>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你好嗎</a:t>
            </a:r>
            <a:r>
              <a:rPr lang="en-US" altLang="zh-TW" dirty="0">
                <a:solidFill>
                  <a:schemeClr val="tx1"/>
                </a:solidFill>
              </a:rPr>
              <a:t>?</a:t>
            </a:r>
            <a:endParaRPr lang="zh-TW" altLang="en-US" dirty="0">
              <a:solidFill>
                <a:schemeClr val="tx1"/>
              </a:solidFill>
            </a:endParaRPr>
          </a:p>
        </p:txBody>
      </p:sp>
      <p:sp>
        <p:nvSpPr>
          <p:cNvPr id="15" name="矩形 14">
            <a:extLst>
              <a:ext uri="{FF2B5EF4-FFF2-40B4-BE49-F238E27FC236}">
                <a16:creationId xmlns:a16="http://schemas.microsoft.com/office/drawing/2014/main" id="{22C92F9B-473D-10C2-E42E-C29EF3623F46}"/>
              </a:ext>
            </a:extLst>
          </p:cNvPr>
          <p:cNvSpPr/>
          <p:nvPr/>
        </p:nvSpPr>
        <p:spPr>
          <a:xfrm>
            <a:off x="5336241" y="3237753"/>
            <a:ext cx="2635624" cy="12819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TW" altLang="en-US" dirty="0">
                <a:solidFill>
                  <a:schemeClr val="tx1"/>
                </a:solidFill>
              </a:rPr>
              <a:t>地址</a:t>
            </a:r>
            <a:r>
              <a:rPr lang="en-US" altLang="zh-TW" dirty="0">
                <a:solidFill>
                  <a:schemeClr val="tx1"/>
                </a:solidFill>
              </a:rPr>
              <a:t>: </a:t>
            </a:r>
            <a:r>
              <a:rPr lang="en-US" altLang="zh-TW" dirty="0" err="1">
                <a:solidFill>
                  <a:schemeClr val="tx1"/>
                </a:solidFill>
              </a:rPr>
              <a:t>Openai</a:t>
            </a:r>
            <a:r>
              <a:rPr lang="en-US" altLang="zh-TW" dirty="0">
                <a:solidFill>
                  <a:schemeClr val="tx1"/>
                </a:solidFill>
              </a:rPr>
              <a:t> </a:t>
            </a:r>
            <a:r>
              <a:rPr lang="zh-TW" altLang="en-US" dirty="0">
                <a:solidFill>
                  <a:schemeClr val="tx1"/>
                </a:solidFill>
              </a:rPr>
              <a:t>伺服器</a:t>
            </a:r>
            <a:endParaRPr lang="en-US" altLang="zh-TW" dirty="0">
              <a:solidFill>
                <a:schemeClr val="tx1"/>
              </a:solidFill>
            </a:endParaRPr>
          </a:p>
          <a:p>
            <a:r>
              <a:rPr lang="zh-TW" altLang="en-US" dirty="0">
                <a:solidFill>
                  <a:schemeClr val="tx1"/>
                </a:solidFill>
              </a:rPr>
              <a:t>標頭</a:t>
            </a:r>
            <a:r>
              <a:rPr lang="en-US" altLang="zh-TW" dirty="0">
                <a:solidFill>
                  <a:schemeClr val="tx1"/>
                </a:solidFill>
              </a:rPr>
              <a:t>: </a:t>
            </a:r>
            <a:r>
              <a:rPr lang="zh-TW" altLang="en-US" dirty="0">
                <a:solidFill>
                  <a:schemeClr val="tx1"/>
                </a:solidFill>
              </a:rPr>
              <a:t>我是誰 帳號、密碼 驗證</a:t>
            </a:r>
            <a:r>
              <a:rPr lang="en-US" altLang="zh-TW" dirty="0">
                <a:solidFill>
                  <a:schemeClr val="tx1"/>
                </a:solidFill>
              </a:rPr>
              <a:t>token</a:t>
            </a:r>
          </a:p>
          <a:p>
            <a:r>
              <a:rPr lang="zh-TW" altLang="en-US" dirty="0">
                <a:solidFill>
                  <a:schemeClr val="tx1"/>
                </a:solidFill>
              </a:rPr>
              <a:t>訊息</a:t>
            </a:r>
            <a:r>
              <a:rPr lang="en-US" altLang="zh-TW" dirty="0">
                <a:solidFill>
                  <a:schemeClr val="tx1"/>
                </a:solidFill>
              </a:rPr>
              <a:t>:</a:t>
            </a:r>
            <a:r>
              <a:rPr lang="zh-TW" altLang="en-US" dirty="0">
                <a:solidFill>
                  <a:schemeClr val="tx1"/>
                </a:solidFill>
              </a:rPr>
              <a:t> 你好嗎</a:t>
            </a:r>
            <a:r>
              <a:rPr lang="en-US" altLang="zh-TW" dirty="0">
                <a:solidFill>
                  <a:schemeClr val="tx1"/>
                </a:solidFill>
              </a:rPr>
              <a:t>?</a:t>
            </a:r>
            <a:endParaRPr lang="zh-TW" altLang="en-US" dirty="0">
              <a:solidFill>
                <a:schemeClr val="tx1"/>
              </a:solidFill>
            </a:endParaRPr>
          </a:p>
        </p:txBody>
      </p:sp>
      <p:sp>
        <p:nvSpPr>
          <p:cNvPr id="16" name="箭號: 向右 15">
            <a:extLst>
              <a:ext uri="{FF2B5EF4-FFF2-40B4-BE49-F238E27FC236}">
                <a16:creationId xmlns:a16="http://schemas.microsoft.com/office/drawing/2014/main" id="{0BDB203A-C445-A715-99F0-8EA645FEE80D}"/>
              </a:ext>
            </a:extLst>
          </p:cNvPr>
          <p:cNvSpPr/>
          <p:nvPr/>
        </p:nvSpPr>
        <p:spPr>
          <a:xfrm>
            <a:off x="8978153" y="3127844"/>
            <a:ext cx="510988" cy="246529"/>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9" name="內容版面配置區 5">
            <a:extLst>
              <a:ext uri="{FF2B5EF4-FFF2-40B4-BE49-F238E27FC236}">
                <a16:creationId xmlns:a16="http://schemas.microsoft.com/office/drawing/2014/main" id="{835FD82A-475E-0129-0F0A-BCA270433217}"/>
              </a:ext>
            </a:extLst>
          </p:cNvPr>
          <p:cNvGraphicFramePr>
            <a:graphicFrameLocks/>
          </p:cNvGraphicFramePr>
          <p:nvPr>
            <p:extLst>
              <p:ext uri="{D42A27DB-BD31-4B8C-83A1-F6EECF244321}">
                <p14:modId xmlns:p14="http://schemas.microsoft.com/office/powerpoint/2010/main" val="758940904"/>
              </p:ext>
            </p:extLst>
          </p:nvPr>
        </p:nvGraphicFramePr>
        <p:xfrm>
          <a:off x="9800664" y="2475753"/>
          <a:ext cx="2238936" cy="1854200"/>
        </p:xfrm>
        <a:graphic>
          <a:graphicData uri="http://schemas.openxmlformats.org/drawingml/2006/table">
            <a:tbl>
              <a:tblPr firstRow="1" bandRow="1">
                <a:tableStyleId>{5C22544A-7EE6-4342-B048-85BDC9FD1C3A}</a:tableStyleId>
              </a:tblPr>
              <a:tblGrid>
                <a:gridCol w="1119468">
                  <a:extLst>
                    <a:ext uri="{9D8B030D-6E8A-4147-A177-3AD203B41FA5}">
                      <a16:colId xmlns:a16="http://schemas.microsoft.com/office/drawing/2014/main" val="1983973506"/>
                    </a:ext>
                  </a:extLst>
                </a:gridCol>
                <a:gridCol w="1119468">
                  <a:extLst>
                    <a:ext uri="{9D8B030D-6E8A-4147-A177-3AD203B41FA5}">
                      <a16:colId xmlns:a16="http://schemas.microsoft.com/office/drawing/2014/main" val="1928505268"/>
                    </a:ext>
                  </a:extLst>
                </a:gridCol>
              </a:tblGrid>
              <a:tr h="370840">
                <a:tc>
                  <a:txBody>
                    <a:bodyPr/>
                    <a:lstStyle/>
                    <a:p>
                      <a:r>
                        <a:rPr lang="zh-TW" altLang="en-US" dirty="0"/>
                        <a:t>國家</a:t>
                      </a:r>
                    </a:p>
                  </a:txBody>
                  <a:tcPr/>
                </a:tc>
                <a:tc>
                  <a:txBody>
                    <a:bodyPr/>
                    <a:lstStyle/>
                    <a:p>
                      <a:r>
                        <a:rPr lang="zh-TW" altLang="en-US" dirty="0"/>
                        <a:t>答案</a:t>
                      </a:r>
                    </a:p>
                  </a:txBody>
                  <a:tcPr/>
                </a:tc>
                <a:extLst>
                  <a:ext uri="{0D108BD9-81ED-4DB2-BD59-A6C34878D82A}">
                    <a16:rowId xmlns:a16="http://schemas.microsoft.com/office/drawing/2014/main" val="2264373063"/>
                  </a:ext>
                </a:extLst>
              </a:tr>
              <a:tr h="370840">
                <a:tc>
                  <a:txBody>
                    <a:bodyPr/>
                    <a:lstStyle/>
                    <a:p>
                      <a:r>
                        <a:rPr lang="zh-TW" altLang="en-US" dirty="0"/>
                        <a:t>美國</a:t>
                      </a:r>
                    </a:p>
                  </a:txBody>
                  <a:tcPr/>
                </a:tc>
                <a:tc>
                  <a:txBody>
                    <a:bodyPr/>
                    <a:lstStyle/>
                    <a:p>
                      <a:r>
                        <a:rPr lang="zh-TW" altLang="en-US" dirty="0"/>
                        <a:t>華盛頓</a:t>
                      </a:r>
                    </a:p>
                  </a:txBody>
                  <a:tcPr/>
                </a:tc>
                <a:extLst>
                  <a:ext uri="{0D108BD9-81ED-4DB2-BD59-A6C34878D82A}">
                    <a16:rowId xmlns:a16="http://schemas.microsoft.com/office/drawing/2014/main" val="2081484231"/>
                  </a:ext>
                </a:extLst>
              </a:tr>
              <a:tr h="370840">
                <a:tc>
                  <a:txBody>
                    <a:bodyPr/>
                    <a:lstStyle/>
                    <a:p>
                      <a:r>
                        <a:rPr lang="zh-TW" altLang="en-US" dirty="0"/>
                        <a:t>台灣</a:t>
                      </a:r>
                      <a:endParaRPr lang="en-US" altLang="zh-TW" dirty="0"/>
                    </a:p>
                  </a:txBody>
                  <a:tcPr/>
                </a:tc>
                <a:tc>
                  <a:txBody>
                    <a:bodyPr/>
                    <a:lstStyle/>
                    <a:p>
                      <a:r>
                        <a:rPr lang="zh-TW" altLang="en-US" dirty="0"/>
                        <a:t>台北</a:t>
                      </a:r>
                      <a:endParaRPr lang="en-US" altLang="zh-TW" dirty="0"/>
                    </a:p>
                  </a:txBody>
                  <a:tcPr/>
                </a:tc>
                <a:extLst>
                  <a:ext uri="{0D108BD9-81ED-4DB2-BD59-A6C34878D82A}">
                    <a16:rowId xmlns:a16="http://schemas.microsoft.com/office/drawing/2014/main" val="1219490209"/>
                  </a:ext>
                </a:extLst>
              </a:tr>
              <a:tr h="370840">
                <a:tc>
                  <a:txBody>
                    <a:bodyPr/>
                    <a:lstStyle/>
                    <a:p>
                      <a:r>
                        <a:rPr lang="zh-TW" altLang="en-US" dirty="0"/>
                        <a:t>智利</a:t>
                      </a:r>
                      <a:endParaRPr lang="en-US" altLang="zh-TW" dirty="0"/>
                    </a:p>
                  </a:txBody>
                  <a:tcPr/>
                </a:tc>
                <a:tc>
                  <a:txBody>
                    <a:bodyPr/>
                    <a:lstStyle/>
                    <a:p>
                      <a:r>
                        <a:rPr lang="zh-TW" altLang="en-US" sz="1800" b="0" i="0" kern="1200" dirty="0">
                          <a:solidFill>
                            <a:schemeClr val="dk1"/>
                          </a:solidFill>
                          <a:effectLst/>
                          <a:latin typeface="+mn-lt"/>
                          <a:ea typeface="+mn-ea"/>
                          <a:cs typeface="+mn-cs"/>
                        </a:rPr>
                        <a:t>聖地牙哥</a:t>
                      </a:r>
                      <a:endParaRPr lang="en-US" altLang="zh-TW" dirty="0"/>
                    </a:p>
                  </a:txBody>
                  <a:tcPr/>
                </a:tc>
                <a:extLst>
                  <a:ext uri="{0D108BD9-81ED-4DB2-BD59-A6C34878D82A}">
                    <a16:rowId xmlns:a16="http://schemas.microsoft.com/office/drawing/2014/main" val="1642510386"/>
                  </a:ext>
                </a:extLst>
              </a:tr>
              <a:tr h="370840">
                <a:tc>
                  <a:txBody>
                    <a:bodyPr/>
                    <a:lstStyle/>
                    <a:p>
                      <a:r>
                        <a:rPr lang="zh-TW" altLang="en-US" dirty="0"/>
                        <a:t>奧地利</a:t>
                      </a:r>
                    </a:p>
                  </a:txBody>
                  <a:tcPr/>
                </a:tc>
                <a:tc>
                  <a:txBody>
                    <a:bodyPr/>
                    <a:lstStyle/>
                    <a:p>
                      <a:r>
                        <a:rPr lang="zh-TW" altLang="en-US" dirty="0"/>
                        <a:t>維也納</a:t>
                      </a:r>
                    </a:p>
                  </a:txBody>
                  <a:tcPr/>
                </a:tc>
                <a:extLst>
                  <a:ext uri="{0D108BD9-81ED-4DB2-BD59-A6C34878D82A}">
                    <a16:rowId xmlns:a16="http://schemas.microsoft.com/office/drawing/2014/main" val="3895172092"/>
                  </a:ext>
                </a:extLst>
              </a:tr>
            </a:tbl>
          </a:graphicData>
        </a:graphic>
      </p:graphicFrame>
      <p:sp>
        <p:nvSpPr>
          <p:cNvPr id="20" name="矩形 19">
            <a:extLst>
              <a:ext uri="{FF2B5EF4-FFF2-40B4-BE49-F238E27FC236}">
                <a16:creationId xmlns:a16="http://schemas.microsoft.com/office/drawing/2014/main" id="{DEEA07FF-FCF6-BDBB-9C01-92FF9748BF4E}"/>
              </a:ext>
            </a:extLst>
          </p:cNvPr>
          <p:cNvSpPr/>
          <p:nvPr/>
        </p:nvSpPr>
        <p:spPr>
          <a:xfrm>
            <a:off x="9886949" y="2017569"/>
            <a:ext cx="1873623" cy="3907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TW" dirty="0">
                <a:solidFill>
                  <a:schemeClr val="tx1"/>
                </a:solidFill>
              </a:rPr>
              <a:t>Csv or </a:t>
            </a:r>
            <a:r>
              <a:rPr lang="en-US" altLang="zh-TW" dirty="0" err="1">
                <a:solidFill>
                  <a:schemeClr val="tx1"/>
                </a:solidFill>
              </a:rPr>
              <a:t>json</a:t>
            </a:r>
            <a:r>
              <a:rPr lang="en-US" altLang="zh-TW" dirty="0">
                <a:solidFill>
                  <a:schemeClr val="tx1"/>
                </a:solidFill>
              </a:rPr>
              <a:t> or txt</a:t>
            </a:r>
            <a:endParaRPr lang="zh-TW" altLang="en-US" dirty="0">
              <a:solidFill>
                <a:schemeClr val="tx1"/>
              </a:solidFill>
            </a:endParaRPr>
          </a:p>
        </p:txBody>
      </p:sp>
    </p:spTree>
    <p:extLst>
      <p:ext uri="{BB962C8B-B14F-4D97-AF65-F5344CB8AC3E}">
        <p14:creationId xmlns:p14="http://schemas.microsoft.com/office/powerpoint/2010/main" val="1392280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F67F7-F7F7-588B-24E0-79B199A9E8B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B6FB55F4-0E6B-320C-8F37-1E0644FA1377}"/>
              </a:ext>
            </a:extLst>
          </p:cNvPr>
          <p:cNvSpPr>
            <a:spLocks noGrp="1"/>
          </p:cNvSpPr>
          <p:nvPr>
            <p:ph type="title"/>
          </p:nvPr>
        </p:nvSpPr>
        <p:spPr/>
        <p:txBody>
          <a:bodyPr/>
          <a:lstStyle/>
          <a:p>
            <a:r>
              <a:rPr lang="en-US" altLang="zh-TW" dirty="0"/>
              <a:t>Program</a:t>
            </a:r>
            <a:endParaRPr lang="zh-TW" altLang="en-US" dirty="0"/>
          </a:p>
        </p:txBody>
      </p:sp>
      <p:sp>
        <p:nvSpPr>
          <p:cNvPr id="3" name="內容版面配置區 2">
            <a:extLst>
              <a:ext uri="{FF2B5EF4-FFF2-40B4-BE49-F238E27FC236}">
                <a16:creationId xmlns:a16="http://schemas.microsoft.com/office/drawing/2014/main" id="{F5E6D595-2BE7-BBD8-0816-B095E0D6A29F}"/>
              </a:ext>
            </a:extLst>
          </p:cNvPr>
          <p:cNvSpPr>
            <a:spLocks noGrp="1"/>
          </p:cNvSpPr>
          <p:nvPr>
            <p:ph idx="1"/>
          </p:nvPr>
        </p:nvSpPr>
        <p:spPr>
          <a:xfrm>
            <a:off x="838200" y="1825624"/>
            <a:ext cx="10515600" cy="4799293"/>
          </a:xfrm>
        </p:spPr>
        <p:txBody>
          <a:bodyPr>
            <a:normAutofit/>
          </a:bodyPr>
          <a:lstStyle/>
          <a:p>
            <a:r>
              <a:rPr lang="zh-TW" altLang="en-US" dirty="0"/>
              <a:t>只是一行行指令按照順序執行</a:t>
            </a:r>
            <a:endParaRPr lang="en-US" altLang="zh-TW" dirty="0"/>
          </a:p>
          <a:p>
            <a:r>
              <a:rPr lang="zh-TW" altLang="en-US" dirty="0"/>
              <a:t>指令只是變數之間的運算</a:t>
            </a:r>
            <a:endParaRPr lang="en-US" altLang="zh-TW" dirty="0"/>
          </a:p>
          <a:p>
            <a:r>
              <a:rPr lang="zh-TW" altLang="en-US" dirty="0"/>
              <a:t>變數只是 程式運行間 中間運算結果方便參照的名子</a:t>
            </a:r>
            <a:endParaRPr lang="en-US" altLang="zh-TW" dirty="0"/>
          </a:p>
          <a:p>
            <a:pPr lvl="1"/>
            <a:r>
              <a:rPr lang="zh-TW" altLang="en-US" dirty="0"/>
              <a:t>程式運行中以變數名稱取用運算結果</a:t>
            </a:r>
            <a:endParaRPr lang="en-US" altLang="zh-TW" dirty="0"/>
          </a:p>
          <a:p>
            <a:r>
              <a:rPr lang="zh-TW" altLang="en-US" dirty="0"/>
              <a:t>運算只是定義參與運算過程需要的變數種類與運算過程</a:t>
            </a:r>
            <a:endParaRPr lang="en-US" altLang="zh-TW" dirty="0"/>
          </a:p>
          <a:p>
            <a:r>
              <a:rPr lang="zh-TW" altLang="en-US" dirty="0"/>
              <a:t>每行指令類似數學運算式</a:t>
            </a:r>
            <a:endParaRPr lang="en-US" altLang="zh-TW" dirty="0"/>
          </a:p>
          <a:p>
            <a:endParaRPr lang="en-US" altLang="zh-TW" dirty="0"/>
          </a:p>
          <a:p>
            <a:endParaRPr lang="en-US" altLang="zh-TW" dirty="0"/>
          </a:p>
        </p:txBody>
      </p:sp>
    </p:spTree>
    <p:extLst>
      <p:ext uri="{BB962C8B-B14F-4D97-AF65-F5344CB8AC3E}">
        <p14:creationId xmlns:p14="http://schemas.microsoft.com/office/powerpoint/2010/main" val="169961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C1283-C3D4-F1AF-83B0-00BEF290DCBD}"/>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37FFC5EF-2CA3-D3DD-79E4-485649BB4CD1}"/>
              </a:ext>
            </a:extLst>
          </p:cNvPr>
          <p:cNvSpPr>
            <a:spLocks noGrp="1"/>
          </p:cNvSpPr>
          <p:nvPr>
            <p:ph idx="1"/>
          </p:nvPr>
        </p:nvSpPr>
        <p:spPr/>
        <p:txBody>
          <a:bodyPr/>
          <a:lstStyle/>
          <a:p>
            <a:r>
              <a:rPr lang="en-US" altLang="zh-TW" dirty="0"/>
              <a:t>X=1+1</a:t>
            </a:r>
          </a:p>
          <a:p>
            <a:pPr lvl="1"/>
            <a:r>
              <a:rPr lang="zh-TW" altLang="en-US" dirty="0"/>
              <a:t>變數 賦予 </a:t>
            </a:r>
            <a:r>
              <a:rPr lang="en-US" altLang="zh-TW" dirty="0"/>
              <a:t>1   +</a:t>
            </a:r>
            <a:r>
              <a:rPr lang="zh-TW" altLang="en-US" dirty="0"/>
              <a:t>運算符號   </a:t>
            </a:r>
            <a:r>
              <a:rPr lang="en-US" altLang="zh-TW" dirty="0"/>
              <a:t>1</a:t>
            </a:r>
          </a:p>
          <a:p>
            <a:pPr lvl="1"/>
            <a:r>
              <a:rPr lang="zh-TW" altLang="en-US" dirty="0"/>
              <a:t>把左邊的</a:t>
            </a:r>
            <a:r>
              <a:rPr lang="en-US" altLang="zh-TW" dirty="0"/>
              <a:t>1</a:t>
            </a:r>
            <a:r>
              <a:rPr lang="zh-TW" altLang="en-US" dirty="0"/>
              <a:t>跟右邊的</a:t>
            </a:r>
            <a:r>
              <a:rPr lang="en-US" altLang="zh-TW" dirty="0"/>
              <a:t>1</a:t>
            </a:r>
            <a:r>
              <a:rPr lang="zh-TW" altLang="en-US" dirty="0"/>
              <a:t>加起來 並將結果賦予</a:t>
            </a:r>
            <a:r>
              <a:rPr lang="en-US" altLang="zh-TW" dirty="0"/>
              <a:t>/</a:t>
            </a:r>
            <a:r>
              <a:rPr lang="zh-TW" altLang="en-US" dirty="0"/>
              <a:t>存到 變數</a:t>
            </a:r>
            <a:r>
              <a:rPr lang="en-US" altLang="zh-TW" dirty="0"/>
              <a:t>x</a:t>
            </a:r>
            <a:r>
              <a:rPr lang="zh-TW" altLang="en-US" dirty="0"/>
              <a:t>上</a:t>
            </a:r>
            <a:endParaRPr lang="en-US" altLang="zh-TW" dirty="0"/>
          </a:p>
          <a:p>
            <a:r>
              <a:rPr lang="en-US" altLang="zh-TW" dirty="0" err="1"/>
              <a:t>asdf</a:t>
            </a:r>
            <a:r>
              <a:rPr lang="en-US" altLang="zh-TW" dirty="0"/>
              <a:t>(</a:t>
            </a:r>
            <a:r>
              <a:rPr lang="en-US" altLang="zh-TW" dirty="0" err="1"/>
              <a:t>x,y,z</a:t>
            </a:r>
            <a:r>
              <a:rPr lang="en-US" altLang="zh-TW" dirty="0"/>
              <a:t>)</a:t>
            </a:r>
          </a:p>
          <a:p>
            <a:pPr lvl="1"/>
            <a:r>
              <a:rPr lang="zh-TW" altLang="en-US" dirty="0"/>
              <a:t>以</a:t>
            </a:r>
            <a:r>
              <a:rPr lang="en-US" altLang="zh-TW" dirty="0" err="1"/>
              <a:t>x,y,z</a:t>
            </a:r>
            <a:r>
              <a:rPr lang="en-US" altLang="zh-TW" dirty="0"/>
              <a:t> </a:t>
            </a:r>
            <a:r>
              <a:rPr lang="zh-TW" altLang="en-US" dirty="0"/>
              <a:t>執行</a:t>
            </a:r>
            <a:r>
              <a:rPr lang="en-US" altLang="zh-TW" dirty="0" err="1"/>
              <a:t>asdf</a:t>
            </a:r>
            <a:r>
              <a:rPr lang="zh-TW" altLang="en-US" dirty="0"/>
              <a:t>函數運算</a:t>
            </a:r>
            <a:endParaRPr lang="en-US" altLang="zh-TW" dirty="0"/>
          </a:p>
          <a:p>
            <a:pPr lvl="1"/>
            <a:endParaRPr lang="zh-TW" altLang="en-US" dirty="0"/>
          </a:p>
        </p:txBody>
      </p:sp>
    </p:spTree>
    <p:extLst>
      <p:ext uri="{BB962C8B-B14F-4D97-AF65-F5344CB8AC3E}">
        <p14:creationId xmlns:p14="http://schemas.microsoft.com/office/powerpoint/2010/main" val="305952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9E7B7-69B9-C1BF-9228-9C1FDFD10EF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ECCBEA3-4439-A3D2-5E73-831793EF19C2}"/>
              </a:ext>
            </a:extLst>
          </p:cNvPr>
          <p:cNvSpPr>
            <a:spLocks noGrp="1"/>
          </p:cNvSpPr>
          <p:nvPr>
            <p:ph type="title"/>
          </p:nvPr>
        </p:nvSpPr>
        <p:spPr/>
        <p:txBody>
          <a:bodyPr/>
          <a:lstStyle/>
          <a:p>
            <a:r>
              <a:rPr lang="en-US" altLang="zh-TW" dirty="0"/>
              <a:t>Back to example </a:t>
            </a:r>
            <a:endParaRPr lang="zh-TW" altLang="en-US" dirty="0"/>
          </a:p>
        </p:txBody>
      </p:sp>
      <p:pic>
        <p:nvPicPr>
          <p:cNvPr id="4" name="圖片 3">
            <a:extLst>
              <a:ext uri="{FF2B5EF4-FFF2-40B4-BE49-F238E27FC236}">
                <a16:creationId xmlns:a16="http://schemas.microsoft.com/office/drawing/2014/main" id="{C7566A01-5EBE-65EC-D568-F6A0D0015663}"/>
              </a:ext>
            </a:extLst>
          </p:cNvPr>
          <p:cNvPicPr>
            <a:picLocks noChangeAspect="1"/>
          </p:cNvPicPr>
          <p:nvPr/>
        </p:nvPicPr>
        <p:blipFill>
          <a:blip r:embed="rId2"/>
          <a:stretch>
            <a:fillRect/>
          </a:stretch>
        </p:blipFill>
        <p:spPr>
          <a:xfrm>
            <a:off x="5179359" y="193287"/>
            <a:ext cx="6174441" cy="1953760"/>
          </a:xfrm>
          <a:prstGeom prst="rect">
            <a:avLst/>
          </a:prstGeom>
        </p:spPr>
      </p:pic>
      <p:sp>
        <p:nvSpPr>
          <p:cNvPr id="17" name="內容版面配置區 16">
            <a:extLst>
              <a:ext uri="{FF2B5EF4-FFF2-40B4-BE49-F238E27FC236}">
                <a16:creationId xmlns:a16="http://schemas.microsoft.com/office/drawing/2014/main" id="{33B89A88-78A7-60BC-2D8F-E4323A070137}"/>
              </a:ext>
            </a:extLst>
          </p:cNvPr>
          <p:cNvSpPr>
            <a:spLocks noGrp="1"/>
          </p:cNvSpPr>
          <p:nvPr>
            <p:ph idx="1"/>
          </p:nvPr>
        </p:nvSpPr>
        <p:spPr/>
        <p:txBody>
          <a:bodyPr/>
          <a:lstStyle/>
          <a:p>
            <a:r>
              <a:rPr lang="en-US" altLang="zh-TW" dirty="0"/>
              <a:t>From Top to Bottom</a:t>
            </a:r>
          </a:p>
          <a:p>
            <a:pPr marL="514350" indent="-514350">
              <a:buFont typeface="+mj-lt"/>
              <a:buAutoNum type="arabicPeriod"/>
            </a:pPr>
            <a:r>
              <a:rPr lang="zh-TW" altLang="en-US" dirty="0"/>
              <a:t>讀取檔案</a:t>
            </a:r>
            <a:endParaRPr lang="en-US" altLang="zh-TW" dirty="0"/>
          </a:p>
          <a:p>
            <a:pPr marL="514350" indent="-514350">
              <a:buFont typeface="+mj-lt"/>
              <a:buAutoNum type="arabicPeriod"/>
            </a:pPr>
            <a:r>
              <a:rPr lang="zh-TW" altLang="en-US" dirty="0"/>
              <a:t>把檔案每行的國家，加工成問題</a:t>
            </a:r>
            <a:endParaRPr lang="en-US" altLang="zh-TW" dirty="0"/>
          </a:p>
          <a:p>
            <a:pPr marL="514350" indent="-514350">
              <a:buFont typeface="+mj-lt"/>
              <a:buAutoNum type="arabicPeriod"/>
            </a:pPr>
            <a:r>
              <a:rPr lang="zh-TW" altLang="en-US" dirty="0"/>
              <a:t>調用</a:t>
            </a:r>
            <a:r>
              <a:rPr lang="en-US" altLang="zh-TW" dirty="0"/>
              <a:t>API</a:t>
            </a:r>
          </a:p>
          <a:p>
            <a:pPr marL="514350" indent="-514350">
              <a:buFont typeface="+mj-lt"/>
              <a:buAutoNum type="arabicPeriod"/>
            </a:pPr>
            <a:r>
              <a:rPr lang="zh-TW" altLang="en-US" dirty="0"/>
              <a:t>將結果蒐集起來放到第二欄</a:t>
            </a:r>
            <a:endParaRPr lang="en-US" altLang="zh-TW" dirty="0"/>
          </a:p>
          <a:p>
            <a:pPr marL="514350" indent="-514350">
              <a:buFont typeface="+mj-lt"/>
              <a:buAutoNum type="arabicPeriod"/>
            </a:pPr>
            <a:r>
              <a:rPr lang="zh-TW" altLang="en-US" dirty="0"/>
              <a:t>儲存結果</a:t>
            </a:r>
          </a:p>
          <a:p>
            <a:r>
              <a:rPr lang="en-US" altLang="zh-TW" dirty="0">
                <a:hlinkClick r:id="rId3" action="ppaction://hlinkfile"/>
              </a:rPr>
              <a:t>Chat </a:t>
            </a:r>
            <a:r>
              <a:rPr lang="en-US" altLang="zh-TW" dirty="0" err="1">
                <a:hlinkClick r:id="rId3" action="ppaction://hlinkfile"/>
              </a:rPr>
              <a:t>gpt</a:t>
            </a:r>
            <a:endParaRPr lang="en-US" altLang="zh-TW" dirty="0"/>
          </a:p>
        </p:txBody>
      </p:sp>
    </p:spTree>
    <p:extLst>
      <p:ext uri="{BB962C8B-B14F-4D97-AF65-F5344CB8AC3E}">
        <p14:creationId xmlns:p14="http://schemas.microsoft.com/office/powerpoint/2010/main" val="425820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97E417-979B-100F-58FE-EC31041D234F}"/>
              </a:ext>
            </a:extLst>
          </p:cNvPr>
          <p:cNvSpPr>
            <a:spLocks noGrp="1"/>
          </p:cNvSpPr>
          <p:nvPr>
            <p:ph type="title"/>
          </p:nvPr>
        </p:nvSpPr>
        <p:spPr/>
        <p:txBody>
          <a:bodyPr/>
          <a:lstStyle/>
          <a:p>
            <a:r>
              <a:rPr lang="en-US" altLang="zh-TW" dirty="0"/>
              <a:t>Why not use let AI generate all code?</a:t>
            </a:r>
            <a:endParaRPr lang="zh-TW" altLang="en-US" dirty="0"/>
          </a:p>
        </p:txBody>
      </p:sp>
      <p:sp>
        <p:nvSpPr>
          <p:cNvPr id="3" name="內容版面配置區 2">
            <a:extLst>
              <a:ext uri="{FF2B5EF4-FFF2-40B4-BE49-F238E27FC236}">
                <a16:creationId xmlns:a16="http://schemas.microsoft.com/office/drawing/2014/main" id="{EBF9F83C-F2EE-DC97-71C9-F1D0CCDD74B6}"/>
              </a:ext>
            </a:extLst>
          </p:cNvPr>
          <p:cNvSpPr>
            <a:spLocks noGrp="1"/>
          </p:cNvSpPr>
          <p:nvPr>
            <p:ph idx="1"/>
          </p:nvPr>
        </p:nvSpPr>
        <p:spPr/>
        <p:txBody>
          <a:bodyPr/>
          <a:lstStyle/>
          <a:p>
            <a:r>
              <a:rPr lang="zh-TW" altLang="en-US" dirty="0"/>
              <a:t>我希望我可以但現在它目前不好</a:t>
            </a:r>
            <a:r>
              <a:rPr lang="en-US" altLang="zh-TW" dirty="0"/>
              <a:t>/</a:t>
            </a:r>
            <a:r>
              <a:rPr lang="zh-TW" altLang="en-US" dirty="0"/>
              <a:t>不可靠，因為：</a:t>
            </a:r>
            <a:endParaRPr lang="en-US" altLang="zh-TW" dirty="0"/>
          </a:p>
          <a:p>
            <a:r>
              <a:rPr lang="zh-TW" altLang="en-US" dirty="0"/>
              <a:t>跟隨代碼庫上下文並生成</a:t>
            </a:r>
            <a:endParaRPr lang="en-US" altLang="zh-TW" dirty="0"/>
          </a:p>
          <a:p>
            <a:pPr lvl="1"/>
            <a:r>
              <a:rPr lang="zh-TW" altLang="en-US" dirty="0"/>
              <a:t>隨著程式碼基礎越來越大，它變得越來越糟糕</a:t>
            </a:r>
            <a:endParaRPr lang="en-US" altLang="zh-TW" dirty="0"/>
          </a:p>
          <a:p>
            <a:pPr lvl="1"/>
            <a:r>
              <a:rPr lang="zh-TW" altLang="en-US" dirty="0"/>
              <a:t>有可能改錯舊的或採用明顯較糟糕的流程</a:t>
            </a:r>
          </a:p>
        </p:txBody>
      </p:sp>
    </p:spTree>
    <p:extLst>
      <p:ext uri="{BB962C8B-B14F-4D97-AF65-F5344CB8AC3E}">
        <p14:creationId xmlns:p14="http://schemas.microsoft.com/office/powerpoint/2010/main" val="111400446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1901</Words>
  <Application>Microsoft Office PowerPoint</Application>
  <PresentationFormat>寬螢幕</PresentationFormat>
  <Paragraphs>141</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Arial</vt:lpstr>
      <vt:lpstr>Bahnschrift</vt:lpstr>
      <vt:lpstr>Calibri</vt:lpstr>
      <vt:lpstr>Calibri Light</vt:lpstr>
      <vt:lpstr>Cambria Math</vt:lpstr>
      <vt:lpstr>Office 佈景主題</vt:lpstr>
      <vt:lpstr>Who am I</vt:lpstr>
      <vt:lpstr>Why learn code</vt:lpstr>
      <vt:lpstr>API (application program interface應用程式介面)</vt:lpstr>
      <vt:lpstr>Ok… Now I can do one. But what if 1000?</vt:lpstr>
      <vt:lpstr>Now I need a PROGRAM to do this</vt:lpstr>
      <vt:lpstr>Program</vt:lpstr>
      <vt:lpstr>PowerPoint 簡報</vt:lpstr>
      <vt:lpstr>Back to example </vt:lpstr>
      <vt:lpstr>Why not use let AI generate all code?</vt:lpstr>
      <vt:lpstr>What you can Do with AI</vt:lpstr>
      <vt:lpstr>最後…..</vt:lpstr>
      <vt:lpstr>最後…..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念恒 吳</dc:creator>
  <cp:lastModifiedBy>念恒 吳</cp:lastModifiedBy>
  <cp:revision>6</cp:revision>
  <dcterms:created xsi:type="dcterms:W3CDTF">2025-03-15T03:49:34Z</dcterms:created>
  <dcterms:modified xsi:type="dcterms:W3CDTF">2025-05-13T12:21:13Z</dcterms:modified>
</cp:coreProperties>
</file>