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28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6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38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9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20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4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658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44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00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46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6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9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6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6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93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33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75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4FC9C-0436-4AA0-B1A6-E2730271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F9E43-B41A-4C4E-98E4-C850E2F9C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Apresentação do trabalho prático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6FAE3E-70D8-4A84-90D7-795C70E6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12" y="487669"/>
            <a:ext cx="1805091" cy="909331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08FB25F9-545E-4620-914F-FC9E94EE8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212" y="1489075"/>
            <a:ext cx="4000501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Universidade do Minho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Mestrado Integrado em Engenharia Informática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Licenciatura em Ciências da Computação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Ano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Lectivo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de 2019/2020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482BD-332E-45AA-81E9-923C3A63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Migração dos dados para um sistema não relacional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9FA7A4-599C-4420-8999-114E6175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Base de dados utilizada: </a:t>
            </a:r>
            <a:r>
              <a:rPr lang="pt-PT" sz="1800" dirty="0" err="1"/>
              <a:t>MongoDB</a:t>
            </a:r>
            <a:endParaRPr lang="pt-PT" sz="1800" dirty="0"/>
          </a:p>
          <a:p>
            <a:pPr lvl="1"/>
            <a:r>
              <a:rPr lang="pt-PT" sz="1400" dirty="0"/>
              <a:t>Tipo: Documental (Documentos possuem uma estrutura)</a:t>
            </a:r>
          </a:p>
          <a:p>
            <a:pPr lvl="1"/>
            <a:r>
              <a:rPr lang="pt-PT" sz="1400" dirty="0"/>
              <a:t>Permite consultar os documentos</a:t>
            </a:r>
          </a:p>
          <a:p>
            <a:pPr lvl="1"/>
            <a:r>
              <a:rPr lang="pt-PT" sz="1400" dirty="0"/>
              <a:t>No caso do </a:t>
            </a:r>
            <a:r>
              <a:rPr lang="pt-PT" sz="1400" dirty="0" err="1"/>
              <a:t>mongoDB</a:t>
            </a:r>
            <a:r>
              <a:rPr lang="pt-PT" sz="1400" dirty="0"/>
              <a:t> cada documento representa uma “linha de um ficheiro </a:t>
            </a:r>
            <a:r>
              <a:rPr lang="pt-PT" sz="1400" dirty="0" err="1"/>
              <a:t>json</a:t>
            </a:r>
            <a:r>
              <a:rPr lang="pt-PT" sz="1400" dirty="0"/>
              <a:t>”</a:t>
            </a:r>
          </a:p>
          <a:p>
            <a:r>
              <a:rPr lang="pt-PT" sz="1800" dirty="0"/>
              <a:t>Exemplo de um documento: </a:t>
            </a:r>
          </a:p>
          <a:p>
            <a:pPr lvl="1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89033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F184E-E36E-4CBC-80CF-11DB7F4B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: Algumas das </a:t>
            </a:r>
            <a:r>
              <a:rPr lang="pt-PT" dirty="0" err="1"/>
              <a:t>queries</a:t>
            </a:r>
            <a:r>
              <a:rPr lang="pt-PT" dirty="0"/>
              <a:t> desenvolvidas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3F7387-9662-45D4-A98D-55A7DD9B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602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196F-B00C-4D35-8BA3-CB1E21BA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6836B-9E5A-4A0A-BD5E-2B92B4EF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Familiarização com sistemas de bases de dados relacionais e não relacionais.</a:t>
            </a:r>
          </a:p>
          <a:p>
            <a:r>
              <a:rPr lang="pt-PT" sz="1800" dirty="0"/>
              <a:t>Maior eficiência das bases de dados no que toca ao armazenamento de um grande volume de dados.</a:t>
            </a:r>
          </a:p>
          <a:p>
            <a:endParaRPr lang="pt-PT" sz="1800" dirty="0"/>
          </a:p>
          <a:p>
            <a:r>
              <a:rPr lang="pt-PT" sz="1800" dirty="0"/>
              <a:t>No entanto o trabalho não terminaria aqui.</a:t>
            </a:r>
          </a:p>
          <a:p>
            <a:pPr lvl="1"/>
            <a:r>
              <a:rPr lang="pt-PT" sz="1400" dirty="0"/>
              <a:t>Eventuais melhorias</a:t>
            </a:r>
          </a:p>
          <a:p>
            <a:pPr lvl="1"/>
            <a:r>
              <a:rPr lang="pt-PT" sz="1400" dirty="0"/>
              <a:t>Questões relacionadas com a manutenção</a:t>
            </a:r>
          </a:p>
        </p:txBody>
      </p:sp>
    </p:spTree>
    <p:extLst>
      <p:ext uri="{BB962C8B-B14F-4D97-AF65-F5344CB8AC3E}">
        <p14:creationId xmlns:p14="http://schemas.microsoft.com/office/powerpoint/2010/main" val="294241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C1E1F-0821-40FC-B9DA-5C475903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69610"/>
            <a:ext cx="9905998" cy="2518779"/>
          </a:xfrm>
        </p:spPr>
        <p:txBody>
          <a:bodyPr>
            <a:normAutofit/>
          </a:bodyPr>
          <a:lstStyle/>
          <a:p>
            <a:pPr algn="ctr"/>
            <a:r>
              <a:rPr lang="pt-PT" sz="8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17334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4A496-FF4E-469D-8D15-AD2F1DE7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03436E-AD1F-4CC1-9FE0-B6B5BC23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6" y="1847553"/>
            <a:ext cx="1658589" cy="2285337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0414E89-98E4-4FF2-A9E9-992C8AC75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097" y="1847553"/>
            <a:ext cx="6224202" cy="3541714"/>
          </a:xfrm>
        </p:spPr>
        <p:txBody>
          <a:bodyPr>
            <a:normAutofit/>
          </a:bodyPr>
          <a:lstStyle/>
          <a:p>
            <a:r>
              <a:rPr lang="pt-PT" sz="1800" dirty="0"/>
              <a:t>“Já há muito vão os tempos em que íamos a um hospital, por exemplo, e tínhamos uma ficha em papel com os nossos dados.”</a:t>
            </a:r>
          </a:p>
          <a:p>
            <a:endParaRPr lang="pt-PT" sz="1800" dirty="0"/>
          </a:p>
          <a:p>
            <a:r>
              <a:rPr lang="pt-PT" sz="1800" dirty="0" err="1"/>
              <a:t>Storing</a:t>
            </a:r>
            <a:r>
              <a:rPr lang="pt-PT" sz="1800" dirty="0"/>
              <a:t> de dados em sistemas informáticos difíceis de gerir</a:t>
            </a:r>
          </a:p>
          <a:p>
            <a:pPr lvl="1"/>
            <a:r>
              <a:rPr lang="pt-PT" sz="1400" dirty="0"/>
              <a:t>Ficheiros</a:t>
            </a:r>
          </a:p>
          <a:p>
            <a:pPr lvl="1"/>
            <a:r>
              <a:rPr lang="pt-PT" sz="1400" dirty="0"/>
              <a:t>Bases de dados (relacional VS não relacional)</a:t>
            </a:r>
          </a:p>
        </p:txBody>
      </p:sp>
      <p:pic>
        <p:nvPicPr>
          <p:cNvPr id="9" name="Imagem 8" descr="Uma imagem com desenho, panela, chávena&#10;&#10;Descrição gerada automaticamente">
            <a:extLst>
              <a:ext uri="{FF2B5EF4-FFF2-40B4-BE49-F238E27FC236}">
                <a16:creationId xmlns:a16="http://schemas.microsoft.com/office/drawing/2014/main" id="{1DDC6FC5-DA79-4DCC-9A1F-1EA77406F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43" y="4845273"/>
            <a:ext cx="2614142" cy="13942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50ED0-C1DB-4E6C-B93D-5E38B1DE2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36" y="4760913"/>
            <a:ext cx="2847975" cy="1600200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5CA36FFE-C1E1-40F6-8D28-383579D665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9" b="8679"/>
          <a:stretch/>
        </p:blipFill>
        <p:spPr>
          <a:xfrm>
            <a:off x="1375700" y="4631346"/>
            <a:ext cx="2171698" cy="15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844E6-BFD6-4421-93F4-625A4969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673F51-131A-47CE-82A6-EEB677CAF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5722"/>
            <a:ext cx="4327059" cy="3541714"/>
          </a:xfrm>
        </p:spPr>
        <p:txBody>
          <a:bodyPr>
            <a:normAutofit/>
          </a:bodyPr>
          <a:lstStyle/>
          <a:p>
            <a:r>
              <a:rPr lang="pt-PT" sz="1800" dirty="0"/>
              <a:t>“implementação de uma base de dados que permite guardar informação acerca do agendamento e realização de testes clínicos por parte de atletas de diferentes modalidades e categorias”.</a:t>
            </a:r>
          </a:p>
          <a:p>
            <a:r>
              <a:rPr lang="pt-PT" sz="1800" dirty="0"/>
              <a:t>Algumas entidades associadas</a:t>
            </a:r>
          </a:p>
          <a:p>
            <a:pPr lvl="1"/>
            <a:r>
              <a:rPr lang="pt-PT" sz="1400" dirty="0"/>
              <a:t>Médicos</a:t>
            </a:r>
          </a:p>
          <a:p>
            <a:pPr lvl="1"/>
            <a:r>
              <a:rPr lang="pt-PT" sz="1400" dirty="0"/>
              <a:t>Atleta</a:t>
            </a:r>
          </a:p>
          <a:p>
            <a:pPr lvl="1"/>
            <a:r>
              <a:rPr lang="pt-PT" sz="1400" dirty="0"/>
              <a:t>Modalidade</a:t>
            </a:r>
          </a:p>
          <a:p>
            <a:pPr lvl="1"/>
            <a:r>
              <a:rPr lang="pt-PT" sz="1400" dirty="0"/>
              <a:t>Etc…</a:t>
            </a:r>
          </a:p>
        </p:txBody>
      </p:sp>
      <p:pic>
        <p:nvPicPr>
          <p:cNvPr id="5" name="Imagem 4" descr="Uma imagem com preto, espelho&#10;&#10;Descrição gerada automaticamente">
            <a:extLst>
              <a:ext uri="{FF2B5EF4-FFF2-40B4-BE49-F238E27FC236}">
                <a16:creationId xmlns:a16="http://schemas.microsoft.com/office/drawing/2014/main" id="{3713928A-E3FE-4CF7-9695-E0D6C79E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20" y="1679386"/>
            <a:ext cx="2522909" cy="4608513"/>
          </a:xfrm>
          <a:prstGeom prst="rect">
            <a:avLst/>
          </a:prstGeom>
        </p:spPr>
      </p:pic>
      <p:pic>
        <p:nvPicPr>
          <p:cNvPr id="7" name="Imagem 6" descr="Uma imagem com exterior, desporto, faixa, rua&#10;&#10;Descrição gerada automaticamente">
            <a:extLst>
              <a:ext uri="{FF2B5EF4-FFF2-40B4-BE49-F238E27FC236}">
                <a16:creationId xmlns:a16="http://schemas.microsoft.com/office/drawing/2014/main" id="{44965CA9-2F47-457A-88EF-18D5A28AF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74" y="4383204"/>
            <a:ext cx="3520440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3C00A-E120-42FE-8BDE-D11585E4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655BBE-BB8C-4FF1-A35D-BEFBB069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Persistência</a:t>
            </a:r>
          </a:p>
          <a:p>
            <a:pPr lvl="1"/>
            <a:r>
              <a:rPr lang="pt-PT" sz="1400" dirty="0"/>
              <a:t>Eficiência nas consultas</a:t>
            </a:r>
          </a:p>
          <a:p>
            <a:pPr lvl="1"/>
            <a:r>
              <a:rPr lang="pt-PT" sz="1400" dirty="0"/>
              <a:t>Disponibilidade dos dados</a:t>
            </a:r>
          </a:p>
          <a:p>
            <a:pPr lvl="1"/>
            <a:r>
              <a:rPr lang="pt-PT" sz="1400" dirty="0"/>
              <a:t>Redução do desperdício</a:t>
            </a:r>
          </a:p>
          <a:p>
            <a:pPr lvl="1"/>
            <a:endParaRPr lang="pt-PT" sz="1400" dirty="0"/>
          </a:p>
          <a:p>
            <a:r>
              <a:rPr lang="pt-PT" sz="1800" dirty="0"/>
              <a:t>Foram implementadas 2 vertentes:</a:t>
            </a:r>
          </a:p>
          <a:p>
            <a:pPr lvl="1"/>
            <a:r>
              <a:rPr lang="pt-PT" sz="1400" dirty="0"/>
              <a:t>Base de dados que segue o modelo relacional (</a:t>
            </a:r>
            <a:r>
              <a:rPr lang="pt-PT" sz="1400" dirty="0" err="1"/>
              <a:t>MySQL</a:t>
            </a:r>
            <a:r>
              <a:rPr lang="pt-PT" sz="1400" dirty="0"/>
              <a:t>)</a:t>
            </a:r>
          </a:p>
          <a:p>
            <a:pPr lvl="1"/>
            <a:r>
              <a:rPr lang="pt-PT" sz="1400" dirty="0"/>
              <a:t>Base de dados Documental (</a:t>
            </a:r>
            <a:r>
              <a:rPr lang="pt-PT" sz="1400" dirty="0" err="1"/>
              <a:t>MongoDB</a:t>
            </a:r>
            <a:r>
              <a:rPr lang="pt-PT" sz="1400" dirty="0"/>
              <a:t>) - </a:t>
            </a:r>
            <a:r>
              <a:rPr lang="pt-PT" sz="1400" dirty="0" err="1"/>
              <a:t>NoSQL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809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A5CA3-07DB-4030-9B3B-0C92ECA7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SGBD relacional : Análise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EC2A16-F2F1-4101-A6C8-D48BD4C5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593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24FC-1E2D-4E25-81AD-9C71739B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Conceptual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4C0E58A-2767-4615-9172-008D3C613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17" y="1928086"/>
            <a:ext cx="6734366" cy="4592617"/>
          </a:xfrm>
        </p:spPr>
      </p:pic>
    </p:spTree>
    <p:extLst>
      <p:ext uri="{BB962C8B-B14F-4D97-AF65-F5344CB8AC3E}">
        <p14:creationId xmlns:p14="http://schemas.microsoft.com/office/powerpoint/2010/main" val="52149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C101-5E99-4C7A-8A27-A4C6A86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lógico</a:t>
            </a:r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05B89DD-2FE1-4175-B50A-864BC25CB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93" y="2007441"/>
            <a:ext cx="8047413" cy="4527830"/>
          </a:xfrm>
        </p:spPr>
      </p:pic>
    </p:spTree>
    <p:extLst>
      <p:ext uri="{BB962C8B-B14F-4D97-AF65-F5344CB8AC3E}">
        <p14:creationId xmlns:p14="http://schemas.microsoft.com/office/powerpoint/2010/main" val="257697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C6C52-199C-41E4-8F83-ADBDF52A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Físico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1525E6-E6A7-40CF-ACBA-546F9A17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95364" cy="3541714"/>
          </a:xfrm>
        </p:spPr>
        <p:txBody>
          <a:bodyPr>
            <a:normAutofit/>
          </a:bodyPr>
          <a:lstStyle/>
          <a:p>
            <a:r>
              <a:rPr lang="pt-PT" sz="1800" dirty="0"/>
              <a:t>Passagem para o modelo físico feito através da ferramenta disponibilidade pelo </a:t>
            </a:r>
            <a:r>
              <a:rPr lang="pt-PT" sz="1800" dirty="0" err="1"/>
              <a:t>MySQL</a:t>
            </a:r>
            <a:r>
              <a:rPr lang="pt-PT" sz="1800" dirty="0"/>
              <a:t> Workbench “</a:t>
            </a:r>
            <a:r>
              <a:rPr lang="pt-PT" sz="1800" dirty="0" err="1"/>
              <a:t>Forward</a:t>
            </a:r>
            <a:r>
              <a:rPr lang="pt-PT" sz="1800" dirty="0"/>
              <a:t> </a:t>
            </a:r>
            <a:r>
              <a:rPr lang="pt-PT" sz="1800" dirty="0" err="1"/>
              <a:t>Engineer</a:t>
            </a:r>
            <a:r>
              <a:rPr lang="pt-PT" sz="1800" dirty="0"/>
              <a:t>”.</a:t>
            </a:r>
          </a:p>
          <a:p>
            <a:r>
              <a:rPr lang="pt-PT" sz="1800" dirty="0"/>
              <a:t>Implementação de algumas </a:t>
            </a:r>
            <a:r>
              <a:rPr lang="pt-PT" sz="1800" dirty="0" err="1"/>
              <a:t>queries</a:t>
            </a:r>
            <a:r>
              <a:rPr lang="pt-PT" sz="1800" dirty="0"/>
              <a:t> relevantes.</a:t>
            </a:r>
          </a:p>
        </p:txBody>
      </p:sp>
    </p:spTree>
    <p:extLst>
      <p:ext uri="{BB962C8B-B14F-4D97-AF65-F5344CB8AC3E}">
        <p14:creationId xmlns:p14="http://schemas.microsoft.com/office/powerpoint/2010/main" val="111650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10915-4D04-4508-98C2-A81570A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9ADB4E-ABBB-4F54-8A37-72A766E3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Lidar com </a:t>
            </a:r>
            <a:r>
              <a:rPr lang="pt-PT" sz="1800" dirty="0" err="1"/>
              <a:t>Big</a:t>
            </a:r>
            <a:r>
              <a:rPr lang="pt-PT" sz="1800" dirty="0"/>
              <a:t> Data</a:t>
            </a:r>
          </a:p>
          <a:p>
            <a:pPr lvl="1"/>
            <a:r>
              <a:rPr lang="pt-PT" sz="1400" dirty="0"/>
              <a:t>Crescimento acentuado do volume de dados</a:t>
            </a:r>
          </a:p>
          <a:p>
            <a:pPr lvl="1"/>
            <a:r>
              <a:rPr lang="pt-PT" sz="1400" dirty="0"/>
              <a:t>Perca de eficiência para realização de consultas sobre um elevado volume de dados</a:t>
            </a:r>
          </a:p>
          <a:p>
            <a:pPr lvl="1"/>
            <a:r>
              <a:rPr lang="pt-PT" sz="1400" dirty="0"/>
              <a:t>As bases de dados relacionais não são escaláveis horizontalmente</a:t>
            </a:r>
          </a:p>
          <a:p>
            <a:pPr lvl="1"/>
            <a:endParaRPr lang="pt-PT" sz="1400" dirty="0"/>
          </a:p>
          <a:p>
            <a:r>
              <a:rPr lang="pt-PT" sz="1800" dirty="0"/>
              <a:t>Solução?</a:t>
            </a:r>
          </a:p>
          <a:p>
            <a:pPr lvl="1"/>
            <a:r>
              <a:rPr lang="pt-PT" sz="1400" dirty="0"/>
              <a:t>Aceitar sacrificar algo a consistência de modo a garantir a eficiência</a:t>
            </a:r>
          </a:p>
          <a:p>
            <a:pPr lvl="1"/>
            <a:r>
              <a:rPr lang="pt-PT" sz="1400" dirty="0"/>
              <a:t>Levou ao aparecimento de Bases de Dados não relacionais</a:t>
            </a:r>
          </a:p>
        </p:txBody>
      </p:sp>
    </p:spTree>
    <p:extLst>
      <p:ext uri="{BB962C8B-B14F-4D97-AF65-F5344CB8AC3E}">
        <p14:creationId xmlns:p14="http://schemas.microsoft.com/office/powerpoint/2010/main" val="276021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77</TotalTime>
  <Words>369</Words>
  <Application>Microsoft Office PowerPoint</Application>
  <PresentationFormat>Ecrã Panorâmico</PresentationFormat>
  <Paragraphs>58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Circuito</vt:lpstr>
      <vt:lpstr>Bases de dados</vt:lpstr>
      <vt:lpstr>Contextualização</vt:lpstr>
      <vt:lpstr>Apresentação do caso de estudo</vt:lpstr>
      <vt:lpstr>Motivação e objetivos</vt:lpstr>
      <vt:lpstr>Implementação do SGBD relacional : Análise de Requisitos</vt:lpstr>
      <vt:lpstr>Implementação do sgbd relacional : Modelo Conceptual</vt:lpstr>
      <vt:lpstr>Implementação do sgbd relacional : Modelo lógico</vt:lpstr>
      <vt:lpstr>Implementação do sgbd relacional : Modelo Físico</vt:lpstr>
      <vt:lpstr>Implementação do sgbd relacional : Objetivos</vt:lpstr>
      <vt:lpstr>Migração dos dados para um sistema não relacional</vt:lpstr>
      <vt:lpstr>Implementação do sgbd : Algumas das queries desenvolvidas</vt:lpstr>
      <vt:lpstr>Conclusões e trabalho futuro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</dc:title>
  <dc:creator>Miguel Rúben Silva de Oliveira</dc:creator>
  <cp:lastModifiedBy>Miguel Rúben Silva de Oliveira</cp:lastModifiedBy>
  <cp:revision>10</cp:revision>
  <dcterms:created xsi:type="dcterms:W3CDTF">2020-01-13T17:13:35Z</dcterms:created>
  <dcterms:modified xsi:type="dcterms:W3CDTF">2020-01-13T22:50:07Z</dcterms:modified>
</cp:coreProperties>
</file>