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6" r:id="rId1"/>
  </p:sldMasterIdLst>
  <p:notesMasterIdLst>
    <p:notesMasterId r:id="rId14"/>
  </p:notesMasterIdLst>
  <p:sldIdLst>
    <p:sldId id="256" r:id="rId2"/>
    <p:sldId id="258" r:id="rId3"/>
    <p:sldId id="267" r:id="rId4"/>
    <p:sldId id="260" r:id="rId5"/>
    <p:sldId id="266" r:id="rId6"/>
    <p:sldId id="261" r:id="rId7"/>
    <p:sldId id="262" r:id="rId8"/>
    <p:sldId id="263" r:id="rId9"/>
    <p:sldId id="264" r:id="rId10"/>
    <p:sldId id="270"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B5924F-E3EB-428C-996A-2D95D673DC4D}" v="12" dt="2021-10-12T00:46:30.376"/>
    <p1510:client id="{09718238-3259-468B-90B0-4182AB557924}" v="8" dt="2021-10-12T21:17:33.255"/>
    <p1510:client id="{149EC977-EF4A-4A09-8E9C-9E2EBD4F3D39}" v="14" dt="2021-10-12T23:00:37.623"/>
    <p1510:client id="{37193D87-F4E0-49A1-A0DC-572B2C6DF859}" v="15" dt="2021-10-12T23:37:21.762"/>
    <p1510:client id="{3A9D678C-E55D-43D2-AC8A-6FDA9E8933BD}" v="7" dt="2021-10-12T19:42:58.759"/>
    <p1510:client id="{4C1CD6F7-1C92-4453-9DC8-32E1EC0B27EB}" v="309" dt="2021-10-12T16:16:11.169"/>
    <p1510:client id="{4EE14870-60F4-49ED-B1B6-7242293B6FE8}" v="1" dt="2021-10-12T23:33:09.910"/>
    <p1510:client id="{5D7293D3-A7BF-0740-B9EA-6F3DFCB6C0D3}" v="4" dt="2021-10-23T16:43:44.220"/>
    <p1510:client id="{68467588-A48A-4043-A53E-9222ABE4928A}" v="4" dt="2021-10-12T22:59:51.898"/>
    <p1510:client id="{85079590-A2E0-4399-B59E-1EDA4AE384C9}" v="4" dt="2021-10-12T18:02:26.462"/>
    <p1510:client id="{B0304369-3944-4935-99EE-FE973193F819}" v="72" dt="2021-10-12T03:05:16.935"/>
    <p1510:client id="{B86D3234-6AC2-4ABE-821C-C657F5E84714}" v="1" dt="2021-10-12T22:34:53.205"/>
    <p1510:client id="{C7189B2B-5AE1-43D1-A43A-21E94AF23BEC}" v="242" dt="2021-10-12T15:45:46.639"/>
    <p1510:client id="{CFFB8F69-1845-4D11-A908-881EAB01FC3D}" v="144" dt="2021-10-12T16:00:30.450"/>
    <p1510:client id="{DA3C1406-4C1E-42B3-9979-A8716A589765}" v="2" dt="2021-10-12T00:44:48.229"/>
    <p1510:client id="{E3CD0CBB-D394-4C6A-8AA6-A20D23DC0B8C}" v="17" dt="2021-10-12T00:37:49.663"/>
    <p1510:client id="{F081C658-D178-4A5A-8655-F7EB5CAE6EE0}" v="108" dt="2021-10-23T16:23:16.6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7427" autoAdjust="0"/>
  </p:normalViewPr>
  <p:slideViewPr>
    <p:cSldViewPr snapToGrid="0" snapToObjects="1">
      <p:cViewPr varScale="1">
        <p:scale>
          <a:sx n="100" d="100"/>
          <a:sy n="100" d="100"/>
        </p:scale>
        <p:origin x="12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F5701F-26E2-4531-B93D-76A839A38748}" type="datetimeFigureOut">
              <a:rPr lang="en-US"/>
              <a:t>10/23/2021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BB0C0E-41D0-4AF2-AEEC-7F6152B76511}" type="slidenum">
              <a:rPr lang="en-US"/>
              <a:t>‹#›</a:t>
            </a:fld>
            <a:endParaRPr lang="en-US"/>
          </a:p>
        </p:txBody>
      </p:sp>
    </p:spTree>
    <p:extLst>
      <p:ext uri="{BB962C8B-B14F-4D97-AF65-F5344CB8AC3E}">
        <p14:creationId xmlns:p14="http://schemas.microsoft.com/office/powerpoint/2010/main" val="2696234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CO = 47</a:t>
            </a:r>
          </a:p>
          <a:p>
            <a:r>
              <a:rPr lang="en-US" dirty="0">
                <a:cs typeface="Calibri"/>
              </a:rPr>
              <a:t>CA = 39</a:t>
            </a:r>
          </a:p>
          <a:p>
            <a:r>
              <a:rPr lang="en-US" dirty="0">
                <a:cs typeface="Calibri"/>
              </a:rPr>
              <a:t>MI = 32</a:t>
            </a:r>
          </a:p>
          <a:p>
            <a:r>
              <a:rPr lang="en-US" dirty="0">
                <a:cs typeface="Calibri"/>
              </a:rPr>
              <a:t>OR = 29</a:t>
            </a:r>
          </a:p>
          <a:p>
            <a:r>
              <a:rPr lang="en-US" dirty="0">
                <a:cs typeface="Calibri"/>
              </a:rPr>
              <a:t>TX = 28</a:t>
            </a:r>
          </a:p>
          <a:p>
            <a:r>
              <a:rPr lang="en-US" dirty="0">
                <a:cs typeface="Calibri"/>
              </a:rPr>
              <a:t>PA = 25</a:t>
            </a:r>
          </a:p>
          <a:p>
            <a:r>
              <a:rPr lang="en-US" dirty="0">
                <a:cs typeface="Calibri"/>
              </a:rPr>
              <a:t>MA = 23</a:t>
            </a:r>
          </a:p>
          <a:p>
            <a:r>
              <a:rPr lang="en-US" dirty="0">
                <a:cs typeface="Calibri"/>
              </a:rPr>
              <a:t>WA = 23</a:t>
            </a:r>
          </a:p>
          <a:p>
            <a:r>
              <a:rPr lang="en-US" dirty="0">
                <a:cs typeface="Calibri"/>
              </a:rPr>
              <a:t>IN = 22</a:t>
            </a:r>
          </a:p>
          <a:p>
            <a:r>
              <a:rPr lang="en-US" dirty="0">
                <a:cs typeface="Calibri"/>
              </a:rPr>
              <a:t>WI = 20</a:t>
            </a:r>
          </a:p>
        </p:txBody>
      </p:sp>
      <p:sp>
        <p:nvSpPr>
          <p:cNvPr id="4" name="Slide Number Placeholder 3"/>
          <p:cNvSpPr>
            <a:spLocks noGrp="1"/>
          </p:cNvSpPr>
          <p:nvPr>
            <p:ph type="sldNum" sz="quarter" idx="5"/>
          </p:nvPr>
        </p:nvSpPr>
        <p:spPr/>
        <p:txBody>
          <a:bodyPr/>
          <a:lstStyle/>
          <a:p>
            <a:fld id="{19BB0C0E-41D0-4AF2-AEEC-7F6152B76511}" type="slidenum">
              <a:rPr lang="en-US"/>
              <a:t>2</a:t>
            </a:fld>
            <a:endParaRPr lang="en-US"/>
          </a:p>
        </p:txBody>
      </p:sp>
    </p:spTree>
    <p:extLst>
      <p:ext uri="{BB962C8B-B14F-4D97-AF65-F5344CB8AC3E}">
        <p14:creationId xmlns:p14="http://schemas.microsoft.com/office/powerpoint/2010/main" val="1796812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CO = 47</a:t>
            </a:r>
          </a:p>
          <a:p>
            <a:r>
              <a:rPr lang="en-US" dirty="0">
                <a:cs typeface="Calibri"/>
              </a:rPr>
              <a:t>CA = 39</a:t>
            </a:r>
          </a:p>
          <a:p>
            <a:r>
              <a:rPr lang="en-US" dirty="0">
                <a:cs typeface="Calibri"/>
              </a:rPr>
              <a:t>MI = 32</a:t>
            </a:r>
          </a:p>
          <a:p>
            <a:r>
              <a:rPr lang="en-US" dirty="0">
                <a:cs typeface="Calibri"/>
              </a:rPr>
              <a:t>OR = 29</a:t>
            </a:r>
          </a:p>
          <a:p>
            <a:r>
              <a:rPr lang="en-US" dirty="0">
                <a:cs typeface="Calibri"/>
              </a:rPr>
              <a:t>TX = 28</a:t>
            </a:r>
          </a:p>
          <a:p>
            <a:r>
              <a:rPr lang="en-US" dirty="0">
                <a:cs typeface="Calibri"/>
              </a:rPr>
              <a:t>PA = 25</a:t>
            </a:r>
          </a:p>
          <a:p>
            <a:r>
              <a:rPr lang="en-US" dirty="0">
                <a:cs typeface="Calibri"/>
              </a:rPr>
              <a:t>MA = 23</a:t>
            </a:r>
          </a:p>
          <a:p>
            <a:r>
              <a:rPr lang="en-US" dirty="0">
                <a:cs typeface="Calibri"/>
              </a:rPr>
              <a:t>WA = 23</a:t>
            </a:r>
          </a:p>
          <a:p>
            <a:r>
              <a:rPr lang="en-US" dirty="0">
                <a:cs typeface="Calibri"/>
              </a:rPr>
              <a:t>IN = 22</a:t>
            </a:r>
          </a:p>
          <a:p>
            <a:r>
              <a:rPr lang="en-US" dirty="0">
                <a:cs typeface="Calibri"/>
              </a:rPr>
              <a:t>WI = 20</a:t>
            </a:r>
          </a:p>
        </p:txBody>
      </p:sp>
      <p:sp>
        <p:nvSpPr>
          <p:cNvPr id="4" name="Slide Number Placeholder 3"/>
          <p:cNvSpPr>
            <a:spLocks noGrp="1"/>
          </p:cNvSpPr>
          <p:nvPr>
            <p:ph type="sldNum" sz="quarter" idx="5"/>
          </p:nvPr>
        </p:nvSpPr>
        <p:spPr/>
        <p:txBody>
          <a:bodyPr/>
          <a:lstStyle/>
          <a:p>
            <a:fld id="{19BB0C0E-41D0-4AF2-AEEC-7F6152B76511}" type="slidenum">
              <a:rPr lang="en-US"/>
              <a:t>3</a:t>
            </a:fld>
            <a:endParaRPr lang="en-US"/>
          </a:p>
        </p:txBody>
      </p:sp>
    </p:spTree>
    <p:extLst>
      <p:ext uri="{BB962C8B-B14F-4D97-AF65-F5344CB8AC3E}">
        <p14:creationId xmlns:p14="http://schemas.microsoft.com/office/powerpoint/2010/main" val="4106493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Comment about the ABV....</a:t>
            </a:r>
            <a:r>
              <a:rPr lang="en-US">
                <a:cs typeface="Calibri"/>
              </a:rPr>
              <a:t>Feel </a:t>
            </a:r>
            <a:r>
              <a:rPr lang="en-US" dirty="0" err="1">
                <a:cs typeface="Calibri"/>
              </a:rPr>
              <a:t>fre</a:t>
            </a:r>
            <a:r>
              <a:rPr lang="en-US">
                <a:cs typeface="Calibri"/>
              </a:rPr>
              <a:t> to delete</a:t>
            </a:r>
          </a:p>
          <a:p>
            <a:endParaRPr lang="en-US" dirty="0">
              <a:cs typeface="Calibri"/>
            </a:endParaRPr>
          </a:p>
        </p:txBody>
      </p:sp>
      <p:sp>
        <p:nvSpPr>
          <p:cNvPr id="4" name="Slide Number Placeholder 3"/>
          <p:cNvSpPr>
            <a:spLocks noGrp="1"/>
          </p:cNvSpPr>
          <p:nvPr>
            <p:ph type="sldNum" sz="quarter" idx="5"/>
          </p:nvPr>
        </p:nvSpPr>
        <p:spPr/>
        <p:txBody>
          <a:bodyPr/>
          <a:lstStyle/>
          <a:p>
            <a:fld id="{19BB0C0E-41D0-4AF2-AEEC-7F6152B76511}" type="slidenum">
              <a:rPr lang="en-US"/>
              <a:t>4</a:t>
            </a:fld>
            <a:endParaRPr lang="en-US"/>
          </a:p>
        </p:txBody>
      </p:sp>
    </p:spTree>
    <p:extLst>
      <p:ext uri="{BB962C8B-B14F-4D97-AF65-F5344CB8AC3E}">
        <p14:creationId xmlns:p14="http://schemas.microsoft.com/office/powerpoint/2010/main" val="3643810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Comment about the ABV....</a:t>
            </a:r>
            <a:r>
              <a:rPr lang="en-US">
                <a:cs typeface="Calibri"/>
              </a:rPr>
              <a:t>Feel </a:t>
            </a:r>
            <a:r>
              <a:rPr lang="en-US" dirty="0" err="1">
                <a:cs typeface="Calibri"/>
              </a:rPr>
              <a:t>fre</a:t>
            </a:r>
            <a:r>
              <a:rPr lang="en-US">
                <a:cs typeface="Calibri"/>
              </a:rPr>
              <a:t> to delete</a:t>
            </a:r>
          </a:p>
          <a:p>
            <a:endParaRPr lang="en-US" dirty="0">
              <a:cs typeface="Calibri"/>
            </a:endParaRPr>
          </a:p>
        </p:txBody>
      </p:sp>
      <p:sp>
        <p:nvSpPr>
          <p:cNvPr id="4" name="Slide Number Placeholder 3"/>
          <p:cNvSpPr>
            <a:spLocks noGrp="1"/>
          </p:cNvSpPr>
          <p:nvPr>
            <p:ph type="sldNum" sz="quarter" idx="5"/>
          </p:nvPr>
        </p:nvSpPr>
        <p:spPr/>
        <p:txBody>
          <a:bodyPr/>
          <a:lstStyle/>
          <a:p>
            <a:fld id="{19BB0C0E-41D0-4AF2-AEEC-7F6152B76511}" type="slidenum">
              <a:rPr lang="en-US"/>
              <a:t>5</a:t>
            </a:fld>
            <a:endParaRPr lang="en-US"/>
          </a:p>
        </p:txBody>
      </p:sp>
    </p:spTree>
    <p:extLst>
      <p:ext uri="{BB962C8B-B14F-4D97-AF65-F5344CB8AC3E}">
        <p14:creationId xmlns:p14="http://schemas.microsoft.com/office/powerpoint/2010/main" val="2029707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Summary(</a:t>
            </a:r>
            <a:r>
              <a:rPr lang="en-US" dirty="0" err="1">
                <a:cs typeface="Calibri"/>
              </a:rPr>
              <a:t>Beer_Merge$ABV</a:t>
            </a:r>
            <a:r>
              <a:rPr lang="en-US" dirty="0">
                <a:cs typeface="Calibri"/>
              </a:rPr>
              <a:t>)</a:t>
            </a:r>
          </a:p>
          <a:p>
            <a:endParaRPr lang="en-US" dirty="0"/>
          </a:p>
          <a:p>
            <a:r>
              <a:rPr lang="en-US" dirty="0" err="1"/>
              <a:t>Beer_Merge</a:t>
            </a:r>
            <a:r>
              <a:rPr lang="en-US" dirty="0"/>
              <a:t> %&gt;%</a:t>
            </a:r>
          </a:p>
          <a:p>
            <a:r>
              <a:rPr lang="en-US" dirty="0"/>
              <a:t>  </a:t>
            </a:r>
            <a:r>
              <a:rPr lang="en-US" dirty="0" err="1"/>
              <a:t>ggplot</a:t>
            </a:r>
            <a:r>
              <a:rPr lang="en-US" dirty="0"/>
              <a:t>(</a:t>
            </a:r>
            <a:r>
              <a:rPr lang="en-US" dirty="0" err="1"/>
              <a:t>aes</a:t>
            </a:r>
            <a:r>
              <a:rPr lang="en-US" dirty="0"/>
              <a:t>(x = ABV)) + </a:t>
            </a:r>
            <a:r>
              <a:rPr lang="en-US" dirty="0" err="1"/>
              <a:t>geom_density</a:t>
            </a:r>
            <a:r>
              <a:rPr lang="en-US" dirty="0"/>
              <a:t>(</a:t>
            </a:r>
            <a:r>
              <a:rPr lang="en-US" dirty="0" err="1"/>
              <a:t>binwidth</a:t>
            </a:r>
            <a:r>
              <a:rPr lang="en-US" dirty="0"/>
              <a:t> = .5, </a:t>
            </a:r>
            <a:r>
              <a:rPr lang="en-US" dirty="0" err="1"/>
              <a:t>colour</a:t>
            </a:r>
            <a:r>
              <a:rPr lang="en-US" dirty="0"/>
              <a:t>="</a:t>
            </a:r>
            <a:r>
              <a:rPr lang="en-US" dirty="0" err="1"/>
              <a:t>black",fill</a:t>
            </a:r>
            <a:r>
              <a:rPr lang="en-US" dirty="0"/>
              <a:t>="blue") +</a:t>
            </a:r>
            <a:endParaRPr lang="en-US" dirty="0">
              <a:cs typeface="Calibri"/>
            </a:endParaRPr>
          </a:p>
          <a:p>
            <a:r>
              <a:rPr lang="en-US" dirty="0"/>
              <a:t>  </a:t>
            </a:r>
            <a:r>
              <a:rPr lang="en-US" dirty="0" err="1"/>
              <a:t>geom_vline</a:t>
            </a:r>
            <a:r>
              <a:rPr lang="en-US" dirty="0"/>
              <a:t>(</a:t>
            </a:r>
            <a:r>
              <a:rPr lang="en-US" dirty="0" err="1"/>
              <a:t>aes</a:t>
            </a:r>
            <a:r>
              <a:rPr lang="en-US" dirty="0"/>
              <a:t>(</a:t>
            </a:r>
            <a:r>
              <a:rPr lang="en-US" dirty="0" err="1"/>
              <a:t>xintercept</a:t>
            </a:r>
            <a:r>
              <a:rPr lang="en-US" dirty="0"/>
              <a:t>=mean(ABV, na.rm=T)),</a:t>
            </a:r>
            <a:endParaRPr lang="en-US" dirty="0">
              <a:cs typeface="Calibri"/>
            </a:endParaRPr>
          </a:p>
          <a:p>
            <a:r>
              <a:rPr lang="en-US" dirty="0"/>
              <a:t>             color = "red", </a:t>
            </a:r>
            <a:r>
              <a:rPr lang="en-US" dirty="0" err="1"/>
              <a:t>linetype</a:t>
            </a:r>
            <a:r>
              <a:rPr lang="en-US" dirty="0"/>
              <a:t> = "dashed", size = 1) +</a:t>
            </a:r>
            <a:endParaRPr lang="en-US" dirty="0">
              <a:cs typeface="Calibri"/>
            </a:endParaRPr>
          </a:p>
          <a:p>
            <a:r>
              <a:rPr lang="en-US" dirty="0"/>
              <a:t>  </a:t>
            </a:r>
            <a:r>
              <a:rPr lang="en-US" dirty="0" err="1"/>
              <a:t>ggtitle</a:t>
            </a:r>
            <a:r>
              <a:rPr lang="en-US" dirty="0"/>
              <a:t>("Distribution Density of ABV")</a:t>
            </a:r>
            <a:endParaRPr lang="en-US" dirty="0">
              <a:cs typeface="Calibri"/>
            </a:endParaRPr>
          </a:p>
          <a:p>
            <a:endParaRPr lang="en-US" dirty="0">
              <a:cs typeface="Calibri"/>
            </a:endParaRPr>
          </a:p>
          <a:p>
            <a:pPr marL="171450" indent="-171450">
              <a:buFont typeface="Arial"/>
              <a:buChar char="•"/>
            </a:pPr>
            <a:r>
              <a:rPr lang="en-US" dirty="0">
                <a:cs typeface="Calibri"/>
              </a:rPr>
              <a:t>Very few nulls out of 2410 observations</a:t>
            </a:r>
          </a:p>
          <a:p>
            <a:pPr marL="171450" indent="-171450">
              <a:buFont typeface="Arial"/>
              <a:buChar char="•"/>
            </a:pPr>
            <a:r>
              <a:rPr lang="en-US" dirty="0">
                <a:cs typeface="Calibri"/>
              </a:rPr>
              <a:t>The data can be interrupted that the distribution is skewed but definably leans towards the center with more values falling left of mean.</a:t>
            </a:r>
          </a:p>
        </p:txBody>
      </p:sp>
      <p:sp>
        <p:nvSpPr>
          <p:cNvPr id="4" name="Slide Number Placeholder 3"/>
          <p:cNvSpPr>
            <a:spLocks noGrp="1"/>
          </p:cNvSpPr>
          <p:nvPr>
            <p:ph type="sldNum" sz="quarter" idx="5"/>
          </p:nvPr>
        </p:nvSpPr>
        <p:spPr/>
        <p:txBody>
          <a:bodyPr/>
          <a:lstStyle/>
          <a:p>
            <a:fld id="{19BB0C0E-41D0-4AF2-AEEC-7F6152B76511}" type="slidenum">
              <a:rPr lang="en-US"/>
              <a:t>8</a:t>
            </a:fld>
            <a:endParaRPr lang="en-US"/>
          </a:p>
        </p:txBody>
      </p:sp>
    </p:spTree>
    <p:extLst>
      <p:ext uri="{BB962C8B-B14F-4D97-AF65-F5344CB8AC3E}">
        <p14:creationId xmlns:p14="http://schemas.microsoft.com/office/powerpoint/2010/main" val="1150055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Beer_Merge</a:t>
            </a:r>
            <a:r>
              <a:rPr lang="en-US" dirty="0"/>
              <a:t> %&gt;% </a:t>
            </a:r>
          </a:p>
          <a:p>
            <a:r>
              <a:rPr lang="en-US" dirty="0"/>
              <a:t>  </a:t>
            </a:r>
            <a:r>
              <a:rPr lang="en-US" dirty="0" err="1"/>
              <a:t>ggplot</a:t>
            </a:r>
            <a:r>
              <a:rPr lang="en-US" dirty="0"/>
              <a:t>(</a:t>
            </a:r>
            <a:r>
              <a:rPr lang="en-US" dirty="0" err="1"/>
              <a:t>aes</a:t>
            </a:r>
            <a:r>
              <a:rPr lang="en-US" dirty="0"/>
              <a:t>(x = ABV, y = IBU)) + </a:t>
            </a:r>
            <a:r>
              <a:rPr lang="en-US" dirty="0" err="1"/>
              <a:t>geom_point</a:t>
            </a:r>
            <a:r>
              <a:rPr lang="en-US" dirty="0"/>
              <a:t>() + </a:t>
            </a:r>
            <a:r>
              <a:rPr lang="en-US" dirty="0" err="1"/>
              <a:t>geom_smooth</a:t>
            </a:r>
            <a:r>
              <a:rPr lang="en-US" dirty="0"/>
              <a:t>(method =  </a:t>
            </a:r>
            <a:r>
              <a:rPr lang="en-US" dirty="0" err="1"/>
              <a:t>lm</a:t>
            </a:r>
            <a:r>
              <a:rPr lang="en-US" dirty="0"/>
              <a:t>) + </a:t>
            </a:r>
            <a:r>
              <a:rPr lang="en-US" dirty="0" err="1"/>
              <a:t>ggtitle</a:t>
            </a:r>
            <a:r>
              <a:rPr lang="en-US" dirty="0"/>
              <a:t>("Bitterness by ABV")</a:t>
            </a:r>
            <a:endParaRPr lang="en-US" dirty="0">
              <a:cs typeface="Calibri"/>
            </a:endParaRPr>
          </a:p>
          <a:p>
            <a:endParaRPr lang="en-US" dirty="0">
              <a:cs typeface="Calibri"/>
            </a:endParaRPr>
          </a:p>
          <a:p>
            <a:endParaRPr lang="en-US" dirty="0">
              <a:cs typeface="Calibri"/>
            </a:endParaRPr>
          </a:p>
          <a:p>
            <a:r>
              <a:rPr lang="en-US" dirty="0"/>
              <a:t>Even with a sample of 1005 beers out of 2410 observations in total of IBU, we can conclude that a p value of 2.2e-16 we can say, we should reject the null hypothesis given an intercept of 0, which is further proved by the confidence interval being .64 to .69 at alpha of .05 or 95%. </a:t>
            </a:r>
            <a:endParaRPr lang="en-US" dirty="0">
              <a:cs typeface="Calibri"/>
            </a:endParaRPr>
          </a:p>
          <a:p>
            <a:r>
              <a:rPr lang="en-US" dirty="0"/>
              <a:t>There appears to be a strong relationship with a r-squared correlation of .6706 squared. </a:t>
            </a:r>
            <a:endParaRPr lang="en-US" dirty="0">
              <a:cs typeface="Calibri"/>
            </a:endParaRPr>
          </a:p>
          <a:p>
            <a:r>
              <a:rPr lang="en-US" dirty="0"/>
              <a:t>It's a fair to state that when the ABV or IBU is increased the other shall also increase.</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19BB0C0E-41D0-4AF2-AEEC-7F6152B76511}" type="slidenum">
              <a:rPr lang="en-US"/>
              <a:t>9</a:t>
            </a:fld>
            <a:endParaRPr lang="en-US"/>
          </a:p>
        </p:txBody>
      </p:sp>
    </p:spTree>
    <p:extLst>
      <p:ext uri="{BB962C8B-B14F-4D97-AF65-F5344CB8AC3E}">
        <p14:creationId xmlns:p14="http://schemas.microsoft.com/office/powerpoint/2010/main" val="1162451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Beer_Merge</a:t>
            </a:r>
            <a:r>
              <a:rPr lang="en-US" dirty="0"/>
              <a:t> %&gt;% </a:t>
            </a:r>
          </a:p>
          <a:p>
            <a:r>
              <a:rPr lang="en-US" dirty="0"/>
              <a:t>  </a:t>
            </a:r>
            <a:r>
              <a:rPr lang="en-US" dirty="0" err="1"/>
              <a:t>ggplot</a:t>
            </a:r>
            <a:r>
              <a:rPr lang="en-US" dirty="0"/>
              <a:t>(</a:t>
            </a:r>
            <a:r>
              <a:rPr lang="en-US" dirty="0" err="1"/>
              <a:t>aes</a:t>
            </a:r>
            <a:r>
              <a:rPr lang="en-US" dirty="0"/>
              <a:t>(x = ABV, y = IBU)) + </a:t>
            </a:r>
            <a:r>
              <a:rPr lang="en-US" dirty="0" err="1"/>
              <a:t>geom_point</a:t>
            </a:r>
            <a:r>
              <a:rPr lang="en-US" dirty="0"/>
              <a:t>() + </a:t>
            </a:r>
            <a:r>
              <a:rPr lang="en-US" dirty="0" err="1"/>
              <a:t>geom_smooth</a:t>
            </a:r>
            <a:r>
              <a:rPr lang="en-US" dirty="0"/>
              <a:t>(method =  </a:t>
            </a:r>
            <a:r>
              <a:rPr lang="en-US" dirty="0" err="1"/>
              <a:t>lm</a:t>
            </a:r>
            <a:r>
              <a:rPr lang="en-US" dirty="0"/>
              <a:t>) + </a:t>
            </a:r>
            <a:r>
              <a:rPr lang="en-US" dirty="0" err="1"/>
              <a:t>ggtitle</a:t>
            </a:r>
            <a:r>
              <a:rPr lang="en-US" dirty="0"/>
              <a:t>("Bitterness by ABV")</a:t>
            </a:r>
            <a:endParaRPr lang="en-US" dirty="0">
              <a:cs typeface="Calibri"/>
            </a:endParaRPr>
          </a:p>
          <a:p>
            <a:endParaRPr lang="en-US" dirty="0">
              <a:cs typeface="Calibri"/>
            </a:endParaRPr>
          </a:p>
          <a:p>
            <a:endParaRPr lang="en-US" dirty="0">
              <a:cs typeface="Calibri"/>
            </a:endParaRPr>
          </a:p>
          <a:p>
            <a:r>
              <a:rPr lang="en-US" dirty="0"/>
              <a:t>Even with a sample of 1005 beers out of 2410 observations in total of IBU, we can conclude that a p value of 2.2e-16 we can say, we should reject the null hypothesis given an intercept of 0, which is further proved by the confidence interval being .64 to .69 at alpha of .05 or 95%. </a:t>
            </a:r>
            <a:endParaRPr lang="en-US" dirty="0">
              <a:cs typeface="Calibri"/>
            </a:endParaRPr>
          </a:p>
          <a:p>
            <a:r>
              <a:rPr lang="en-US" dirty="0"/>
              <a:t>There appears to be a strong relationship with a r-squared correlation of .6706 squared. </a:t>
            </a:r>
            <a:endParaRPr lang="en-US" dirty="0">
              <a:cs typeface="Calibri"/>
            </a:endParaRPr>
          </a:p>
          <a:p>
            <a:r>
              <a:rPr lang="en-US" dirty="0"/>
              <a:t>It's a fair to state that when the ABV or IBU is increased the other shall also increase.</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19BB0C0E-41D0-4AF2-AEEC-7F6152B76511}" type="slidenum">
              <a:rPr lang="en-US"/>
              <a:t>10</a:t>
            </a:fld>
            <a:endParaRPr lang="en-US"/>
          </a:p>
        </p:txBody>
      </p:sp>
    </p:spTree>
    <p:extLst>
      <p:ext uri="{BB962C8B-B14F-4D97-AF65-F5344CB8AC3E}">
        <p14:creationId xmlns:p14="http://schemas.microsoft.com/office/powerpoint/2010/main" val="2505962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with a sample of 1005 beers out of 2410 observations in total of IBU, we can conclude that a p value of 2.2e-16 we can say, we should reject the null hypothesis given an intercept of 0, which is further proved by the confidence interval being .56 to .75 at alpha of .05 or 95%. </a:t>
            </a:r>
            <a:endParaRPr lang="en-US" dirty="0">
              <a:cs typeface="Calibri"/>
            </a:endParaRPr>
          </a:p>
          <a:p>
            <a:r>
              <a:rPr lang="en-US" dirty="0"/>
              <a:t>There appears to be a strong relationship with a r-squared correlation of .6706 squared. </a:t>
            </a:r>
            <a:endParaRPr lang="en-US" dirty="0">
              <a:cs typeface="Calibri"/>
            </a:endParaRPr>
          </a:p>
          <a:p>
            <a:r>
              <a:rPr lang="en-US" dirty="0"/>
              <a:t>It's a fair to state that when the ABV or IBU is increased the other shall also increase.</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19BB0C0E-41D0-4AF2-AEEC-7F6152B76511}" type="slidenum">
              <a:rPr lang="en-US"/>
              <a:t>11</a:t>
            </a:fld>
            <a:endParaRPr lang="en-US"/>
          </a:p>
        </p:txBody>
      </p:sp>
    </p:spTree>
    <p:extLst>
      <p:ext uri="{BB962C8B-B14F-4D97-AF65-F5344CB8AC3E}">
        <p14:creationId xmlns:p14="http://schemas.microsoft.com/office/powerpoint/2010/main" val="4167567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with a sample of 1005 beers out of 2410 observations in total of IBU, we can conclude that a p value of 2.2e-16 we can say, we should reject the null hypothesis given an intercept of 0, which is further proved by the confidence interval being .56 to .75 at alpha of .05 or 95%. </a:t>
            </a:r>
            <a:endParaRPr lang="en-US" dirty="0">
              <a:cs typeface="Calibri"/>
            </a:endParaRPr>
          </a:p>
          <a:p>
            <a:r>
              <a:rPr lang="en-US" dirty="0"/>
              <a:t>There appears to be a strong relationship with a r-squared correlation of .6706 squared. </a:t>
            </a:r>
            <a:endParaRPr lang="en-US" dirty="0">
              <a:cs typeface="Calibri"/>
            </a:endParaRPr>
          </a:p>
          <a:p>
            <a:r>
              <a:rPr lang="en-US" dirty="0"/>
              <a:t>It's a fair to state that when the ABV or IBU is increased the other shall also increase.</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19BB0C0E-41D0-4AF2-AEEC-7F6152B76511}" type="slidenum">
              <a:rPr lang="en-US"/>
              <a:t>12</a:t>
            </a:fld>
            <a:endParaRPr lang="en-US"/>
          </a:p>
        </p:txBody>
      </p:sp>
    </p:spTree>
    <p:extLst>
      <p:ext uri="{BB962C8B-B14F-4D97-AF65-F5344CB8AC3E}">
        <p14:creationId xmlns:p14="http://schemas.microsoft.com/office/powerpoint/2010/main" val="3006321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33900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85766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01560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05285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57147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64DE79-268F-4C1A-8933-263129D2AF90}" type="datetimeFigureOut">
              <a:rPr lang="en-US" smtClean="0"/>
              <a:t>10/23/2021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95285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64DE79-268F-4C1A-8933-263129D2AF90}" type="datetimeFigureOut">
              <a:rPr lang="en-US" smtClean="0"/>
              <a:t>10/23/2021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39893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96277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18391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58879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17721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10/23/2021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4602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10/23/2021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58092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10/23/2021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82461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10/23/2021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95441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7142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67840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764DE79-268F-4C1A-8933-263129D2AF90}" type="datetimeFigureOut">
              <a:rPr lang="en-US" smtClean="0"/>
              <a:t>10/23/2021</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80813283"/>
      </p:ext>
    </p:extLst>
  </p:cSld>
  <p:clrMap bg1="dk1" tx1="lt1" bg2="dk2" tx2="lt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Robert.Derner@mysmu.edu"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loseup image of beer bubbles">
            <a:extLst>
              <a:ext uri="{FF2B5EF4-FFF2-40B4-BE49-F238E27FC236}">
                <a16:creationId xmlns:a16="http://schemas.microsoft.com/office/drawing/2014/main" id="{BE61D067-0945-4CE8-A62B-343E7802EA83}"/>
              </a:ext>
            </a:extLst>
          </p:cNvPr>
          <p:cNvPicPr>
            <a:picLocks noChangeAspect="1"/>
          </p:cNvPicPr>
          <p:nvPr/>
        </p:nvPicPr>
        <p:blipFill rotWithShape="1">
          <a:blip r:embed="rId2"/>
          <a:srcRect t="15730"/>
          <a:stretch/>
        </p:blipFill>
        <p:spPr>
          <a:xfrm>
            <a:off x="1" y="10"/>
            <a:ext cx="12191999" cy="6857990"/>
          </a:xfrm>
          <a:prstGeom prst="rect">
            <a:avLst/>
          </a:prstGeom>
        </p:spPr>
      </p:pic>
      <p:sp>
        <p:nvSpPr>
          <p:cNvPr id="2" name="Title 1">
            <a:extLst>
              <a:ext uri="{FF2B5EF4-FFF2-40B4-BE49-F238E27FC236}">
                <a16:creationId xmlns:a16="http://schemas.microsoft.com/office/drawing/2014/main" id="{AD32C003-8972-2649-A44A-5EB728D44FF9}"/>
              </a:ext>
            </a:extLst>
          </p:cNvPr>
          <p:cNvSpPr>
            <a:spLocks noGrp="1"/>
          </p:cNvSpPr>
          <p:nvPr>
            <p:ph type="ctrTitle"/>
          </p:nvPr>
        </p:nvSpPr>
        <p:spPr>
          <a:xfrm>
            <a:off x="735791" y="3190468"/>
            <a:ext cx="8761737" cy="1370282"/>
          </a:xfrm>
        </p:spPr>
        <p:txBody>
          <a:bodyPr>
            <a:normAutofit fontScale="90000"/>
          </a:bodyPr>
          <a:lstStyle/>
          <a:p>
            <a:r>
              <a:rPr lang="en-US" sz="4400" dirty="0">
                <a:solidFill>
                  <a:schemeClr val="bg1"/>
                </a:solidFill>
              </a:rPr>
              <a:t>Trends in US Craft Breweries and Beer</a:t>
            </a:r>
          </a:p>
        </p:txBody>
      </p:sp>
      <p:sp>
        <p:nvSpPr>
          <p:cNvPr id="3" name="Subtitle 2">
            <a:extLst>
              <a:ext uri="{FF2B5EF4-FFF2-40B4-BE49-F238E27FC236}">
                <a16:creationId xmlns:a16="http://schemas.microsoft.com/office/drawing/2014/main" id="{5FBD73D4-AC83-4E4E-91B3-4B13B92976C8}"/>
              </a:ext>
            </a:extLst>
          </p:cNvPr>
          <p:cNvSpPr>
            <a:spLocks noGrp="1"/>
          </p:cNvSpPr>
          <p:nvPr>
            <p:ph type="subTitle" idx="1"/>
          </p:nvPr>
        </p:nvSpPr>
        <p:spPr>
          <a:xfrm>
            <a:off x="1040591" y="4560750"/>
            <a:ext cx="6470693" cy="605256"/>
          </a:xfrm>
        </p:spPr>
        <p:txBody>
          <a:bodyPr vert="horz" lIns="91440" tIns="45720" rIns="91440" bIns="45720" rtlCol="0" anchor="t">
            <a:normAutofit/>
          </a:bodyPr>
          <a:lstStyle/>
          <a:p>
            <a:pPr algn="l"/>
            <a:r>
              <a:rPr lang="en-US" sz="2000" dirty="0">
                <a:solidFill>
                  <a:schemeClr val="bg1"/>
                </a:solidFill>
              </a:rPr>
              <a:t>Robert Derner</a:t>
            </a:r>
          </a:p>
        </p:txBody>
      </p:sp>
    </p:spTree>
    <p:extLst>
      <p:ext uri="{BB962C8B-B14F-4D97-AF65-F5344CB8AC3E}">
        <p14:creationId xmlns:p14="http://schemas.microsoft.com/office/powerpoint/2010/main" val="4591419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F1D2E-D715-42C2-B58D-ACBFEE05F5A1}"/>
              </a:ext>
            </a:extLst>
          </p:cNvPr>
          <p:cNvSpPr>
            <a:spLocks noGrp="1"/>
          </p:cNvSpPr>
          <p:nvPr>
            <p:ph type="title"/>
          </p:nvPr>
        </p:nvSpPr>
        <p:spPr>
          <a:xfrm>
            <a:off x="919119" y="0"/>
            <a:ext cx="10353762" cy="691662"/>
          </a:xfrm>
        </p:spPr>
        <p:txBody>
          <a:bodyPr>
            <a:normAutofit fontScale="90000"/>
          </a:bodyPr>
          <a:lstStyle/>
          <a:p>
            <a:r>
              <a:rPr lang="en-US" dirty="0"/>
              <a:t>Thank You!</a:t>
            </a:r>
          </a:p>
        </p:txBody>
      </p:sp>
      <p:sp>
        <p:nvSpPr>
          <p:cNvPr id="4" name="Content Placeholder 3">
            <a:extLst>
              <a:ext uri="{FF2B5EF4-FFF2-40B4-BE49-F238E27FC236}">
                <a16:creationId xmlns:a16="http://schemas.microsoft.com/office/drawing/2014/main" id="{06507CFF-F989-4F5A-BA8D-54179CDD823A}"/>
              </a:ext>
            </a:extLst>
          </p:cNvPr>
          <p:cNvSpPr>
            <a:spLocks noGrp="1"/>
          </p:cNvSpPr>
          <p:nvPr>
            <p:ph idx="1"/>
          </p:nvPr>
        </p:nvSpPr>
        <p:spPr/>
        <p:txBody>
          <a:bodyPr/>
          <a:lstStyle/>
          <a:p>
            <a:pPr indent="-305435"/>
            <a:r>
              <a:rPr lang="en-US" dirty="0"/>
              <a:t>Q&amp;A</a:t>
            </a:r>
            <a:endParaRPr lang="en-US"/>
          </a:p>
          <a:p>
            <a:pPr indent="-305435"/>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US" dirty="0">
                <a:hlinkClick r:id="rId3"/>
              </a:rPr>
              <a:t>rderner@smu.edu</a:t>
            </a:r>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US" dirty="0"/>
              <a:t>(213)-632-6305</a:t>
            </a:r>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1882223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D1E736C-A75D-4319-833C-BC6DCA899A13}"/>
              </a:ext>
            </a:extLst>
          </p:cNvPr>
          <p:cNvSpPr txBox="1"/>
          <p:nvPr/>
        </p:nvSpPr>
        <p:spPr>
          <a:xfrm>
            <a:off x="6096000" y="666717"/>
            <a:ext cx="6096000" cy="4154984"/>
          </a:xfrm>
          <a:prstGeom prst="rect">
            <a:avLst/>
          </a:prstGeom>
          <a:noFill/>
        </p:spPr>
        <p:txBody>
          <a:bodyPr wrap="square">
            <a:spAutoFit/>
          </a:bodyPr>
          <a:lstStyle/>
          <a:p>
            <a:r>
              <a:rPr lang="en-US" sz="1100" dirty="0"/>
              <a:t>#train/test/split</a:t>
            </a:r>
          </a:p>
          <a:p>
            <a:r>
              <a:rPr lang="en-US" sz="1100" dirty="0" err="1"/>
              <a:t>set.seed</a:t>
            </a:r>
            <a:r>
              <a:rPr lang="en-US" sz="1100" dirty="0"/>
              <a:t>(117) </a:t>
            </a:r>
          </a:p>
          <a:p>
            <a:r>
              <a:rPr lang="en-US" sz="1100" dirty="0" err="1"/>
              <a:t>splitPerc</a:t>
            </a:r>
            <a:r>
              <a:rPr lang="en-US" sz="1100" dirty="0"/>
              <a:t> = .70</a:t>
            </a:r>
          </a:p>
          <a:p>
            <a:endParaRPr lang="en-US" sz="1100" dirty="0"/>
          </a:p>
          <a:p>
            <a:r>
              <a:rPr lang="en-US" sz="1100" dirty="0" err="1"/>
              <a:t>trainInd</a:t>
            </a:r>
            <a:r>
              <a:rPr lang="en-US" sz="1100" dirty="0"/>
              <a:t> = sample(seq(1,dim(</a:t>
            </a:r>
            <a:r>
              <a:rPr lang="en-US" sz="1100" dirty="0" err="1"/>
              <a:t>Beer_ALE_IPA</a:t>
            </a:r>
            <a:r>
              <a:rPr lang="en-US" sz="1100" dirty="0"/>
              <a:t>)[1],1),round(.7*dim(</a:t>
            </a:r>
            <a:r>
              <a:rPr lang="en-US" sz="1100" dirty="0" err="1"/>
              <a:t>Beer_ALE_IPA</a:t>
            </a:r>
            <a:r>
              <a:rPr lang="en-US" sz="1100" dirty="0"/>
              <a:t>)[1]))</a:t>
            </a:r>
          </a:p>
          <a:p>
            <a:r>
              <a:rPr lang="en-US" sz="1100" dirty="0"/>
              <a:t>train = </a:t>
            </a:r>
            <a:r>
              <a:rPr lang="en-US" sz="1100" dirty="0" err="1"/>
              <a:t>Beer_ALE_IPA</a:t>
            </a:r>
            <a:r>
              <a:rPr lang="en-US" sz="1100" dirty="0"/>
              <a:t>[</a:t>
            </a:r>
            <a:r>
              <a:rPr lang="en-US" sz="1100" dirty="0" err="1"/>
              <a:t>trainIndices</a:t>
            </a:r>
            <a:r>
              <a:rPr lang="en-US" sz="1100" dirty="0"/>
              <a:t>,]</a:t>
            </a:r>
          </a:p>
          <a:p>
            <a:r>
              <a:rPr lang="en-US" sz="1100" dirty="0"/>
              <a:t>test = </a:t>
            </a:r>
            <a:r>
              <a:rPr lang="en-US" sz="1100" dirty="0" err="1"/>
              <a:t>Beer_ALE_IPA</a:t>
            </a:r>
            <a:r>
              <a:rPr lang="en-US" sz="1100" dirty="0"/>
              <a:t>[-</a:t>
            </a:r>
            <a:r>
              <a:rPr lang="en-US" sz="1100" dirty="0" err="1"/>
              <a:t>trainIndices</a:t>
            </a:r>
            <a:r>
              <a:rPr lang="en-US" sz="1100" dirty="0"/>
              <a:t>,]</a:t>
            </a:r>
          </a:p>
          <a:p>
            <a:endParaRPr lang="en-US" sz="1100" dirty="0"/>
          </a:p>
          <a:p>
            <a:r>
              <a:rPr lang="en-US" sz="1100" dirty="0" err="1"/>
              <a:t>Beer_ALE_IPA</a:t>
            </a:r>
            <a:r>
              <a:rPr lang="en-US" sz="1100" dirty="0"/>
              <a:t> %&gt;% </a:t>
            </a:r>
            <a:r>
              <a:rPr lang="en-US" sz="1100" dirty="0" err="1"/>
              <a:t>ggplot</a:t>
            </a:r>
            <a:r>
              <a:rPr lang="en-US" sz="1100" dirty="0"/>
              <a:t>(</a:t>
            </a:r>
            <a:r>
              <a:rPr lang="en-US" sz="1100" dirty="0" err="1"/>
              <a:t>aes</a:t>
            </a:r>
            <a:r>
              <a:rPr lang="en-US" sz="1100" dirty="0"/>
              <a:t>(x = ABV, IBU, color = State)) + </a:t>
            </a:r>
            <a:r>
              <a:rPr lang="en-US" sz="1100" dirty="0" err="1"/>
              <a:t>geom_point</a:t>
            </a:r>
            <a:r>
              <a:rPr lang="en-US" sz="1100" dirty="0"/>
              <a:t>()</a:t>
            </a:r>
          </a:p>
          <a:p>
            <a:endParaRPr lang="en-US" sz="1100" dirty="0"/>
          </a:p>
          <a:p>
            <a:r>
              <a:rPr lang="en-US" sz="1100" dirty="0"/>
              <a:t># Attempt 1: k = 3</a:t>
            </a:r>
          </a:p>
          <a:p>
            <a:r>
              <a:rPr lang="en-US" sz="1100" dirty="0"/>
              <a:t>classifications = </a:t>
            </a:r>
            <a:r>
              <a:rPr lang="en-US" sz="1100" dirty="0" err="1"/>
              <a:t>knn</a:t>
            </a:r>
            <a:r>
              <a:rPr lang="en-US" sz="1100" dirty="0"/>
              <a:t>(</a:t>
            </a:r>
            <a:r>
              <a:rPr lang="en-US" sz="1100" dirty="0" err="1"/>
              <a:t>IPA_ALE_Train</a:t>
            </a:r>
            <a:r>
              <a:rPr lang="en-US" sz="1100" dirty="0"/>
              <a:t>[,c(4,5)],</a:t>
            </a:r>
            <a:r>
              <a:rPr lang="en-US" sz="1100" dirty="0" err="1"/>
              <a:t>IPA_ALE_Test</a:t>
            </a:r>
            <a:r>
              <a:rPr lang="en-US" sz="1100" dirty="0"/>
              <a:t>[,c(4,5)],</a:t>
            </a:r>
            <a:r>
              <a:rPr lang="en-US" sz="1100" dirty="0" err="1"/>
              <a:t>IPA_ALE_Train$ABV</a:t>
            </a:r>
            <a:r>
              <a:rPr lang="en-US" sz="1100" dirty="0"/>
              <a:t>, prob = TRUE, k = 3)</a:t>
            </a:r>
          </a:p>
          <a:p>
            <a:r>
              <a:rPr lang="en-US" sz="1100" dirty="0"/>
              <a:t>classifications</a:t>
            </a:r>
          </a:p>
          <a:p>
            <a:r>
              <a:rPr lang="en-US" sz="1100" dirty="0"/>
              <a:t>table(</a:t>
            </a:r>
            <a:r>
              <a:rPr lang="en-US" sz="1100" dirty="0" err="1"/>
              <a:t>classifications,IPA_ALE_Test$ABV</a:t>
            </a:r>
            <a:r>
              <a:rPr lang="en-US" sz="1100" dirty="0"/>
              <a:t>)</a:t>
            </a:r>
          </a:p>
          <a:p>
            <a:r>
              <a:rPr lang="en-US" sz="1100" dirty="0"/>
              <a:t>#error in !</a:t>
            </a:r>
            <a:r>
              <a:rPr lang="en-US" sz="1100" dirty="0" err="1"/>
              <a:t>all.equal</a:t>
            </a:r>
            <a:r>
              <a:rPr lang="en-US" sz="1100" dirty="0"/>
              <a:t>(</a:t>
            </a:r>
            <a:r>
              <a:rPr lang="en-US" sz="1100" dirty="0" err="1"/>
              <a:t>nrow</a:t>
            </a:r>
            <a:r>
              <a:rPr lang="en-US" sz="1100" dirty="0"/>
              <a:t>(data), </a:t>
            </a:r>
            <a:r>
              <a:rPr lang="en-US" sz="1100" dirty="0" err="1"/>
              <a:t>ncol</a:t>
            </a:r>
            <a:r>
              <a:rPr lang="en-US" sz="1100" dirty="0"/>
              <a:t>(data)): invalid argument type</a:t>
            </a:r>
          </a:p>
          <a:p>
            <a:r>
              <a:rPr lang="en-US" sz="1100" dirty="0" err="1"/>
              <a:t>confusionMatrix</a:t>
            </a:r>
            <a:r>
              <a:rPr lang="en-US" sz="1100" dirty="0"/>
              <a:t>(table(</a:t>
            </a:r>
            <a:r>
              <a:rPr lang="en-US" sz="1100" dirty="0" err="1"/>
              <a:t>classifications,IPA_ALE_Test$ABV</a:t>
            </a:r>
            <a:r>
              <a:rPr lang="en-US" sz="1100" dirty="0"/>
              <a:t>))</a:t>
            </a:r>
          </a:p>
          <a:p>
            <a:endParaRPr lang="en-US" sz="1100" dirty="0"/>
          </a:p>
          <a:p>
            <a:r>
              <a:rPr lang="en-US" sz="1100" dirty="0"/>
              <a:t>#Attempt 2: Confusion Matrix</a:t>
            </a:r>
          </a:p>
          <a:p>
            <a:r>
              <a:rPr lang="en-US" sz="1100" dirty="0"/>
              <a:t>model = </a:t>
            </a:r>
            <a:r>
              <a:rPr lang="en-US" sz="1100" dirty="0" err="1"/>
              <a:t>naiveBayes</a:t>
            </a:r>
            <a:r>
              <a:rPr lang="en-US" sz="1100" dirty="0"/>
              <a:t>(</a:t>
            </a:r>
            <a:r>
              <a:rPr lang="en-US" sz="1100" dirty="0" err="1"/>
              <a:t>IPA_ALE_Train</a:t>
            </a:r>
            <a:r>
              <a:rPr lang="en-US" sz="1100" dirty="0"/>
              <a:t>[,c(4,5)],</a:t>
            </a:r>
            <a:r>
              <a:rPr lang="en-US" sz="1100" dirty="0" err="1"/>
              <a:t>IPA_ALE_Train$ABV</a:t>
            </a:r>
            <a:r>
              <a:rPr lang="en-US" sz="1100" dirty="0"/>
              <a:t>)</a:t>
            </a:r>
          </a:p>
          <a:p>
            <a:r>
              <a:rPr lang="en-US" sz="1100" dirty="0"/>
              <a:t>table(predict(</a:t>
            </a:r>
            <a:r>
              <a:rPr lang="en-US" sz="1100" dirty="0" err="1"/>
              <a:t>model,IPA_ALE_Test</a:t>
            </a:r>
            <a:r>
              <a:rPr lang="en-US" sz="1100" dirty="0"/>
              <a:t>[,c(4,5)]),</a:t>
            </a:r>
            <a:r>
              <a:rPr lang="en-US" sz="1100" dirty="0" err="1"/>
              <a:t>IPA_ALE_Test$ABV</a:t>
            </a:r>
            <a:r>
              <a:rPr lang="en-US" sz="1100" dirty="0"/>
              <a:t>)</a:t>
            </a:r>
          </a:p>
          <a:p>
            <a:r>
              <a:rPr lang="en-US" sz="1100" dirty="0"/>
              <a:t>#error in !</a:t>
            </a:r>
            <a:r>
              <a:rPr lang="en-US" sz="1100" dirty="0" err="1"/>
              <a:t>all.equal</a:t>
            </a:r>
            <a:r>
              <a:rPr lang="en-US" sz="1100" dirty="0"/>
              <a:t>(</a:t>
            </a:r>
            <a:r>
              <a:rPr lang="en-US" sz="1100" dirty="0" err="1"/>
              <a:t>nrow</a:t>
            </a:r>
            <a:r>
              <a:rPr lang="en-US" sz="1100" dirty="0"/>
              <a:t>(data), </a:t>
            </a:r>
            <a:r>
              <a:rPr lang="en-US" sz="1100" dirty="0" err="1"/>
              <a:t>ncol</a:t>
            </a:r>
            <a:r>
              <a:rPr lang="en-US" sz="1100" dirty="0"/>
              <a:t>(data)): invalid argument type</a:t>
            </a:r>
          </a:p>
          <a:p>
            <a:r>
              <a:rPr lang="en-US" sz="1100" dirty="0"/>
              <a:t>CM = </a:t>
            </a:r>
            <a:r>
              <a:rPr lang="en-US" sz="1100" dirty="0" err="1"/>
              <a:t>confusionMatrix</a:t>
            </a:r>
            <a:r>
              <a:rPr lang="en-US" sz="1100" dirty="0"/>
              <a:t>(table(predict(</a:t>
            </a:r>
            <a:r>
              <a:rPr lang="en-US" sz="1100" dirty="0" err="1"/>
              <a:t>model,IPA_ALE_Test</a:t>
            </a:r>
            <a:r>
              <a:rPr lang="en-US" sz="1100" dirty="0"/>
              <a:t>[,c(4,5)]),</a:t>
            </a:r>
            <a:r>
              <a:rPr lang="en-US" sz="1100" dirty="0" err="1"/>
              <a:t>IPA_ALE_Test$ABV</a:t>
            </a:r>
            <a:r>
              <a:rPr lang="en-US" sz="1100" dirty="0"/>
              <a:t>))</a:t>
            </a:r>
          </a:p>
          <a:p>
            <a:r>
              <a:rPr lang="en-US" sz="1100" dirty="0"/>
              <a:t>CM</a:t>
            </a:r>
          </a:p>
        </p:txBody>
      </p:sp>
      <p:sp>
        <p:nvSpPr>
          <p:cNvPr id="15" name="TextBox 14">
            <a:extLst>
              <a:ext uri="{FF2B5EF4-FFF2-40B4-BE49-F238E27FC236}">
                <a16:creationId xmlns:a16="http://schemas.microsoft.com/office/drawing/2014/main" id="{A574C562-A593-4192-BA29-07BDD38F113D}"/>
              </a:ext>
            </a:extLst>
          </p:cNvPr>
          <p:cNvSpPr txBox="1"/>
          <p:nvPr/>
        </p:nvSpPr>
        <p:spPr>
          <a:xfrm>
            <a:off x="0" y="673371"/>
            <a:ext cx="6096000" cy="4524315"/>
          </a:xfrm>
          <a:prstGeom prst="rect">
            <a:avLst/>
          </a:prstGeom>
          <a:noFill/>
        </p:spPr>
        <p:txBody>
          <a:bodyPr wrap="square">
            <a:spAutoFit/>
          </a:bodyPr>
          <a:lstStyle/>
          <a:p>
            <a:r>
              <a:rPr lang="en-US" sz="1200" dirty="0"/>
              <a:t>#8) Budweiser would also like to investigate the difference with respect to IBU and ABV between IPAs (India Pale Ales) and other types of Ale (any beer with “Ale” in its name other than IPA).  </a:t>
            </a:r>
          </a:p>
          <a:p>
            <a:r>
              <a:rPr lang="en-US" sz="1200" dirty="0"/>
              <a:t>## You decide to use KNN classification to investigate this relationship.  </a:t>
            </a:r>
          </a:p>
          <a:p>
            <a:r>
              <a:rPr lang="en-US" sz="1200" dirty="0"/>
              <a:t>## Provide statistical evidence one way or the other. You can of course assume your audience is comfortable with percentages … KNN is very easy to understand conceptually.</a:t>
            </a:r>
          </a:p>
          <a:p>
            <a:endParaRPr lang="en-US" sz="1200" dirty="0"/>
          </a:p>
          <a:p>
            <a:r>
              <a:rPr lang="en-US" sz="1200" dirty="0"/>
              <a:t>#filter for nulls</a:t>
            </a:r>
          </a:p>
          <a:p>
            <a:r>
              <a:rPr lang="en-US" sz="1200" dirty="0" err="1"/>
              <a:t>Beer_no_nulls</a:t>
            </a:r>
            <a:r>
              <a:rPr lang="en-US" sz="1200" dirty="0"/>
              <a:t> = </a:t>
            </a:r>
            <a:r>
              <a:rPr lang="en-US" sz="1200" dirty="0" err="1"/>
              <a:t>Beer_Merge</a:t>
            </a:r>
            <a:r>
              <a:rPr lang="en-US" sz="1200" dirty="0"/>
              <a:t> %&gt;% </a:t>
            </a:r>
          </a:p>
          <a:p>
            <a:r>
              <a:rPr lang="en-US" sz="1200" dirty="0"/>
              <a:t>  filter(!is.na(ABV) &amp; !is.na(IBU))</a:t>
            </a:r>
          </a:p>
          <a:p>
            <a:endParaRPr lang="en-US" sz="1200" dirty="0"/>
          </a:p>
          <a:p>
            <a:r>
              <a:rPr lang="en-US" sz="1200" dirty="0"/>
              <a:t>#Filter down datasets</a:t>
            </a:r>
          </a:p>
          <a:p>
            <a:r>
              <a:rPr lang="en-US" sz="1200" dirty="0"/>
              <a:t>grep("Ale",</a:t>
            </a:r>
            <a:r>
              <a:rPr lang="en-US" sz="1200" dirty="0" err="1"/>
              <a:t>Beer_no_nulls$Style</a:t>
            </a:r>
            <a:r>
              <a:rPr lang="en-US" sz="1200" dirty="0"/>
              <a:t>) #211</a:t>
            </a:r>
          </a:p>
          <a:p>
            <a:r>
              <a:rPr lang="en-US" sz="1200" dirty="0"/>
              <a:t>Ale &lt;- filter(</a:t>
            </a:r>
            <a:r>
              <a:rPr lang="en-US" sz="1200" dirty="0" err="1"/>
              <a:t>Beer_no_nulls</a:t>
            </a:r>
            <a:r>
              <a:rPr lang="en-US" sz="1200" dirty="0"/>
              <a:t>, </a:t>
            </a:r>
            <a:r>
              <a:rPr lang="en-US" sz="1200" dirty="0" err="1"/>
              <a:t>grepl</a:t>
            </a:r>
            <a:r>
              <a:rPr lang="en-US" sz="1200" dirty="0"/>
              <a:t>("</a:t>
            </a:r>
            <a:r>
              <a:rPr lang="en-US" sz="1200" dirty="0" err="1"/>
              <a:t>Ale",Style</a:t>
            </a:r>
            <a:r>
              <a:rPr lang="en-US" sz="1200" dirty="0"/>
              <a:t>))</a:t>
            </a:r>
          </a:p>
          <a:p>
            <a:r>
              <a:rPr lang="en-US" sz="1200" dirty="0"/>
              <a:t>IPA &lt;- filter(</a:t>
            </a:r>
            <a:r>
              <a:rPr lang="en-US" sz="1200" dirty="0" err="1"/>
              <a:t>Beer_no_nulls</a:t>
            </a:r>
            <a:r>
              <a:rPr lang="en-US" sz="1200" dirty="0"/>
              <a:t>, </a:t>
            </a:r>
            <a:r>
              <a:rPr lang="en-US" sz="1200" dirty="0" err="1"/>
              <a:t>grepl</a:t>
            </a:r>
            <a:r>
              <a:rPr lang="en-US" sz="1200" dirty="0"/>
              <a:t>("</a:t>
            </a:r>
            <a:r>
              <a:rPr lang="en-US" sz="1200" dirty="0" err="1"/>
              <a:t>IPA",Style</a:t>
            </a:r>
            <a:r>
              <a:rPr lang="en-US" sz="1200" dirty="0"/>
              <a:t>))</a:t>
            </a:r>
          </a:p>
          <a:p>
            <a:endParaRPr lang="en-US" sz="1200" dirty="0"/>
          </a:p>
          <a:p>
            <a:r>
              <a:rPr lang="en-US" sz="1200" dirty="0"/>
              <a:t>#merge them back together</a:t>
            </a:r>
          </a:p>
          <a:p>
            <a:r>
              <a:rPr lang="en-US" sz="1200" dirty="0"/>
              <a:t>names(Ale)[2] &lt;- '</a:t>
            </a:r>
            <a:r>
              <a:rPr lang="en-US" sz="1200" dirty="0" err="1"/>
              <a:t>Beer_Name</a:t>
            </a:r>
            <a:r>
              <a:rPr lang="en-US" sz="1200" dirty="0"/>
              <a:t>'</a:t>
            </a:r>
          </a:p>
          <a:p>
            <a:r>
              <a:rPr lang="en-US" sz="1200" dirty="0"/>
              <a:t>names(IPA)[2] &lt;- '</a:t>
            </a:r>
            <a:r>
              <a:rPr lang="en-US" sz="1200" dirty="0" err="1"/>
              <a:t>Beer_Name</a:t>
            </a:r>
            <a:r>
              <a:rPr lang="en-US" sz="1200" dirty="0"/>
              <a:t>'</a:t>
            </a:r>
          </a:p>
          <a:p>
            <a:r>
              <a:rPr lang="en-US" sz="1200" dirty="0"/>
              <a:t>names(Ale)[8] &lt;- '</a:t>
            </a:r>
            <a:r>
              <a:rPr lang="en-US" sz="1200" dirty="0" err="1"/>
              <a:t>Brewery_Name</a:t>
            </a:r>
            <a:r>
              <a:rPr lang="en-US" sz="1200" dirty="0"/>
              <a:t>'</a:t>
            </a:r>
          </a:p>
          <a:p>
            <a:r>
              <a:rPr lang="en-US" sz="1200" dirty="0"/>
              <a:t>names(IPA)[8] &lt;- '</a:t>
            </a:r>
            <a:r>
              <a:rPr lang="en-US" sz="1200" dirty="0" err="1"/>
              <a:t>Brewery_Name</a:t>
            </a:r>
            <a:r>
              <a:rPr lang="en-US" sz="1200" dirty="0"/>
              <a:t>'</a:t>
            </a:r>
          </a:p>
          <a:p>
            <a:endParaRPr lang="en-US" sz="1200" dirty="0"/>
          </a:p>
          <a:p>
            <a:r>
              <a:rPr lang="en-US" sz="1200" dirty="0" err="1"/>
              <a:t>Beer_ALE_IPA</a:t>
            </a:r>
            <a:r>
              <a:rPr lang="en-US" sz="1200" dirty="0"/>
              <a:t> &lt;- </a:t>
            </a:r>
            <a:r>
              <a:rPr lang="en-US" sz="1200" dirty="0" err="1"/>
              <a:t>rbind</a:t>
            </a:r>
            <a:r>
              <a:rPr lang="en-US" sz="1200" dirty="0"/>
              <a:t>(Ale, IPA) #appending all records together and merging the data </a:t>
            </a:r>
            <a:r>
              <a:rPr lang="en-US" sz="1200" dirty="0" err="1"/>
              <a:t>wihtout</a:t>
            </a:r>
            <a:r>
              <a:rPr lang="en-US" sz="1200" dirty="0"/>
              <a:t> changing column because they are the same</a:t>
            </a:r>
          </a:p>
        </p:txBody>
      </p:sp>
    </p:spTree>
    <p:extLst>
      <p:ext uri="{BB962C8B-B14F-4D97-AF65-F5344CB8AC3E}">
        <p14:creationId xmlns:p14="http://schemas.microsoft.com/office/powerpoint/2010/main" val="2267015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F1D2E-D715-42C2-B58D-ACBFEE05F5A1}"/>
              </a:ext>
            </a:extLst>
          </p:cNvPr>
          <p:cNvSpPr>
            <a:spLocks noGrp="1"/>
          </p:cNvSpPr>
          <p:nvPr>
            <p:ph type="title"/>
          </p:nvPr>
        </p:nvSpPr>
        <p:spPr>
          <a:xfrm>
            <a:off x="919119" y="0"/>
            <a:ext cx="10353762" cy="691662"/>
          </a:xfrm>
        </p:spPr>
        <p:txBody>
          <a:bodyPr>
            <a:normAutofit fontScale="90000"/>
          </a:bodyPr>
          <a:lstStyle/>
          <a:p>
            <a:r>
              <a:rPr lang="en-US" dirty="0"/>
              <a:t>Colorado Bitterness &amp; ABV</a:t>
            </a:r>
          </a:p>
        </p:txBody>
      </p:sp>
      <p:pic>
        <p:nvPicPr>
          <p:cNvPr id="6" name="Content Placeholder 5">
            <a:extLst>
              <a:ext uri="{FF2B5EF4-FFF2-40B4-BE49-F238E27FC236}">
                <a16:creationId xmlns:a16="http://schemas.microsoft.com/office/drawing/2014/main" id="{6C207AEC-7D14-4D6F-A9FF-0BF66971880A}"/>
              </a:ext>
            </a:extLst>
          </p:cNvPr>
          <p:cNvPicPr>
            <a:picLocks noGrp="1" noChangeAspect="1"/>
          </p:cNvPicPr>
          <p:nvPr>
            <p:ph idx="1"/>
          </p:nvPr>
        </p:nvPicPr>
        <p:blipFill>
          <a:blip r:embed="rId3"/>
          <a:stretch>
            <a:fillRect/>
          </a:stretch>
        </p:blipFill>
        <p:spPr>
          <a:xfrm>
            <a:off x="480646" y="857972"/>
            <a:ext cx="9437077" cy="5824919"/>
          </a:xfrm>
        </p:spPr>
      </p:pic>
      <p:pic>
        <p:nvPicPr>
          <p:cNvPr id="9" name="Picture 8">
            <a:extLst>
              <a:ext uri="{FF2B5EF4-FFF2-40B4-BE49-F238E27FC236}">
                <a16:creationId xmlns:a16="http://schemas.microsoft.com/office/drawing/2014/main" id="{AA27F3AF-FF6F-49FF-A657-4C0138B16F31}"/>
              </a:ext>
            </a:extLst>
          </p:cNvPr>
          <p:cNvPicPr>
            <a:picLocks noChangeAspect="1"/>
          </p:cNvPicPr>
          <p:nvPr/>
        </p:nvPicPr>
        <p:blipFill>
          <a:blip r:embed="rId4"/>
          <a:stretch>
            <a:fillRect/>
          </a:stretch>
        </p:blipFill>
        <p:spPr>
          <a:xfrm>
            <a:off x="6981284" y="1169376"/>
            <a:ext cx="5210716" cy="1808285"/>
          </a:xfrm>
          <a:prstGeom prst="rect">
            <a:avLst/>
          </a:prstGeom>
        </p:spPr>
      </p:pic>
    </p:spTree>
    <p:extLst>
      <p:ext uri="{BB962C8B-B14F-4D97-AF65-F5344CB8AC3E}">
        <p14:creationId xmlns:p14="http://schemas.microsoft.com/office/powerpoint/2010/main" val="45082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A12D201-5BAB-4154-AF36-2357D15AD506}"/>
              </a:ext>
            </a:extLst>
          </p:cNvPr>
          <p:cNvPicPr>
            <a:picLocks noChangeAspect="1"/>
          </p:cNvPicPr>
          <p:nvPr/>
        </p:nvPicPr>
        <p:blipFill>
          <a:blip r:embed="rId3"/>
          <a:stretch>
            <a:fillRect/>
          </a:stretch>
        </p:blipFill>
        <p:spPr>
          <a:xfrm>
            <a:off x="761444" y="647701"/>
            <a:ext cx="10580020" cy="5516148"/>
          </a:xfrm>
          <a:prstGeom prst="rect">
            <a:avLst/>
          </a:prstGeom>
        </p:spPr>
      </p:pic>
      <p:sp>
        <p:nvSpPr>
          <p:cNvPr id="2" name="TextBox 1">
            <a:extLst>
              <a:ext uri="{FF2B5EF4-FFF2-40B4-BE49-F238E27FC236}">
                <a16:creationId xmlns:a16="http://schemas.microsoft.com/office/drawing/2014/main" id="{AE7E3FFF-921C-4A66-B971-46C20E691188}"/>
              </a:ext>
            </a:extLst>
          </p:cNvPr>
          <p:cNvSpPr txBox="1"/>
          <p:nvPr/>
        </p:nvSpPr>
        <p:spPr>
          <a:xfrm>
            <a:off x="2005" y="6258426"/>
            <a:ext cx="1249280"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CO = 47 DC = 1</a:t>
            </a:r>
          </a:p>
          <a:p>
            <a:r>
              <a:rPr lang="en-US" sz="1100" dirty="0"/>
              <a:t>CA = 39 AR = 2</a:t>
            </a:r>
          </a:p>
          <a:p>
            <a:r>
              <a:rPr lang="en-US" sz="1100" dirty="0"/>
              <a:t>MI = 32 DE = 2</a:t>
            </a:r>
          </a:p>
        </p:txBody>
      </p:sp>
    </p:spTree>
    <p:extLst>
      <p:ext uri="{BB962C8B-B14F-4D97-AF65-F5344CB8AC3E}">
        <p14:creationId xmlns:p14="http://schemas.microsoft.com/office/powerpoint/2010/main" val="287847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678C-9904-1440-91CF-7ED9F33EF0E4}"/>
              </a:ext>
            </a:extLst>
          </p:cNvPr>
          <p:cNvSpPr>
            <a:spLocks noGrp="1"/>
          </p:cNvSpPr>
          <p:nvPr>
            <p:ph type="title"/>
          </p:nvPr>
        </p:nvSpPr>
        <p:spPr>
          <a:xfrm>
            <a:off x="1128277" y="86366"/>
            <a:ext cx="10520702" cy="1325563"/>
          </a:xfrm>
        </p:spPr>
        <p:txBody>
          <a:bodyPr vert="horz" lIns="91440" tIns="45720" rIns="91440" bIns="45720" rtlCol="0">
            <a:normAutofit/>
          </a:bodyPr>
          <a:lstStyle/>
          <a:p>
            <a:r>
              <a:rPr lang="en-US" dirty="0"/>
              <a:t>Notes on Missing Data Values </a:t>
            </a:r>
            <a:endParaRPr lang="en-US" kern="1200" dirty="0">
              <a:latin typeface="+mj-lt"/>
              <a:ea typeface="+mj-ea"/>
              <a:cs typeface="+mj-cs"/>
            </a:endParaRPr>
          </a:p>
        </p:txBody>
      </p:sp>
      <p:pic>
        <p:nvPicPr>
          <p:cNvPr id="9" name="Picture 5" descr="Table&#10;&#10;Description automatically generated">
            <a:extLst>
              <a:ext uri="{FF2B5EF4-FFF2-40B4-BE49-F238E27FC236}">
                <a16:creationId xmlns:a16="http://schemas.microsoft.com/office/drawing/2014/main" id="{DEC5B80F-6CF4-4B58-9E6C-AB02CB78A42A}"/>
              </a:ext>
            </a:extLst>
          </p:cNvPr>
          <p:cNvPicPr>
            <a:picLocks noGrp="1" noChangeAspect="1"/>
          </p:cNvPicPr>
          <p:nvPr>
            <p:ph idx="1"/>
          </p:nvPr>
        </p:nvPicPr>
        <p:blipFill>
          <a:blip r:embed="rId3"/>
          <a:stretch>
            <a:fillRect/>
          </a:stretch>
        </p:blipFill>
        <p:spPr>
          <a:xfrm>
            <a:off x="1218881" y="1498295"/>
            <a:ext cx="2311519" cy="3238666"/>
          </a:xfrm>
        </p:spPr>
      </p:pic>
      <p:sp>
        <p:nvSpPr>
          <p:cNvPr id="11" name="TextBox 10">
            <a:extLst>
              <a:ext uri="{FF2B5EF4-FFF2-40B4-BE49-F238E27FC236}">
                <a16:creationId xmlns:a16="http://schemas.microsoft.com/office/drawing/2014/main" id="{08D3CED2-8A6F-422E-AB4D-BAD7BD2D45A2}"/>
              </a:ext>
            </a:extLst>
          </p:cNvPr>
          <p:cNvSpPr txBox="1"/>
          <p:nvPr/>
        </p:nvSpPr>
        <p:spPr>
          <a:xfrm>
            <a:off x="5829019" y="1666876"/>
            <a:ext cx="6096000" cy="2862322"/>
          </a:xfrm>
          <a:prstGeom prst="rect">
            <a:avLst/>
          </a:prstGeom>
          <a:noFill/>
        </p:spPr>
        <p:txBody>
          <a:bodyPr wrap="square">
            <a:spAutoFit/>
          </a:bodyPr>
          <a:lstStyle/>
          <a:p>
            <a:pPr>
              <a:buFont typeface="Wingdings" panose="020F0502020204030204" pitchFamily="34" charset="0"/>
              <a:buChar char="§"/>
            </a:pPr>
            <a:r>
              <a:rPr lang="en-US" dirty="0"/>
              <a:t>Two Datasets, "Beers.csv" and "Breweries.csv" were joined to create a Full Dataset for analysis and insight</a:t>
            </a:r>
          </a:p>
          <a:p>
            <a:pPr>
              <a:buFont typeface="Wingdings" panose="020F0502020204030204" pitchFamily="34" charset="0"/>
              <a:buChar char="§"/>
            </a:pPr>
            <a:endParaRPr lang="en-US" dirty="0"/>
          </a:p>
          <a:p>
            <a:pPr>
              <a:buFont typeface="Wingdings" panose="020F0502020204030204" pitchFamily="34" charset="0"/>
              <a:buChar char="§"/>
            </a:pPr>
            <a:r>
              <a:rPr lang="en-US" dirty="0"/>
              <a:t>Only ABV and IBU are missing Data Values</a:t>
            </a:r>
          </a:p>
          <a:p>
            <a:pPr>
              <a:buFont typeface="Wingdings" panose="020F0502020204030204" pitchFamily="34" charset="0"/>
              <a:buChar char="§"/>
            </a:pPr>
            <a:endParaRPr lang="en-US" dirty="0"/>
          </a:p>
          <a:p>
            <a:pPr>
              <a:buFont typeface="Wingdings" panose="020F0502020204030204" pitchFamily="34" charset="0"/>
              <a:buChar char="§"/>
            </a:pPr>
            <a:r>
              <a:rPr lang="en-US" u="sng" dirty="0"/>
              <a:t>Important to note</a:t>
            </a:r>
            <a:r>
              <a:rPr lang="en-US" dirty="0"/>
              <a:t>: IBU is missing values in  around 42% of the 2,410 total rows of data</a:t>
            </a:r>
          </a:p>
          <a:p>
            <a:pPr>
              <a:buFont typeface="Wingdings" panose="020F0502020204030204" pitchFamily="34" charset="0"/>
              <a:buChar char="§"/>
            </a:pPr>
            <a:endParaRPr lang="en-US" dirty="0"/>
          </a:p>
          <a:p>
            <a:pPr>
              <a:buFont typeface="Wingdings" panose="020F0502020204030204" pitchFamily="34" charset="0"/>
              <a:buChar char="§"/>
            </a:pPr>
            <a:r>
              <a:rPr lang="en-US" dirty="0"/>
              <a:t>**Predictions based upon IBU data specifically, may be skewed</a:t>
            </a:r>
          </a:p>
        </p:txBody>
      </p:sp>
    </p:spTree>
    <p:extLst>
      <p:ext uri="{BB962C8B-B14F-4D97-AF65-F5344CB8AC3E}">
        <p14:creationId xmlns:p14="http://schemas.microsoft.com/office/powerpoint/2010/main" val="413389070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Chart, bar chart&#10;&#10;Description automatically generated">
            <a:extLst>
              <a:ext uri="{FF2B5EF4-FFF2-40B4-BE49-F238E27FC236}">
                <a16:creationId xmlns:a16="http://schemas.microsoft.com/office/drawing/2014/main" id="{70EC9837-8B8C-4A6B-A366-2EB9A9FCF95E}"/>
              </a:ext>
            </a:extLst>
          </p:cNvPr>
          <p:cNvPicPr>
            <a:picLocks noChangeAspect="1"/>
          </p:cNvPicPr>
          <p:nvPr/>
        </p:nvPicPr>
        <p:blipFill>
          <a:blip r:embed="rId3"/>
          <a:stretch>
            <a:fillRect/>
          </a:stretch>
        </p:blipFill>
        <p:spPr>
          <a:xfrm>
            <a:off x="309285" y="109759"/>
            <a:ext cx="11618255" cy="6571245"/>
          </a:xfrm>
          <a:prstGeom prst="rect">
            <a:avLst/>
          </a:prstGeom>
        </p:spPr>
      </p:pic>
    </p:spTree>
    <p:extLst>
      <p:ext uri="{BB962C8B-B14F-4D97-AF65-F5344CB8AC3E}">
        <p14:creationId xmlns:p14="http://schemas.microsoft.com/office/powerpoint/2010/main" val="1933694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hart&#10;&#10;Description automatically generated">
            <a:extLst>
              <a:ext uri="{FF2B5EF4-FFF2-40B4-BE49-F238E27FC236}">
                <a16:creationId xmlns:a16="http://schemas.microsoft.com/office/drawing/2014/main" id="{5C47DD73-A2BF-49BC-933D-7D3F05E58C0D}"/>
              </a:ext>
            </a:extLst>
          </p:cNvPr>
          <p:cNvPicPr>
            <a:picLocks noChangeAspect="1"/>
          </p:cNvPicPr>
          <p:nvPr/>
        </p:nvPicPr>
        <p:blipFill>
          <a:blip r:embed="rId3"/>
          <a:stretch>
            <a:fillRect/>
          </a:stretch>
        </p:blipFill>
        <p:spPr>
          <a:xfrm>
            <a:off x="242047" y="117457"/>
            <a:ext cx="11797552" cy="6611879"/>
          </a:xfrm>
          <a:prstGeom prst="rect">
            <a:avLst/>
          </a:prstGeom>
        </p:spPr>
      </p:pic>
    </p:spTree>
    <p:extLst>
      <p:ext uri="{BB962C8B-B14F-4D97-AF65-F5344CB8AC3E}">
        <p14:creationId xmlns:p14="http://schemas.microsoft.com/office/powerpoint/2010/main" val="570628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89B45-5E52-47C2-8FAD-764AFB86FEFA}"/>
              </a:ext>
            </a:extLst>
          </p:cNvPr>
          <p:cNvSpPr>
            <a:spLocks noGrp="1"/>
          </p:cNvSpPr>
          <p:nvPr>
            <p:ph type="title"/>
          </p:nvPr>
        </p:nvSpPr>
        <p:spPr>
          <a:xfrm>
            <a:off x="913795" y="124375"/>
            <a:ext cx="10353762" cy="970450"/>
          </a:xfrm>
        </p:spPr>
        <p:txBody>
          <a:bodyPr/>
          <a:lstStyle/>
          <a:p>
            <a:r>
              <a:rPr lang="en-US" dirty="0"/>
              <a:t>State Superlatives: ABV</a:t>
            </a:r>
          </a:p>
        </p:txBody>
      </p:sp>
      <p:pic>
        <p:nvPicPr>
          <p:cNvPr id="5" name="Picture 4">
            <a:extLst>
              <a:ext uri="{FF2B5EF4-FFF2-40B4-BE49-F238E27FC236}">
                <a16:creationId xmlns:a16="http://schemas.microsoft.com/office/drawing/2014/main" id="{BE2FF990-5848-4876-B53A-681B467FDA06}"/>
              </a:ext>
            </a:extLst>
          </p:cNvPr>
          <p:cNvPicPr>
            <a:picLocks noChangeAspect="1"/>
          </p:cNvPicPr>
          <p:nvPr/>
        </p:nvPicPr>
        <p:blipFill>
          <a:blip r:embed="rId2"/>
          <a:stretch>
            <a:fillRect/>
          </a:stretch>
        </p:blipFill>
        <p:spPr>
          <a:xfrm>
            <a:off x="1249777" y="1005254"/>
            <a:ext cx="9681797" cy="5715246"/>
          </a:xfrm>
          <a:prstGeom prst="rect">
            <a:avLst/>
          </a:prstGeom>
        </p:spPr>
      </p:pic>
    </p:spTree>
    <p:extLst>
      <p:ext uri="{BB962C8B-B14F-4D97-AF65-F5344CB8AC3E}">
        <p14:creationId xmlns:p14="http://schemas.microsoft.com/office/powerpoint/2010/main" val="196480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FD07D-95E2-4152-93F5-0CA6A2038423}"/>
              </a:ext>
            </a:extLst>
          </p:cNvPr>
          <p:cNvSpPr>
            <a:spLocks noGrp="1"/>
          </p:cNvSpPr>
          <p:nvPr>
            <p:ph type="title"/>
          </p:nvPr>
        </p:nvSpPr>
        <p:spPr>
          <a:xfrm>
            <a:off x="913795" y="124925"/>
            <a:ext cx="10353762" cy="970450"/>
          </a:xfrm>
        </p:spPr>
        <p:txBody>
          <a:bodyPr>
            <a:normAutofit/>
          </a:bodyPr>
          <a:lstStyle/>
          <a:p>
            <a:r>
              <a:rPr lang="en-US" dirty="0">
                <a:ea typeface="+mj-lt"/>
                <a:cs typeface="+mj-lt"/>
              </a:rPr>
              <a:t>State Superlatives: IBU </a:t>
            </a:r>
          </a:p>
        </p:txBody>
      </p:sp>
      <p:pic>
        <p:nvPicPr>
          <p:cNvPr id="7" name="Content Placeholder 6">
            <a:extLst>
              <a:ext uri="{FF2B5EF4-FFF2-40B4-BE49-F238E27FC236}">
                <a16:creationId xmlns:a16="http://schemas.microsoft.com/office/drawing/2014/main" id="{C7F54596-41CC-4740-A89F-656A7B12148D}"/>
              </a:ext>
            </a:extLst>
          </p:cNvPr>
          <p:cNvPicPr>
            <a:picLocks noGrp="1" noChangeAspect="1"/>
          </p:cNvPicPr>
          <p:nvPr>
            <p:ph idx="1"/>
          </p:nvPr>
        </p:nvPicPr>
        <p:blipFill>
          <a:blip r:embed="rId2"/>
          <a:stretch>
            <a:fillRect/>
          </a:stretch>
        </p:blipFill>
        <p:spPr>
          <a:xfrm>
            <a:off x="1230923" y="937558"/>
            <a:ext cx="9730153" cy="5764819"/>
          </a:xfrm>
        </p:spPr>
      </p:pic>
    </p:spTree>
    <p:extLst>
      <p:ext uri="{BB962C8B-B14F-4D97-AF65-F5344CB8AC3E}">
        <p14:creationId xmlns:p14="http://schemas.microsoft.com/office/powerpoint/2010/main" val="38533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2FB5B-A2D9-4647-911F-AF85BBB3EF19}"/>
              </a:ext>
            </a:extLst>
          </p:cNvPr>
          <p:cNvSpPr>
            <a:spLocks noGrp="1"/>
          </p:cNvSpPr>
          <p:nvPr>
            <p:ph type="title"/>
          </p:nvPr>
        </p:nvSpPr>
        <p:spPr/>
        <p:txBody>
          <a:bodyPr/>
          <a:lstStyle/>
          <a:p>
            <a:r>
              <a:rPr lang="en-US" dirty="0"/>
              <a:t>Summary Distribution</a:t>
            </a:r>
          </a:p>
        </p:txBody>
      </p:sp>
      <p:graphicFrame>
        <p:nvGraphicFramePr>
          <p:cNvPr id="4" name="Table 4">
            <a:extLst>
              <a:ext uri="{FF2B5EF4-FFF2-40B4-BE49-F238E27FC236}">
                <a16:creationId xmlns:a16="http://schemas.microsoft.com/office/drawing/2014/main" id="{B5D75CAC-EA9A-40DB-BB79-D123729897AD}"/>
              </a:ext>
            </a:extLst>
          </p:cNvPr>
          <p:cNvGraphicFramePr>
            <a:graphicFrameLocks noGrp="1"/>
          </p:cNvGraphicFramePr>
          <p:nvPr>
            <p:ph idx="1"/>
            <p:extLst>
              <p:ext uri="{D42A27DB-BD31-4B8C-83A1-F6EECF244321}">
                <p14:modId xmlns:p14="http://schemas.microsoft.com/office/powerpoint/2010/main" val="2153140967"/>
              </p:ext>
            </p:extLst>
          </p:nvPr>
        </p:nvGraphicFramePr>
        <p:xfrm>
          <a:off x="728656" y="1860868"/>
          <a:ext cx="10487463" cy="609600"/>
        </p:xfrm>
        <a:graphic>
          <a:graphicData uri="http://schemas.openxmlformats.org/drawingml/2006/table">
            <a:tbl>
              <a:tblPr firstRow="1" bandRow="1">
                <a:tableStyleId>{5202B0CA-FC54-4496-8BCA-5EF66A818D29}</a:tableStyleId>
              </a:tblPr>
              <a:tblGrid>
                <a:gridCol w="1498209">
                  <a:extLst>
                    <a:ext uri="{9D8B030D-6E8A-4147-A177-3AD203B41FA5}">
                      <a16:colId xmlns:a16="http://schemas.microsoft.com/office/drawing/2014/main" val="580718038"/>
                    </a:ext>
                  </a:extLst>
                </a:gridCol>
                <a:gridCol w="1498209">
                  <a:extLst>
                    <a:ext uri="{9D8B030D-6E8A-4147-A177-3AD203B41FA5}">
                      <a16:colId xmlns:a16="http://schemas.microsoft.com/office/drawing/2014/main" val="1275676225"/>
                    </a:ext>
                  </a:extLst>
                </a:gridCol>
                <a:gridCol w="1498209">
                  <a:extLst>
                    <a:ext uri="{9D8B030D-6E8A-4147-A177-3AD203B41FA5}">
                      <a16:colId xmlns:a16="http://schemas.microsoft.com/office/drawing/2014/main" val="513024440"/>
                    </a:ext>
                  </a:extLst>
                </a:gridCol>
                <a:gridCol w="1498209">
                  <a:extLst>
                    <a:ext uri="{9D8B030D-6E8A-4147-A177-3AD203B41FA5}">
                      <a16:colId xmlns:a16="http://schemas.microsoft.com/office/drawing/2014/main" val="1202276863"/>
                    </a:ext>
                  </a:extLst>
                </a:gridCol>
                <a:gridCol w="1498209">
                  <a:extLst>
                    <a:ext uri="{9D8B030D-6E8A-4147-A177-3AD203B41FA5}">
                      <a16:colId xmlns:a16="http://schemas.microsoft.com/office/drawing/2014/main" val="4051971797"/>
                    </a:ext>
                  </a:extLst>
                </a:gridCol>
                <a:gridCol w="1498209">
                  <a:extLst>
                    <a:ext uri="{9D8B030D-6E8A-4147-A177-3AD203B41FA5}">
                      <a16:colId xmlns:a16="http://schemas.microsoft.com/office/drawing/2014/main" val="1453850908"/>
                    </a:ext>
                  </a:extLst>
                </a:gridCol>
                <a:gridCol w="1498209">
                  <a:extLst>
                    <a:ext uri="{9D8B030D-6E8A-4147-A177-3AD203B41FA5}">
                      <a16:colId xmlns:a16="http://schemas.microsoft.com/office/drawing/2014/main" val="2421316139"/>
                    </a:ext>
                  </a:extLst>
                </a:gridCol>
              </a:tblGrid>
              <a:tr h="288324">
                <a:tc>
                  <a:txBody>
                    <a:bodyPr/>
                    <a:lstStyle/>
                    <a:p>
                      <a:r>
                        <a:rPr lang="en-US" sz="1400" dirty="0"/>
                        <a:t>Min</a:t>
                      </a:r>
                    </a:p>
                  </a:txBody>
                  <a:tcPr/>
                </a:tc>
                <a:tc>
                  <a:txBody>
                    <a:bodyPr/>
                    <a:lstStyle/>
                    <a:p>
                      <a:r>
                        <a:rPr lang="en-US" sz="1400" dirty="0"/>
                        <a:t>1st Quartile</a:t>
                      </a:r>
                    </a:p>
                  </a:txBody>
                  <a:tcPr/>
                </a:tc>
                <a:tc>
                  <a:txBody>
                    <a:bodyPr/>
                    <a:lstStyle/>
                    <a:p>
                      <a:r>
                        <a:rPr lang="en-US" sz="1400" dirty="0"/>
                        <a:t>Median</a:t>
                      </a:r>
                    </a:p>
                  </a:txBody>
                  <a:tcPr/>
                </a:tc>
                <a:tc>
                  <a:txBody>
                    <a:bodyPr/>
                    <a:lstStyle/>
                    <a:p>
                      <a:r>
                        <a:rPr lang="en-US" sz="1400" dirty="0"/>
                        <a:t>Mean</a:t>
                      </a:r>
                    </a:p>
                  </a:txBody>
                  <a:tcPr/>
                </a:tc>
                <a:tc>
                  <a:txBody>
                    <a:bodyPr/>
                    <a:lstStyle/>
                    <a:p>
                      <a:r>
                        <a:rPr lang="en-US" sz="1400" dirty="0"/>
                        <a:t>3rd Quartile</a:t>
                      </a:r>
                    </a:p>
                  </a:txBody>
                  <a:tcPr/>
                </a:tc>
                <a:tc>
                  <a:txBody>
                    <a:bodyPr/>
                    <a:lstStyle/>
                    <a:p>
                      <a:pPr lvl="0">
                        <a:buNone/>
                      </a:pPr>
                      <a:r>
                        <a:rPr lang="en-US" sz="1400" dirty="0"/>
                        <a:t>Max</a:t>
                      </a:r>
                    </a:p>
                  </a:txBody>
                  <a:tcPr/>
                </a:tc>
                <a:tc>
                  <a:txBody>
                    <a:bodyPr/>
                    <a:lstStyle/>
                    <a:p>
                      <a:pPr lvl="0">
                        <a:buNone/>
                      </a:pPr>
                      <a:r>
                        <a:rPr lang="en-US" sz="1400" dirty="0"/>
                        <a:t>NA's</a:t>
                      </a:r>
                    </a:p>
                  </a:txBody>
                  <a:tcPr/>
                </a:tc>
                <a:extLst>
                  <a:ext uri="{0D108BD9-81ED-4DB2-BD59-A6C34878D82A}">
                    <a16:rowId xmlns:a16="http://schemas.microsoft.com/office/drawing/2014/main" val="1725901985"/>
                  </a:ext>
                </a:extLst>
              </a:tr>
              <a:tr h="288324">
                <a:tc>
                  <a:txBody>
                    <a:bodyPr/>
                    <a:lstStyle/>
                    <a:p>
                      <a:r>
                        <a:rPr lang="en-US" sz="1400" dirty="0"/>
                        <a:t>0.00100</a:t>
                      </a:r>
                    </a:p>
                  </a:txBody>
                  <a:tcPr/>
                </a:tc>
                <a:tc>
                  <a:txBody>
                    <a:bodyPr/>
                    <a:lstStyle/>
                    <a:p>
                      <a:r>
                        <a:rPr lang="en-US" sz="1400" dirty="0"/>
                        <a:t>0.05000</a:t>
                      </a:r>
                    </a:p>
                  </a:txBody>
                  <a:tcPr/>
                </a:tc>
                <a:tc>
                  <a:txBody>
                    <a:bodyPr/>
                    <a:lstStyle/>
                    <a:p>
                      <a:r>
                        <a:rPr lang="en-US" sz="1400" dirty="0"/>
                        <a:t>0.05600</a:t>
                      </a:r>
                    </a:p>
                  </a:txBody>
                  <a:tcPr/>
                </a:tc>
                <a:tc>
                  <a:txBody>
                    <a:bodyPr/>
                    <a:lstStyle/>
                    <a:p>
                      <a:r>
                        <a:rPr lang="en-US" sz="1400" dirty="0"/>
                        <a:t>0.05977</a:t>
                      </a:r>
                    </a:p>
                  </a:txBody>
                  <a:tcPr/>
                </a:tc>
                <a:tc>
                  <a:txBody>
                    <a:bodyPr/>
                    <a:lstStyle/>
                    <a:p>
                      <a:r>
                        <a:rPr lang="en-US" sz="1400" dirty="0"/>
                        <a:t>0.06700</a:t>
                      </a:r>
                    </a:p>
                  </a:txBody>
                  <a:tcPr/>
                </a:tc>
                <a:tc>
                  <a:txBody>
                    <a:bodyPr/>
                    <a:lstStyle/>
                    <a:p>
                      <a:pPr lvl="0">
                        <a:buNone/>
                      </a:pPr>
                      <a:r>
                        <a:rPr lang="en-US" sz="1400" dirty="0"/>
                        <a:t>0.12800</a:t>
                      </a:r>
                    </a:p>
                  </a:txBody>
                  <a:tcPr/>
                </a:tc>
                <a:tc>
                  <a:txBody>
                    <a:bodyPr/>
                    <a:lstStyle/>
                    <a:p>
                      <a:pPr lvl="0">
                        <a:buNone/>
                      </a:pPr>
                      <a:r>
                        <a:rPr lang="en-US" sz="1400" dirty="0"/>
                        <a:t>62</a:t>
                      </a:r>
                    </a:p>
                  </a:txBody>
                  <a:tcPr/>
                </a:tc>
                <a:extLst>
                  <a:ext uri="{0D108BD9-81ED-4DB2-BD59-A6C34878D82A}">
                    <a16:rowId xmlns:a16="http://schemas.microsoft.com/office/drawing/2014/main" val="3519542925"/>
                  </a:ext>
                </a:extLst>
              </a:tr>
            </a:tbl>
          </a:graphicData>
        </a:graphic>
      </p:graphicFrame>
      <p:pic>
        <p:nvPicPr>
          <p:cNvPr id="5" name="Picture 5" descr="Chart, histogram&#10;&#10;Description automatically generated">
            <a:extLst>
              <a:ext uri="{FF2B5EF4-FFF2-40B4-BE49-F238E27FC236}">
                <a16:creationId xmlns:a16="http://schemas.microsoft.com/office/drawing/2014/main" id="{81BE6B52-DA0D-4B3A-AA6E-BC736BC039AB}"/>
              </a:ext>
            </a:extLst>
          </p:cNvPr>
          <p:cNvPicPr>
            <a:picLocks noChangeAspect="1"/>
          </p:cNvPicPr>
          <p:nvPr/>
        </p:nvPicPr>
        <p:blipFill>
          <a:blip r:embed="rId3"/>
          <a:stretch>
            <a:fillRect/>
          </a:stretch>
        </p:blipFill>
        <p:spPr>
          <a:xfrm>
            <a:off x="1769076" y="2530259"/>
            <a:ext cx="8396416" cy="3795157"/>
          </a:xfrm>
          <a:prstGeom prst="rect">
            <a:avLst/>
          </a:prstGeom>
        </p:spPr>
      </p:pic>
    </p:spTree>
    <p:extLst>
      <p:ext uri="{BB962C8B-B14F-4D97-AF65-F5344CB8AC3E}">
        <p14:creationId xmlns:p14="http://schemas.microsoft.com/office/powerpoint/2010/main" val="1519158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F1D2E-D715-42C2-B58D-ACBFEE05F5A1}"/>
              </a:ext>
            </a:extLst>
          </p:cNvPr>
          <p:cNvSpPr>
            <a:spLocks noGrp="1"/>
          </p:cNvSpPr>
          <p:nvPr>
            <p:ph type="title"/>
          </p:nvPr>
        </p:nvSpPr>
        <p:spPr>
          <a:xfrm>
            <a:off x="919119" y="0"/>
            <a:ext cx="10353762" cy="691662"/>
          </a:xfrm>
        </p:spPr>
        <p:txBody>
          <a:bodyPr>
            <a:normAutofit fontScale="90000"/>
          </a:bodyPr>
          <a:lstStyle/>
          <a:p>
            <a:r>
              <a:rPr lang="en-US" dirty="0"/>
              <a:t>Bitterness &amp; ABV</a:t>
            </a:r>
          </a:p>
        </p:txBody>
      </p:sp>
      <p:pic>
        <p:nvPicPr>
          <p:cNvPr id="7" name="Content Placeholder 6">
            <a:extLst>
              <a:ext uri="{FF2B5EF4-FFF2-40B4-BE49-F238E27FC236}">
                <a16:creationId xmlns:a16="http://schemas.microsoft.com/office/drawing/2014/main" id="{275F3179-69E4-44D8-B97E-027CBA689526}"/>
              </a:ext>
            </a:extLst>
          </p:cNvPr>
          <p:cNvPicPr>
            <a:picLocks noGrp="1" noChangeAspect="1"/>
          </p:cNvPicPr>
          <p:nvPr>
            <p:ph idx="1"/>
          </p:nvPr>
        </p:nvPicPr>
        <p:blipFill>
          <a:blip r:embed="rId3"/>
          <a:stretch>
            <a:fillRect/>
          </a:stretch>
        </p:blipFill>
        <p:spPr>
          <a:xfrm>
            <a:off x="887983" y="691662"/>
            <a:ext cx="10379573" cy="6123949"/>
          </a:xfrm>
        </p:spPr>
      </p:pic>
    </p:spTree>
    <p:extLst>
      <p:ext uri="{BB962C8B-B14F-4D97-AF65-F5344CB8AC3E}">
        <p14:creationId xmlns:p14="http://schemas.microsoft.com/office/powerpoint/2010/main" val="14422045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12912</TotalTime>
  <Words>1357</Words>
  <Application>Microsoft Office PowerPoint</Application>
  <PresentationFormat>Widescreen</PresentationFormat>
  <Paragraphs>143</Paragraphs>
  <Slides>12</Slides>
  <Notes>9</Notes>
  <HiddenSlides>2</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Slate</vt:lpstr>
      <vt:lpstr>Trends in US Craft Breweries and Beer</vt:lpstr>
      <vt:lpstr>PowerPoint Presentation</vt:lpstr>
      <vt:lpstr>Notes on Missing Data Values </vt:lpstr>
      <vt:lpstr>PowerPoint Presentation</vt:lpstr>
      <vt:lpstr>PowerPoint Presentation</vt:lpstr>
      <vt:lpstr>State Superlatives: ABV</vt:lpstr>
      <vt:lpstr>State Superlatives: IBU </vt:lpstr>
      <vt:lpstr>Summary Distribution</vt:lpstr>
      <vt:lpstr>Bitterness &amp; ABV</vt:lpstr>
      <vt:lpstr>Thank You!</vt:lpstr>
      <vt:lpstr>PowerPoint Presentation</vt:lpstr>
      <vt:lpstr>Colorado Bitterness &amp; ABV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of Beer and Breweries</dc:title>
  <dc:creator>Nelson, Lauren</dc:creator>
  <cp:lastModifiedBy>Robert Derner</cp:lastModifiedBy>
  <cp:revision>425</cp:revision>
  <dcterms:created xsi:type="dcterms:W3CDTF">2021-10-11T19:58:51Z</dcterms:created>
  <dcterms:modified xsi:type="dcterms:W3CDTF">2021-10-23T17:33:26Z</dcterms:modified>
</cp:coreProperties>
</file>