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6" r:id="rId1"/>
  </p:sldMasterIdLst>
  <p:notesMasterIdLst>
    <p:notesMasterId r:id="rId17"/>
  </p:notesMasterIdLst>
  <p:sldIdLst>
    <p:sldId id="266" r:id="rId2"/>
    <p:sldId id="265" r:id="rId3"/>
    <p:sldId id="258" r:id="rId4"/>
    <p:sldId id="260" r:id="rId5"/>
    <p:sldId id="267" r:id="rId6"/>
    <p:sldId id="268" r:id="rId7"/>
    <p:sldId id="269" r:id="rId8"/>
    <p:sldId id="263" r:id="rId9"/>
    <p:sldId id="264" r:id="rId10"/>
    <p:sldId id="273" r:id="rId11"/>
    <p:sldId id="271" r:id="rId12"/>
    <p:sldId id="272" r:id="rId13"/>
    <p:sldId id="270" r:id="rId14"/>
    <p:sldId id="275" r:id="rId15"/>
    <p:sldId id="276"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04"/>
    <p:restoredTop sz="96327"/>
  </p:normalViewPr>
  <p:slideViewPr>
    <p:cSldViewPr snapToGrid="0" snapToObjects="1">
      <p:cViewPr varScale="1">
        <p:scale>
          <a:sx n="74" d="100"/>
          <a:sy n="74" d="100"/>
        </p:scale>
        <p:origin x="192" y="17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F5701F-26E2-4531-B93D-76A839A38748}" type="datetimeFigureOut">
              <a:rPr lang="en-US"/>
              <a:t>10/23/21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9BB0C0E-41D0-4AF2-AEEC-7F6152B76511}" type="slidenum">
              <a:rPr lang="en-US"/>
              <a:t>‹#›</a:t>
            </a:fld>
            <a:endParaRPr lang="en-US"/>
          </a:p>
        </p:txBody>
      </p:sp>
    </p:spTree>
    <p:extLst>
      <p:ext uri="{BB962C8B-B14F-4D97-AF65-F5344CB8AC3E}">
        <p14:creationId xmlns:p14="http://schemas.microsoft.com/office/powerpoint/2010/main" val="26962340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cs typeface="Calibri"/>
            </a:endParaRPr>
          </a:p>
        </p:txBody>
      </p:sp>
      <p:sp>
        <p:nvSpPr>
          <p:cNvPr id="4" name="Slide Number Placeholder 3"/>
          <p:cNvSpPr>
            <a:spLocks noGrp="1"/>
          </p:cNvSpPr>
          <p:nvPr>
            <p:ph type="sldNum" sz="quarter" idx="5"/>
          </p:nvPr>
        </p:nvSpPr>
        <p:spPr/>
        <p:txBody>
          <a:bodyPr/>
          <a:lstStyle/>
          <a:p>
            <a:fld id="{19BB0C0E-41D0-4AF2-AEEC-7F6152B76511}" type="slidenum">
              <a:rPr lang="en-US"/>
              <a:t>3</a:t>
            </a:fld>
            <a:endParaRPr lang="en-US"/>
          </a:p>
        </p:txBody>
      </p:sp>
    </p:spTree>
    <p:extLst>
      <p:ext uri="{BB962C8B-B14F-4D97-AF65-F5344CB8AC3E}">
        <p14:creationId xmlns:p14="http://schemas.microsoft.com/office/powerpoint/2010/main" val="17968128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Comment about the ABV....</a:t>
            </a:r>
            <a:r>
              <a:rPr lang="en-US">
                <a:cs typeface="Calibri"/>
              </a:rPr>
              <a:t>Feel </a:t>
            </a:r>
            <a:r>
              <a:rPr lang="en-US" dirty="0" err="1">
                <a:cs typeface="Calibri"/>
              </a:rPr>
              <a:t>fre</a:t>
            </a:r>
            <a:r>
              <a:rPr lang="en-US">
                <a:cs typeface="Calibri"/>
              </a:rPr>
              <a:t> to delete</a:t>
            </a:r>
          </a:p>
          <a:p>
            <a:endParaRPr lang="en-US" dirty="0">
              <a:cs typeface="Calibri"/>
            </a:endParaRPr>
          </a:p>
        </p:txBody>
      </p:sp>
      <p:sp>
        <p:nvSpPr>
          <p:cNvPr id="4" name="Slide Number Placeholder 3"/>
          <p:cNvSpPr>
            <a:spLocks noGrp="1"/>
          </p:cNvSpPr>
          <p:nvPr>
            <p:ph type="sldNum" sz="quarter" idx="5"/>
          </p:nvPr>
        </p:nvSpPr>
        <p:spPr/>
        <p:txBody>
          <a:bodyPr/>
          <a:lstStyle/>
          <a:p>
            <a:fld id="{19BB0C0E-41D0-4AF2-AEEC-7F6152B76511}" type="slidenum">
              <a:rPr lang="en-US"/>
              <a:t>4</a:t>
            </a:fld>
            <a:endParaRPr lang="en-US"/>
          </a:p>
        </p:txBody>
      </p:sp>
    </p:spTree>
    <p:extLst>
      <p:ext uri="{BB962C8B-B14F-4D97-AF65-F5344CB8AC3E}">
        <p14:creationId xmlns:p14="http://schemas.microsoft.com/office/powerpoint/2010/main" val="36438100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Comment about the ABV....</a:t>
            </a:r>
            <a:r>
              <a:rPr lang="en-US">
                <a:cs typeface="Calibri"/>
              </a:rPr>
              <a:t>Feel </a:t>
            </a:r>
            <a:r>
              <a:rPr lang="en-US" dirty="0" err="1">
                <a:cs typeface="Calibri"/>
              </a:rPr>
              <a:t>fre</a:t>
            </a:r>
            <a:r>
              <a:rPr lang="en-US">
                <a:cs typeface="Calibri"/>
              </a:rPr>
              <a:t> to delete</a:t>
            </a:r>
          </a:p>
          <a:p>
            <a:endParaRPr lang="en-US" dirty="0">
              <a:cs typeface="Calibri"/>
            </a:endParaRPr>
          </a:p>
        </p:txBody>
      </p:sp>
      <p:sp>
        <p:nvSpPr>
          <p:cNvPr id="4" name="Slide Number Placeholder 3"/>
          <p:cNvSpPr>
            <a:spLocks noGrp="1"/>
          </p:cNvSpPr>
          <p:nvPr>
            <p:ph type="sldNum" sz="quarter" idx="5"/>
          </p:nvPr>
        </p:nvSpPr>
        <p:spPr/>
        <p:txBody>
          <a:bodyPr/>
          <a:lstStyle/>
          <a:p>
            <a:fld id="{19BB0C0E-41D0-4AF2-AEEC-7F6152B76511}" type="slidenum">
              <a:rPr lang="en-US"/>
              <a:t>5</a:t>
            </a:fld>
            <a:endParaRPr lang="en-US"/>
          </a:p>
        </p:txBody>
      </p:sp>
    </p:spTree>
    <p:extLst>
      <p:ext uri="{BB962C8B-B14F-4D97-AF65-F5344CB8AC3E}">
        <p14:creationId xmlns:p14="http://schemas.microsoft.com/office/powerpoint/2010/main" val="36028110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Summary(</a:t>
            </a:r>
            <a:r>
              <a:rPr lang="en-US" dirty="0" err="1">
                <a:cs typeface="Calibri"/>
              </a:rPr>
              <a:t>Beer_Merge$ABV</a:t>
            </a:r>
            <a:r>
              <a:rPr lang="en-US" dirty="0">
                <a:cs typeface="Calibri"/>
              </a:rPr>
              <a:t>)</a:t>
            </a:r>
          </a:p>
          <a:p>
            <a:endParaRPr lang="en-US" dirty="0"/>
          </a:p>
          <a:p>
            <a:r>
              <a:rPr lang="en-US" dirty="0" err="1"/>
              <a:t>Beer_Merge</a:t>
            </a:r>
            <a:r>
              <a:rPr lang="en-US" dirty="0"/>
              <a:t> %&gt;%</a:t>
            </a:r>
          </a:p>
          <a:p>
            <a:r>
              <a:rPr lang="en-US" dirty="0"/>
              <a:t>  </a:t>
            </a:r>
            <a:r>
              <a:rPr lang="en-US" dirty="0" err="1"/>
              <a:t>ggplot</a:t>
            </a:r>
            <a:r>
              <a:rPr lang="en-US" dirty="0"/>
              <a:t>(</a:t>
            </a:r>
            <a:r>
              <a:rPr lang="en-US" dirty="0" err="1"/>
              <a:t>aes</a:t>
            </a:r>
            <a:r>
              <a:rPr lang="en-US" dirty="0"/>
              <a:t>(x = ABV)) + </a:t>
            </a:r>
            <a:r>
              <a:rPr lang="en-US" dirty="0" err="1"/>
              <a:t>geom_density</a:t>
            </a:r>
            <a:r>
              <a:rPr lang="en-US" dirty="0"/>
              <a:t>(</a:t>
            </a:r>
            <a:r>
              <a:rPr lang="en-US" dirty="0" err="1"/>
              <a:t>binwidth</a:t>
            </a:r>
            <a:r>
              <a:rPr lang="en-US" dirty="0"/>
              <a:t> = .5, </a:t>
            </a:r>
            <a:r>
              <a:rPr lang="en-US" dirty="0" err="1"/>
              <a:t>colour</a:t>
            </a:r>
            <a:r>
              <a:rPr lang="en-US" dirty="0"/>
              <a:t>="</a:t>
            </a:r>
            <a:r>
              <a:rPr lang="en-US" dirty="0" err="1"/>
              <a:t>black",fill</a:t>
            </a:r>
            <a:r>
              <a:rPr lang="en-US" dirty="0"/>
              <a:t>="blue") +</a:t>
            </a:r>
            <a:endParaRPr lang="en-US" dirty="0">
              <a:cs typeface="Calibri"/>
            </a:endParaRPr>
          </a:p>
          <a:p>
            <a:r>
              <a:rPr lang="en-US" dirty="0"/>
              <a:t>  </a:t>
            </a:r>
            <a:r>
              <a:rPr lang="en-US" dirty="0" err="1"/>
              <a:t>geom_vline</a:t>
            </a:r>
            <a:r>
              <a:rPr lang="en-US" dirty="0"/>
              <a:t>(</a:t>
            </a:r>
            <a:r>
              <a:rPr lang="en-US" dirty="0" err="1"/>
              <a:t>aes</a:t>
            </a:r>
            <a:r>
              <a:rPr lang="en-US" dirty="0"/>
              <a:t>(</a:t>
            </a:r>
            <a:r>
              <a:rPr lang="en-US" dirty="0" err="1"/>
              <a:t>xintercept</a:t>
            </a:r>
            <a:r>
              <a:rPr lang="en-US" dirty="0"/>
              <a:t>=mean(ABV, na.rm=T)),</a:t>
            </a:r>
            <a:endParaRPr lang="en-US" dirty="0">
              <a:cs typeface="Calibri"/>
            </a:endParaRPr>
          </a:p>
          <a:p>
            <a:r>
              <a:rPr lang="en-US" dirty="0"/>
              <a:t>             color = "red", </a:t>
            </a:r>
            <a:r>
              <a:rPr lang="en-US" dirty="0" err="1"/>
              <a:t>linetype</a:t>
            </a:r>
            <a:r>
              <a:rPr lang="en-US" dirty="0"/>
              <a:t> = "dashed", size = 1) +</a:t>
            </a:r>
            <a:endParaRPr lang="en-US" dirty="0">
              <a:cs typeface="Calibri"/>
            </a:endParaRPr>
          </a:p>
          <a:p>
            <a:r>
              <a:rPr lang="en-US" dirty="0"/>
              <a:t>  </a:t>
            </a:r>
            <a:r>
              <a:rPr lang="en-US" dirty="0" err="1"/>
              <a:t>ggtitle</a:t>
            </a:r>
            <a:r>
              <a:rPr lang="en-US" dirty="0"/>
              <a:t>("Distribution Density of ABV")</a:t>
            </a:r>
            <a:endParaRPr lang="en-US" dirty="0">
              <a:cs typeface="Calibri"/>
            </a:endParaRPr>
          </a:p>
          <a:p>
            <a:endParaRPr lang="en-US" dirty="0">
              <a:cs typeface="Calibri"/>
            </a:endParaRPr>
          </a:p>
          <a:p>
            <a:pPr marL="171450" indent="-171450">
              <a:buFont typeface="Arial"/>
              <a:buChar char="•"/>
            </a:pPr>
            <a:r>
              <a:rPr lang="en-US" dirty="0">
                <a:cs typeface="Calibri"/>
              </a:rPr>
              <a:t>Very few nulls out of 2410 observations</a:t>
            </a:r>
          </a:p>
          <a:p>
            <a:pPr marL="171450" indent="-171450">
              <a:buFont typeface="Arial"/>
              <a:buChar char="•"/>
            </a:pPr>
            <a:r>
              <a:rPr lang="en-US" dirty="0">
                <a:cs typeface="Calibri"/>
              </a:rPr>
              <a:t>The data can be interrupted that the distribution is skewed but definably leans towards the center with more values falling left of mean.</a:t>
            </a:r>
          </a:p>
        </p:txBody>
      </p:sp>
      <p:sp>
        <p:nvSpPr>
          <p:cNvPr id="4" name="Slide Number Placeholder 3"/>
          <p:cNvSpPr>
            <a:spLocks noGrp="1"/>
          </p:cNvSpPr>
          <p:nvPr>
            <p:ph type="sldNum" sz="quarter" idx="5"/>
          </p:nvPr>
        </p:nvSpPr>
        <p:spPr/>
        <p:txBody>
          <a:bodyPr/>
          <a:lstStyle/>
          <a:p>
            <a:fld id="{19BB0C0E-41D0-4AF2-AEEC-7F6152B76511}" type="slidenum">
              <a:rPr lang="en-US"/>
              <a:t>8</a:t>
            </a:fld>
            <a:endParaRPr lang="en-US"/>
          </a:p>
        </p:txBody>
      </p:sp>
    </p:spTree>
    <p:extLst>
      <p:ext uri="{BB962C8B-B14F-4D97-AF65-F5344CB8AC3E}">
        <p14:creationId xmlns:p14="http://schemas.microsoft.com/office/powerpoint/2010/main" val="11500557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Beer_Merge</a:t>
            </a:r>
            <a:r>
              <a:rPr lang="en-US" dirty="0"/>
              <a:t> %&gt;% </a:t>
            </a:r>
            <a:endParaRPr lang="en-US"/>
          </a:p>
          <a:p>
            <a:r>
              <a:rPr lang="en-US" dirty="0"/>
              <a:t>  </a:t>
            </a:r>
            <a:r>
              <a:rPr lang="en-US" dirty="0" err="1"/>
              <a:t>ggplot</a:t>
            </a:r>
            <a:r>
              <a:rPr lang="en-US" dirty="0"/>
              <a:t>(</a:t>
            </a:r>
            <a:r>
              <a:rPr lang="en-US" dirty="0" err="1"/>
              <a:t>aes</a:t>
            </a:r>
            <a:r>
              <a:rPr lang="en-US" dirty="0"/>
              <a:t>(x = ABV, y = IBU)) + </a:t>
            </a:r>
            <a:r>
              <a:rPr lang="en-US" dirty="0" err="1"/>
              <a:t>geom_point</a:t>
            </a:r>
            <a:r>
              <a:rPr lang="en-US" dirty="0"/>
              <a:t>() + </a:t>
            </a:r>
            <a:r>
              <a:rPr lang="en-US" dirty="0" err="1"/>
              <a:t>geom_smooth</a:t>
            </a:r>
            <a:r>
              <a:rPr lang="en-US" dirty="0"/>
              <a:t>(method =  </a:t>
            </a:r>
            <a:r>
              <a:rPr lang="en-US" dirty="0" err="1"/>
              <a:t>lm</a:t>
            </a:r>
            <a:r>
              <a:rPr lang="en-US" dirty="0"/>
              <a:t>) + </a:t>
            </a:r>
            <a:r>
              <a:rPr lang="en-US" dirty="0" err="1"/>
              <a:t>ggtitle</a:t>
            </a:r>
            <a:r>
              <a:rPr lang="en-US" dirty="0"/>
              <a:t>("Bitterness by ABV")</a:t>
            </a:r>
            <a:endParaRPr lang="en-US" dirty="0">
              <a:cs typeface="Calibri"/>
            </a:endParaRPr>
          </a:p>
          <a:p>
            <a:endParaRPr lang="en-US" dirty="0">
              <a:cs typeface="Calibri"/>
            </a:endParaRPr>
          </a:p>
          <a:p>
            <a:endParaRPr lang="en-US" dirty="0">
              <a:cs typeface="Calibri"/>
            </a:endParaRPr>
          </a:p>
          <a:p>
            <a:r>
              <a:rPr lang="en-US" dirty="0"/>
              <a:t>Even with a sample of 1005 beers out of 2410 observations in total of IBU, we can conclude that a p value of 2.2e-16 we can say, we should reject the null hypothesis given an intercept of 0, which is further proved by the confidence interval being .64 to .69 at alpha of .05 or 95%. </a:t>
            </a:r>
            <a:endParaRPr lang="en-US" dirty="0">
              <a:cs typeface="Calibri"/>
            </a:endParaRPr>
          </a:p>
          <a:p>
            <a:r>
              <a:rPr lang="en-US" dirty="0"/>
              <a:t>There appears to be a strong relationship with a r-squared correlation of .6706 squared = .45. </a:t>
            </a:r>
            <a:endParaRPr lang="en-US" dirty="0">
              <a:cs typeface="Calibri"/>
            </a:endParaRPr>
          </a:p>
          <a:p>
            <a:r>
              <a:rPr lang="en-US" dirty="0"/>
              <a:t>It's a fair to state that when the ABV or IBU is increased the other shall also increase.</a:t>
            </a:r>
            <a:endParaRPr lang="en-US" dirty="0">
              <a:cs typeface="Calibri"/>
            </a:endParaRPr>
          </a:p>
          <a:p>
            <a:endParaRPr lang="en-US" dirty="0">
              <a:cs typeface="Calibri"/>
            </a:endParaRPr>
          </a:p>
        </p:txBody>
      </p:sp>
      <p:sp>
        <p:nvSpPr>
          <p:cNvPr id="4" name="Slide Number Placeholder 3"/>
          <p:cNvSpPr>
            <a:spLocks noGrp="1"/>
          </p:cNvSpPr>
          <p:nvPr>
            <p:ph type="sldNum" sz="quarter" idx="5"/>
          </p:nvPr>
        </p:nvSpPr>
        <p:spPr/>
        <p:txBody>
          <a:bodyPr/>
          <a:lstStyle/>
          <a:p>
            <a:fld id="{19BB0C0E-41D0-4AF2-AEEC-7F6152B76511}" type="slidenum">
              <a:rPr lang="en-US"/>
              <a:t>9</a:t>
            </a:fld>
            <a:endParaRPr lang="en-US"/>
          </a:p>
        </p:txBody>
      </p:sp>
    </p:spTree>
    <p:extLst>
      <p:ext uri="{BB962C8B-B14F-4D97-AF65-F5344CB8AC3E}">
        <p14:creationId xmlns:p14="http://schemas.microsoft.com/office/powerpoint/2010/main" val="11624514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10/23/21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9528773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10/23/21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016776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10/23/21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1724290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10/23/21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2381787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10/23/21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3555453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C764DE79-268F-4C1A-8933-263129D2AF90}" type="datetimeFigureOut">
              <a:rPr lang="en-US" dirty="0"/>
              <a:t>10/23/21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0125484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C764DE79-268F-4C1A-8933-263129D2AF90}" type="datetimeFigureOut">
              <a:rPr lang="en-US" dirty="0"/>
              <a:t>10/23/21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004471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10/23/21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4662813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10/23/21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1054151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10/23/21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0358261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10/23/21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516313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10/23/21</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1309318429"/>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mailto:aabadzic@mail.smu.edu" TargetMode="External"/><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5A59F003-E00A-43F9-91DC-CC54E3B874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Closeup image of beer bubbles">
            <a:extLst>
              <a:ext uri="{FF2B5EF4-FFF2-40B4-BE49-F238E27FC236}">
                <a16:creationId xmlns:a16="http://schemas.microsoft.com/office/drawing/2014/main" id="{BE61D067-0945-4CE8-A62B-343E7802EA83}"/>
              </a:ext>
            </a:extLst>
          </p:cNvPr>
          <p:cNvPicPr>
            <a:picLocks noChangeAspect="1"/>
          </p:cNvPicPr>
          <p:nvPr/>
        </p:nvPicPr>
        <p:blipFill rotWithShape="1">
          <a:blip r:embed="rId2"/>
          <a:srcRect l="3284" t="23391" r="5807"/>
          <a:stretch/>
        </p:blipFill>
        <p:spPr>
          <a:xfrm>
            <a:off x="-1" y="10"/>
            <a:ext cx="12191999" cy="6857990"/>
          </a:xfrm>
          <a:prstGeom prst="rect">
            <a:avLst/>
          </a:prstGeom>
        </p:spPr>
      </p:pic>
      <p:sp>
        <p:nvSpPr>
          <p:cNvPr id="16" name="Rectangle 15">
            <a:extLst>
              <a:ext uri="{FF2B5EF4-FFF2-40B4-BE49-F238E27FC236}">
                <a16:creationId xmlns:a16="http://schemas.microsoft.com/office/drawing/2014/main" id="{D74A4382-E3AD-430A-9A1F-DFA3E0E77A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799868" y="-1534136"/>
            <a:ext cx="4592270" cy="12192001"/>
          </a:xfrm>
          <a:prstGeom prst="rect">
            <a:avLst/>
          </a:prstGeom>
          <a:gradFill>
            <a:gsLst>
              <a:gs pos="35000">
                <a:schemeClr val="bg1">
                  <a:alpha val="46000"/>
                </a:schemeClr>
              </a:gs>
              <a:gs pos="21000">
                <a:schemeClr val="bg1">
                  <a:alpha val="30000"/>
                </a:schemeClr>
              </a:gs>
              <a:gs pos="0">
                <a:schemeClr val="bg1">
                  <a:alpha val="0"/>
                </a:schemeClr>
              </a:gs>
              <a:gs pos="100000">
                <a:schemeClr val="bg1">
                  <a:alpha val="9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D32C003-8972-2649-A44A-5EB728D44FF9}"/>
              </a:ext>
            </a:extLst>
          </p:cNvPr>
          <p:cNvSpPr>
            <a:spLocks noGrp="1"/>
          </p:cNvSpPr>
          <p:nvPr>
            <p:ph type="ctrTitle"/>
          </p:nvPr>
        </p:nvSpPr>
        <p:spPr>
          <a:xfrm>
            <a:off x="404553" y="3091928"/>
            <a:ext cx="9078562" cy="2387600"/>
          </a:xfrm>
        </p:spPr>
        <p:txBody>
          <a:bodyPr>
            <a:normAutofit/>
          </a:bodyPr>
          <a:lstStyle/>
          <a:p>
            <a:pPr algn="l"/>
            <a:r>
              <a:rPr lang="en-US" sz="6600"/>
              <a:t>Trends in US Craft Breweries and Beer</a:t>
            </a:r>
          </a:p>
        </p:txBody>
      </p:sp>
      <p:sp>
        <p:nvSpPr>
          <p:cNvPr id="18" name="Rectangle: Rounded Corners 17">
            <a:extLst>
              <a:ext uri="{FF2B5EF4-FFF2-40B4-BE49-F238E27FC236}">
                <a16:creationId xmlns:a16="http://schemas.microsoft.com/office/drawing/2014/main" id="{79F40191-0F44-4FD1-82CC-ACB507C14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575039"/>
            <a:ext cx="9785897"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5FBD73D4-AC83-4E4E-91B3-4B13B92976C8}"/>
              </a:ext>
            </a:extLst>
          </p:cNvPr>
          <p:cNvSpPr>
            <a:spLocks noGrp="1"/>
          </p:cNvSpPr>
          <p:nvPr>
            <p:ph type="subTitle" idx="1"/>
          </p:nvPr>
        </p:nvSpPr>
        <p:spPr>
          <a:xfrm>
            <a:off x="404553" y="5624945"/>
            <a:ext cx="9078562" cy="592975"/>
          </a:xfrm>
        </p:spPr>
        <p:txBody>
          <a:bodyPr anchor="ctr">
            <a:normAutofit/>
          </a:bodyPr>
          <a:lstStyle/>
          <a:p>
            <a:pPr algn="l"/>
            <a:r>
              <a:rPr lang="en-US"/>
              <a:t>Lauren Nelson | Alan </a:t>
            </a:r>
            <a:r>
              <a:rPr lang="en-US" err="1"/>
              <a:t>Abadzic</a:t>
            </a:r>
            <a:r>
              <a:rPr lang="en-US"/>
              <a:t> | Robert </a:t>
            </a:r>
            <a:r>
              <a:rPr lang="en-US" err="1"/>
              <a:t>Derner</a:t>
            </a:r>
            <a:endParaRPr lang="en-US"/>
          </a:p>
        </p:txBody>
      </p:sp>
    </p:spTree>
    <p:extLst>
      <p:ext uri="{BB962C8B-B14F-4D97-AF65-F5344CB8AC3E}">
        <p14:creationId xmlns:p14="http://schemas.microsoft.com/office/powerpoint/2010/main" val="1856331301"/>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D3978A-7484-164D-9C2B-1E43B8CC953F}"/>
              </a:ext>
            </a:extLst>
          </p:cNvPr>
          <p:cNvSpPr>
            <a:spLocks noGrp="1"/>
          </p:cNvSpPr>
          <p:nvPr>
            <p:ph type="title"/>
          </p:nvPr>
        </p:nvSpPr>
        <p:spPr>
          <a:xfrm>
            <a:off x="0" y="0"/>
            <a:ext cx="12192000" cy="518593"/>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l="100000" b="100000"/>
            </a:path>
            <a:tileRect t="-100000" r="-100000"/>
          </a:gradFill>
        </p:spPr>
        <p:txBody>
          <a:bodyPr>
            <a:normAutofit/>
          </a:bodyPr>
          <a:lstStyle/>
          <a:p>
            <a:r>
              <a:rPr lang="en-US" sz="3000" dirty="0"/>
              <a:t>Classifying Ale based upon Alcohol Content and Bitterness</a:t>
            </a:r>
          </a:p>
        </p:txBody>
      </p:sp>
      <p:pic>
        <p:nvPicPr>
          <p:cNvPr id="5" name="Picture 4" descr="Chart, scatter chart&#10;&#10;Description automatically generated">
            <a:extLst>
              <a:ext uri="{FF2B5EF4-FFF2-40B4-BE49-F238E27FC236}">
                <a16:creationId xmlns:a16="http://schemas.microsoft.com/office/drawing/2014/main" id="{C7488A6F-056F-3B4C-858C-EEAEE5A592EA}"/>
              </a:ext>
            </a:extLst>
          </p:cNvPr>
          <p:cNvPicPr>
            <a:picLocks noChangeAspect="1"/>
          </p:cNvPicPr>
          <p:nvPr/>
        </p:nvPicPr>
        <p:blipFill>
          <a:blip r:embed="rId2"/>
          <a:stretch>
            <a:fillRect/>
          </a:stretch>
        </p:blipFill>
        <p:spPr>
          <a:xfrm>
            <a:off x="1767015" y="662712"/>
            <a:ext cx="9701849" cy="6199632"/>
          </a:xfrm>
          <a:prstGeom prst="rect">
            <a:avLst/>
          </a:prstGeom>
        </p:spPr>
      </p:pic>
    </p:spTree>
    <p:extLst>
      <p:ext uri="{BB962C8B-B14F-4D97-AF65-F5344CB8AC3E}">
        <p14:creationId xmlns:p14="http://schemas.microsoft.com/office/powerpoint/2010/main" val="15340726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Down Arrow 7">
            <a:extLst>
              <a:ext uri="{FF2B5EF4-FFF2-40B4-BE49-F238E27FC236}">
                <a16:creationId xmlns:a16="http://schemas.microsoft.com/office/drawing/2014/main" id="{73DE2CFE-42F2-48F0-8706-5264E012B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288521" y="381403"/>
            <a:ext cx="2200313" cy="3342508"/>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B3B4C28-AF1D-7747-8515-BB243178EC8F}"/>
              </a:ext>
            </a:extLst>
          </p:cNvPr>
          <p:cNvSpPr>
            <a:spLocks noGrp="1"/>
          </p:cNvSpPr>
          <p:nvPr>
            <p:ph type="title"/>
          </p:nvPr>
        </p:nvSpPr>
        <p:spPr>
          <a:xfrm>
            <a:off x="966952" y="1204108"/>
            <a:ext cx="2669406" cy="1781175"/>
          </a:xfrm>
          <a:prstGeom prst="ellipse">
            <a:avLst/>
          </a:prstGeom>
        </p:spPr>
        <p:txBody>
          <a:bodyPr vert="horz" lIns="91440" tIns="45720" rIns="91440" bIns="45720" rtlCol="0" anchor="ctr">
            <a:normAutofit/>
          </a:bodyPr>
          <a:lstStyle/>
          <a:p>
            <a:r>
              <a:rPr lang="en-US" sz="3200" kern="1200" dirty="0">
                <a:solidFill>
                  <a:srgbClr val="FFFFFF"/>
                </a:solidFill>
                <a:latin typeface="+mj-lt"/>
                <a:ea typeface="+mj-ea"/>
                <a:cs typeface="+mj-cs"/>
              </a:rPr>
              <a:t>Bonus Insights</a:t>
            </a:r>
          </a:p>
        </p:txBody>
      </p:sp>
      <p:pic>
        <p:nvPicPr>
          <p:cNvPr id="4" name="Picture 3">
            <a:extLst>
              <a:ext uri="{FF2B5EF4-FFF2-40B4-BE49-F238E27FC236}">
                <a16:creationId xmlns:a16="http://schemas.microsoft.com/office/drawing/2014/main" id="{4D8886E2-9DED-8349-82F9-616A4EFCFDA1}"/>
              </a:ext>
            </a:extLst>
          </p:cNvPr>
          <p:cNvPicPr>
            <a:picLocks noChangeAspect="1"/>
          </p:cNvPicPr>
          <p:nvPr/>
        </p:nvPicPr>
        <p:blipFill rotWithShape="1">
          <a:blip r:embed="rId2"/>
          <a:srcRect b="2862"/>
          <a:stretch/>
        </p:blipFill>
        <p:spPr>
          <a:xfrm>
            <a:off x="4059933" y="403596"/>
            <a:ext cx="7572724" cy="4899180"/>
          </a:xfrm>
          <a:prstGeom prst="rect">
            <a:avLst/>
          </a:prstGeom>
        </p:spPr>
      </p:pic>
    </p:spTree>
    <p:extLst>
      <p:ext uri="{BB962C8B-B14F-4D97-AF65-F5344CB8AC3E}">
        <p14:creationId xmlns:p14="http://schemas.microsoft.com/office/powerpoint/2010/main" val="9098967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36">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Freeform: Shape 40">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CB3B4C28-AF1D-7747-8515-BB243178EC8F}"/>
              </a:ext>
            </a:extLst>
          </p:cNvPr>
          <p:cNvSpPr>
            <a:spLocks noGrp="1"/>
          </p:cNvSpPr>
          <p:nvPr>
            <p:ph type="title"/>
          </p:nvPr>
        </p:nvSpPr>
        <p:spPr>
          <a:xfrm>
            <a:off x="660041" y="2767106"/>
            <a:ext cx="2880828" cy="3071906"/>
          </a:xfrm>
          <a:prstGeom prst="ellipse">
            <a:avLst/>
          </a:prstGeom>
        </p:spPr>
        <p:txBody>
          <a:bodyPr vert="horz" lIns="91440" tIns="45720" rIns="91440" bIns="45720" rtlCol="0" anchor="t">
            <a:normAutofit/>
          </a:bodyPr>
          <a:lstStyle/>
          <a:p>
            <a:r>
              <a:rPr lang="en-US" sz="4000" kern="1200">
                <a:solidFill>
                  <a:srgbClr val="FFFFFF"/>
                </a:solidFill>
                <a:latin typeface="+mj-lt"/>
                <a:ea typeface="+mj-ea"/>
                <a:cs typeface="+mj-cs"/>
              </a:rPr>
              <a:t>Bonus Insights</a:t>
            </a:r>
          </a:p>
        </p:txBody>
      </p:sp>
      <p:pic>
        <p:nvPicPr>
          <p:cNvPr id="5" name="Picture 4">
            <a:extLst>
              <a:ext uri="{FF2B5EF4-FFF2-40B4-BE49-F238E27FC236}">
                <a16:creationId xmlns:a16="http://schemas.microsoft.com/office/drawing/2014/main" id="{7C2D440B-FC1C-6A48-AB32-18931F7403F0}"/>
              </a:ext>
            </a:extLst>
          </p:cNvPr>
          <p:cNvPicPr>
            <a:picLocks noChangeAspect="1"/>
          </p:cNvPicPr>
          <p:nvPr/>
        </p:nvPicPr>
        <p:blipFill rotWithShape="1">
          <a:blip r:embed="rId2"/>
          <a:srcRect b="1462"/>
          <a:stretch/>
        </p:blipFill>
        <p:spPr>
          <a:xfrm>
            <a:off x="4038604" y="945935"/>
            <a:ext cx="7981228" cy="4893077"/>
          </a:xfrm>
          <a:prstGeom prst="rect">
            <a:avLst/>
          </a:prstGeom>
        </p:spPr>
      </p:pic>
    </p:spTree>
    <p:extLst>
      <p:ext uri="{BB962C8B-B14F-4D97-AF65-F5344CB8AC3E}">
        <p14:creationId xmlns:p14="http://schemas.microsoft.com/office/powerpoint/2010/main" val="5037590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15">
            <a:extLst>
              <a:ext uri="{FF2B5EF4-FFF2-40B4-BE49-F238E27FC236}">
                <a16:creationId xmlns:a16="http://schemas.microsoft.com/office/drawing/2014/main" id="{CEB41C5C-0F34-4DDA-9D7C-5E717F35F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384" y="303591"/>
            <a:ext cx="4334256" cy="5896743"/>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B3B4C28-AF1D-7747-8515-BB243178EC8F}"/>
              </a:ext>
            </a:extLst>
          </p:cNvPr>
          <p:cNvSpPr>
            <a:spLocks noGrp="1"/>
          </p:cNvSpPr>
          <p:nvPr>
            <p:ph type="title"/>
          </p:nvPr>
        </p:nvSpPr>
        <p:spPr>
          <a:xfrm>
            <a:off x="594360" y="640263"/>
            <a:ext cx="3822192" cy="1344975"/>
          </a:xfrm>
          <a:prstGeom prst="ellipse">
            <a:avLst/>
          </a:prstGeom>
        </p:spPr>
        <p:txBody>
          <a:bodyPr vert="horz" lIns="91440" tIns="45720" rIns="91440" bIns="45720" rtlCol="0" anchor="ctr">
            <a:normAutofit/>
          </a:bodyPr>
          <a:lstStyle/>
          <a:p>
            <a:r>
              <a:rPr lang="en-US" sz="3300" kern="1200">
                <a:solidFill>
                  <a:schemeClr val="bg1"/>
                </a:solidFill>
                <a:latin typeface="+mj-lt"/>
                <a:ea typeface="+mj-ea"/>
                <a:cs typeface="+mj-cs"/>
              </a:rPr>
              <a:t>Bonus Insights</a:t>
            </a:r>
          </a:p>
        </p:txBody>
      </p:sp>
      <p:cxnSp>
        <p:nvCxnSpPr>
          <p:cNvPr id="23" name="Straight Connector 17">
            <a:extLst>
              <a:ext uri="{FF2B5EF4-FFF2-40B4-BE49-F238E27FC236}">
                <a16:creationId xmlns:a16="http://schemas.microsoft.com/office/drawing/2014/main" id="{57E1E5E6-F385-4E9C-B201-BA5BDE5CAD5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04088" y="2050687"/>
            <a:ext cx="3685032" cy="0"/>
          </a:xfrm>
          <a:prstGeom prst="line">
            <a:avLst/>
          </a:prstGeom>
          <a:ln w="22225">
            <a:solidFill>
              <a:srgbClr val="E7E6E6"/>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5E69570F-DA6B-1542-9905-E57EE572949F}"/>
              </a:ext>
            </a:extLst>
          </p:cNvPr>
          <p:cNvSpPr txBox="1"/>
          <p:nvPr/>
        </p:nvSpPr>
        <p:spPr>
          <a:xfrm>
            <a:off x="593610" y="2121763"/>
            <a:ext cx="3822192" cy="3773010"/>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2000" dirty="0">
                <a:solidFill>
                  <a:schemeClr val="bg1"/>
                </a:solidFill>
              </a:rPr>
              <a:t>Cities with Highest Number of Breweries</a:t>
            </a:r>
          </a:p>
        </p:txBody>
      </p:sp>
      <p:graphicFrame>
        <p:nvGraphicFramePr>
          <p:cNvPr id="4" name="Content Placeholder 3">
            <a:extLst>
              <a:ext uri="{FF2B5EF4-FFF2-40B4-BE49-F238E27FC236}">
                <a16:creationId xmlns:a16="http://schemas.microsoft.com/office/drawing/2014/main" id="{C44D5429-284B-454A-B85E-9CDCC05BDF9D}"/>
              </a:ext>
            </a:extLst>
          </p:cNvPr>
          <p:cNvGraphicFramePr>
            <a:graphicFrameLocks noGrp="1"/>
          </p:cNvGraphicFramePr>
          <p:nvPr>
            <p:ph idx="1"/>
            <p:extLst>
              <p:ext uri="{D42A27DB-BD31-4B8C-83A1-F6EECF244321}">
                <p14:modId xmlns:p14="http://schemas.microsoft.com/office/powerpoint/2010/main" val="3211573237"/>
              </p:ext>
            </p:extLst>
          </p:nvPr>
        </p:nvGraphicFramePr>
        <p:xfrm>
          <a:off x="5462227" y="303590"/>
          <a:ext cx="5878321" cy="5896740"/>
        </p:xfrm>
        <a:graphic>
          <a:graphicData uri="http://schemas.openxmlformats.org/drawingml/2006/table">
            <a:tbl>
              <a:tblPr firstRow="1" bandRow="1"/>
              <a:tblGrid>
                <a:gridCol w="2313768">
                  <a:extLst>
                    <a:ext uri="{9D8B030D-6E8A-4147-A177-3AD203B41FA5}">
                      <a16:colId xmlns:a16="http://schemas.microsoft.com/office/drawing/2014/main" val="1952186384"/>
                    </a:ext>
                  </a:extLst>
                </a:gridCol>
                <a:gridCol w="3564553">
                  <a:extLst>
                    <a:ext uri="{9D8B030D-6E8A-4147-A177-3AD203B41FA5}">
                      <a16:colId xmlns:a16="http://schemas.microsoft.com/office/drawing/2014/main" val="1374967528"/>
                    </a:ext>
                  </a:extLst>
                </a:gridCol>
              </a:tblGrid>
              <a:tr h="1423740">
                <a:tc>
                  <a:txBody>
                    <a:bodyPr/>
                    <a:lstStyle/>
                    <a:p>
                      <a:pPr algn="l" fontAlgn="t">
                        <a:spcBef>
                          <a:spcPts val="0"/>
                        </a:spcBef>
                        <a:spcAft>
                          <a:spcPts val="0"/>
                        </a:spcAft>
                      </a:pPr>
                      <a:r>
                        <a:rPr lang="en-US" sz="4300" b="1" i="0" u="none" strike="noStrike" dirty="0">
                          <a:solidFill>
                            <a:srgbClr val="FFFFFF"/>
                          </a:solidFill>
                          <a:effectLst/>
                          <a:latin typeface="Calibri" panose="020F0502020204030204" pitchFamily="34" charset="0"/>
                        </a:rPr>
                        <a:t>City</a:t>
                      </a:r>
                      <a:endParaRPr lang="en-US" sz="4900" b="0" i="0" u="none" strike="noStrike" dirty="0">
                        <a:effectLst/>
                        <a:latin typeface="Arial" panose="020B0604020202020204" pitchFamily="34" charset="0"/>
                      </a:endParaRPr>
                    </a:p>
                  </a:txBody>
                  <a:tcPr marL="25828" marR="25828" marT="25828" marB="0">
                    <a:lnL>
                      <a:noFill/>
                    </a:lnL>
                    <a:lnR>
                      <a:noFill/>
                    </a:lnR>
                    <a:lnT>
                      <a:noFill/>
                    </a:lnT>
                    <a:lnB w="12700" cap="flat" cmpd="sng" algn="ctr">
                      <a:solidFill>
                        <a:srgbClr val="FFFFFF"/>
                      </a:solidFill>
                      <a:prstDash val="solid"/>
                      <a:round/>
                      <a:headEnd type="none" w="med" len="med"/>
                      <a:tailEnd type="none" w="med" len="med"/>
                    </a:lnB>
                    <a:solidFill>
                      <a:srgbClr val="000000"/>
                    </a:solidFill>
                  </a:tcPr>
                </a:tc>
                <a:tc>
                  <a:txBody>
                    <a:bodyPr/>
                    <a:lstStyle/>
                    <a:p>
                      <a:pPr algn="l" fontAlgn="b">
                        <a:spcBef>
                          <a:spcPts val="0"/>
                        </a:spcBef>
                        <a:spcAft>
                          <a:spcPts val="0"/>
                        </a:spcAft>
                      </a:pPr>
                      <a:r>
                        <a:rPr lang="en-US" sz="4300" b="1" i="0" u="none" strike="noStrike" dirty="0">
                          <a:solidFill>
                            <a:srgbClr val="FFFFFF"/>
                          </a:solidFill>
                          <a:effectLst/>
                          <a:latin typeface="Calibri" panose="020F0502020204030204" pitchFamily="34" charset="0"/>
                        </a:rPr>
                        <a:t>Number of Breweries</a:t>
                      </a:r>
                      <a:endParaRPr lang="en-US" sz="4900" b="0" i="0" u="none" strike="noStrike" dirty="0">
                        <a:effectLst/>
                        <a:latin typeface="Arial" panose="020B0604020202020204" pitchFamily="34" charset="0"/>
                      </a:endParaRPr>
                    </a:p>
                  </a:txBody>
                  <a:tcPr marL="25828" marR="25828" marT="25828" marB="0" anchor="b">
                    <a:lnL>
                      <a:noFill/>
                    </a:lnL>
                    <a:lnR>
                      <a:noFill/>
                    </a:lnR>
                    <a:lnT>
                      <a:noFill/>
                    </a:lnT>
                    <a:lnB w="12700" cap="flat" cmpd="sng" algn="ctr">
                      <a:solidFill>
                        <a:srgbClr val="FFFFFF"/>
                      </a:solidFill>
                      <a:prstDash val="solid"/>
                      <a:round/>
                      <a:headEnd type="none" w="med" len="med"/>
                      <a:tailEnd type="none" w="med" len="med"/>
                    </a:lnB>
                    <a:solidFill>
                      <a:srgbClr val="000000"/>
                    </a:solidFill>
                  </a:tcPr>
                </a:tc>
                <a:extLst>
                  <a:ext uri="{0D108BD9-81ED-4DB2-BD59-A6C34878D82A}">
                    <a16:rowId xmlns:a16="http://schemas.microsoft.com/office/drawing/2014/main" val="1252327315"/>
                  </a:ext>
                </a:extLst>
              </a:tr>
              <a:tr h="1084620">
                <a:tc>
                  <a:txBody>
                    <a:bodyPr/>
                    <a:lstStyle/>
                    <a:p>
                      <a:pPr algn="l" fontAlgn="b">
                        <a:spcBef>
                          <a:spcPts val="0"/>
                        </a:spcBef>
                        <a:spcAft>
                          <a:spcPts val="0"/>
                        </a:spcAft>
                      </a:pPr>
                      <a:r>
                        <a:rPr lang="en-US" sz="3200" b="0" i="0" u="none" strike="noStrike" dirty="0">
                          <a:solidFill>
                            <a:srgbClr val="FFFFFF"/>
                          </a:solidFill>
                          <a:effectLst/>
                          <a:latin typeface="Calibri" panose="020F0502020204030204" pitchFamily="34" charset="0"/>
                        </a:rPr>
                        <a:t>Portland, OR</a:t>
                      </a:r>
                      <a:endParaRPr lang="en-US" sz="4900" b="0" i="0" u="none" strike="noStrike" dirty="0">
                        <a:effectLst/>
                        <a:latin typeface="Arial" panose="020B0604020202020204" pitchFamily="34" charset="0"/>
                      </a:endParaRPr>
                    </a:p>
                  </a:txBody>
                  <a:tcPr marL="25828" marR="25828" marT="25828" marB="0" anchor="b">
                    <a:lnL>
                      <a:noFill/>
                    </a:lnL>
                    <a:lnR>
                      <a:noFill/>
                    </a:lnR>
                    <a:lnT w="12700" cap="flat" cmpd="sng" algn="ctr">
                      <a:solidFill>
                        <a:srgbClr val="FFFFFF"/>
                      </a:solidFill>
                      <a:prstDash val="solid"/>
                      <a:round/>
                      <a:headEnd type="none" w="med" len="med"/>
                      <a:tailEnd type="none" w="med" len="med"/>
                    </a:lnT>
                    <a:lnB>
                      <a:noFill/>
                    </a:lnB>
                    <a:solidFill>
                      <a:srgbClr val="305496"/>
                    </a:solidFill>
                  </a:tcPr>
                </a:tc>
                <a:tc>
                  <a:txBody>
                    <a:bodyPr/>
                    <a:lstStyle/>
                    <a:p>
                      <a:pPr algn="r" fontAlgn="b">
                        <a:spcBef>
                          <a:spcPts val="0"/>
                        </a:spcBef>
                        <a:spcAft>
                          <a:spcPts val="0"/>
                        </a:spcAft>
                      </a:pPr>
                      <a:r>
                        <a:rPr lang="en-US" sz="3200" b="0" i="0" u="none" strike="noStrike" dirty="0">
                          <a:solidFill>
                            <a:srgbClr val="FFFFFF"/>
                          </a:solidFill>
                          <a:effectLst/>
                          <a:latin typeface="Calibri" panose="020F0502020204030204" pitchFamily="34" charset="0"/>
                        </a:rPr>
                        <a:t>17</a:t>
                      </a:r>
                      <a:endParaRPr lang="en-US" sz="4900" b="0" i="0" u="none" strike="noStrike" dirty="0">
                        <a:effectLst/>
                        <a:latin typeface="Arial" panose="020B0604020202020204" pitchFamily="34" charset="0"/>
                      </a:endParaRPr>
                    </a:p>
                  </a:txBody>
                  <a:tcPr marL="25828" marR="25828" marT="25828" marB="0" anchor="b">
                    <a:lnL>
                      <a:noFill/>
                    </a:lnL>
                    <a:lnR>
                      <a:noFill/>
                    </a:lnR>
                    <a:lnT w="12700" cap="flat" cmpd="sng" algn="ctr">
                      <a:solidFill>
                        <a:srgbClr val="FFFFFF"/>
                      </a:solidFill>
                      <a:prstDash val="solid"/>
                      <a:round/>
                      <a:headEnd type="none" w="med" len="med"/>
                      <a:tailEnd type="none" w="med" len="med"/>
                    </a:lnT>
                    <a:lnB>
                      <a:noFill/>
                    </a:lnB>
                    <a:solidFill>
                      <a:srgbClr val="305496"/>
                    </a:solidFill>
                  </a:tcPr>
                </a:tc>
                <a:extLst>
                  <a:ext uri="{0D108BD9-81ED-4DB2-BD59-A6C34878D82A}">
                    <a16:rowId xmlns:a16="http://schemas.microsoft.com/office/drawing/2014/main" val="3531230590"/>
                  </a:ext>
                </a:extLst>
              </a:tr>
              <a:tr h="1084620">
                <a:tc>
                  <a:txBody>
                    <a:bodyPr/>
                    <a:lstStyle/>
                    <a:p>
                      <a:pPr algn="l" fontAlgn="b">
                        <a:spcBef>
                          <a:spcPts val="0"/>
                        </a:spcBef>
                        <a:spcAft>
                          <a:spcPts val="0"/>
                        </a:spcAft>
                      </a:pPr>
                      <a:r>
                        <a:rPr lang="en-US" sz="3200" b="0" i="0" u="none" strike="noStrike">
                          <a:solidFill>
                            <a:srgbClr val="FFFFFF"/>
                          </a:solidFill>
                          <a:effectLst/>
                          <a:latin typeface="Calibri" panose="020F0502020204030204" pitchFamily="34" charset="0"/>
                        </a:rPr>
                        <a:t>Boulder, CO</a:t>
                      </a:r>
                      <a:endParaRPr lang="en-US" sz="4900" b="0" i="0" u="none" strike="noStrike">
                        <a:effectLst/>
                        <a:latin typeface="Arial" panose="020B0604020202020204" pitchFamily="34" charset="0"/>
                      </a:endParaRPr>
                    </a:p>
                  </a:txBody>
                  <a:tcPr marL="25828" marR="25828" marT="25828" marB="0" anchor="b">
                    <a:lnL>
                      <a:noFill/>
                    </a:lnL>
                    <a:lnR>
                      <a:noFill/>
                    </a:lnR>
                    <a:lnT>
                      <a:noFill/>
                    </a:lnT>
                    <a:lnB>
                      <a:noFill/>
                    </a:lnB>
                    <a:solidFill>
                      <a:srgbClr val="4472C4"/>
                    </a:solidFill>
                  </a:tcPr>
                </a:tc>
                <a:tc>
                  <a:txBody>
                    <a:bodyPr/>
                    <a:lstStyle/>
                    <a:p>
                      <a:pPr algn="r" fontAlgn="b">
                        <a:spcBef>
                          <a:spcPts val="0"/>
                        </a:spcBef>
                        <a:spcAft>
                          <a:spcPts val="0"/>
                        </a:spcAft>
                      </a:pPr>
                      <a:r>
                        <a:rPr lang="en-US" sz="3200" b="0" i="0" u="none" strike="noStrike">
                          <a:solidFill>
                            <a:srgbClr val="FFFFFF"/>
                          </a:solidFill>
                          <a:effectLst/>
                          <a:latin typeface="Calibri" panose="020F0502020204030204" pitchFamily="34" charset="0"/>
                        </a:rPr>
                        <a:t>9</a:t>
                      </a:r>
                      <a:endParaRPr lang="en-US" sz="4900" b="0" i="0" u="none" strike="noStrike">
                        <a:effectLst/>
                        <a:latin typeface="Arial" panose="020B0604020202020204" pitchFamily="34" charset="0"/>
                      </a:endParaRPr>
                    </a:p>
                  </a:txBody>
                  <a:tcPr marL="25828" marR="25828" marT="25828" marB="0" anchor="b">
                    <a:lnL>
                      <a:noFill/>
                    </a:lnL>
                    <a:lnR>
                      <a:noFill/>
                    </a:lnR>
                    <a:lnT>
                      <a:noFill/>
                    </a:lnT>
                    <a:lnB>
                      <a:noFill/>
                    </a:lnB>
                    <a:solidFill>
                      <a:srgbClr val="4472C4"/>
                    </a:solidFill>
                  </a:tcPr>
                </a:tc>
                <a:extLst>
                  <a:ext uri="{0D108BD9-81ED-4DB2-BD59-A6C34878D82A}">
                    <a16:rowId xmlns:a16="http://schemas.microsoft.com/office/drawing/2014/main" val="3439032994"/>
                  </a:ext>
                </a:extLst>
              </a:tr>
              <a:tr h="575940">
                <a:tc>
                  <a:txBody>
                    <a:bodyPr/>
                    <a:lstStyle/>
                    <a:p>
                      <a:pPr algn="l" fontAlgn="b">
                        <a:spcBef>
                          <a:spcPts val="0"/>
                        </a:spcBef>
                        <a:spcAft>
                          <a:spcPts val="0"/>
                        </a:spcAft>
                      </a:pPr>
                      <a:r>
                        <a:rPr lang="en-US" sz="3200" b="0" i="0" u="none" strike="noStrike">
                          <a:solidFill>
                            <a:srgbClr val="FFFFFF"/>
                          </a:solidFill>
                          <a:effectLst/>
                          <a:latin typeface="Calibri" panose="020F0502020204030204" pitchFamily="34" charset="0"/>
                        </a:rPr>
                        <a:t>Chicago, IL</a:t>
                      </a:r>
                      <a:endParaRPr lang="en-US" sz="4900" b="0" i="0" u="none" strike="noStrike">
                        <a:effectLst/>
                        <a:latin typeface="Arial" panose="020B0604020202020204" pitchFamily="34" charset="0"/>
                      </a:endParaRPr>
                    </a:p>
                  </a:txBody>
                  <a:tcPr marL="25828" marR="25828" marT="25828" marB="0" anchor="b">
                    <a:lnL>
                      <a:noFill/>
                    </a:lnL>
                    <a:lnR>
                      <a:noFill/>
                    </a:lnR>
                    <a:lnT>
                      <a:noFill/>
                    </a:lnT>
                    <a:lnB>
                      <a:noFill/>
                    </a:lnB>
                    <a:solidFill>
                      <a:srgbClr val="305496"/>
                    </a:solidFill>
                  </a:tcPr>
                </a:tc>
                <a:tc>
                  <a:txBody>
                    <a:bodyPr/>
                    <a:lstStyle/>
                    <a:p>
                      <a:pPr algn="r" fontAlgn="b">
                        <a:spcBef>
                          <a:spcPts val="0"/>
                        </a:spcBef>
                        <a:spcAft>
                          <a:spcPts val="0"/>
                        </a:spcAft>
                      </a:pPr>
                      <a:r>
                        <a:rPr lang="en-US" sz="3200" b="0" i="0" u="none" strike="noStrike" dirty="0">
                          <a:solidFill>
                            <a:srgbClr val="FFFFFF"/>
                          </a:solidFill>
                          <a:effectLst/>
                          <a:latin typeface="Calibri" panose="020F0502020204030204" pitchFamily="34" charset="0"/>
                        </a:rPr>
                        <a:t>9</a:t>
                      </a:r>
                      <a:endParaRPr lang="en-US" sz="4900" b="0" i="0" u="none" strike="noStrike" dirty="0">
                        <a:effectLst/>
                        <a:latin typeface="Arial" panose="020B0604020202020204" pitchFamily="34" charset="0"/>
                      </a:endParaRPr>
                    </a:p>
                  </a:txBody>
                  <a:tcPr marL="25828" marR="25828" marT="25828" marB="0" anchor="b">
                    <a:lnL>
                      <a:noFill/>
                    </a:lnL>
                    <a:lnR>
                      <a:noFill/>
                    </a:lnR>
                    <a:lnT>
                      <a:noFill/>
                    </a:lnT>
                    <a:lnB>
                      <a:noFill/>
                    </a:lnB>
                    <a:solidFill>
                      <a:srgbClr val="305496"/>
                    </a:solidFill>
                  </a:tcPr>
                </a:tc>
                <a:extLst>
                  <a:ext uri="{0D108BD9-81ED-4DB2-BD59-A6C34878D82A}">
                    <a16:rowId xmlns:a16="http://schemas.microsoft.com/office/drawing/2014/main" val="2457648832"/>
                  </a:ext>
                </a:extLst>
              </a:tr>
              <a:tr h="575940">
                <a:tc>
                  <a:txBody>
                    <a:bodyPr/>
                    <a:lstStyle/>
                    <a:p>
                      <a:pPr algn="l" fontAlgn="b">
                        <a:spcBef>
                          <a:spcPts val="0"/>
                        </a:spcBef>
                        <a:spcAft>
                          <a:spcPts val="0"/>
                        </a:spcAft>
                      </a:pPr>
                      <a:r>
                        <a:rPr lang="en-US" sz="3200" b="0" i="0" u="none" strike="noStrike">
                          <a:solidFill>
                            <a:srgbClr val="FFFFFF"/>
                          </a:solidFill>
                          <a:effectLst/>
                          <a:latin typeface="Calibri" panose="020F0502020204030204" pitchFamily="34" charset="0"/>
                        </a:rPr>
                        <a:t>Seattle, WA</a:t>
                      </a:r>
                      <a:endParaRPr lang="en-US" sz="4900" b="0" i="0" u="none" strike="noStrike">
                        <a:effectLst/>
                        <a:latin typeface="Arial" panose="020B0604020202020204" pitchFamily="34" charset="0"/>
                      </a:endParaRPr>
                    </a:p>
                  </a:txBody>
                  <a:tcPr marL="25828" marR="25828" marT="25828" marB="0" anchor="b">
                    <a:lnL>
                      <a:noFill/>
                    </a:lnL>
                    <a:lnR>
                      <a:noFill/>
                    </a:lnR>
                    <a:lnT>
                      <a:noFill/>
                    </a:lnT>
                    <a:lnB>
                      <a:noFill/>
                    </a:lnB>
                    <a:solidFill>
                      <a:srgbClr val="4472C4"/>
                    </a:solidFill>
                  </a:tcPr>
                </a:tc>
                <a:tc>
                  <a:txBody>
                    <a:bodyPr/>
                    <a:lstStyle/>
                    <a:p>
                      <a:pPr algn="r" fontAlgn="b">
                        <a:spcBef>
                          <a:spcPts val="0"/>
                        </a:spcBef>
                        <a:spcAft>
                          <a:spcPts val="0"/>
                        </a:spcAft>
                      </a:pPr>
                      <a:r>
                        <a:rPr lang="en-US" sz="3200" b="0" i="0" u="none" strike="noStrike">
                          <a:solidFill>
                            <a:srgbClr val="FFFFFF"/>
                          </a:solidFill>
                          <a:effectLst/>
                          <a:latin typeface="Calibri" panose="020F0502020204030204" pitchFamily="34" charset="0"/>
                        </a:rPr>
                        <a:t>9</a:t>
                      </a:r>
                      <a:endParaRPr lang="en-US" sz="4900" b="0" i="0" u="none" strike="noStrike">
                        <a:effectLst/>
                        <a:latin typeface="Arial" panose="020B0604020202020204" pitchFamily="34" charset="0"/>
                      </a:endParaRPr>
                    </a:p>
                  </a:txBody>
                  <a:tcPr marL="25828" marR="25828" marT="25828" marB="0" anchor="b">
                    <a:lnL>
                      <a:noFill/>
                    </a:lnL>
                    <a:lnR>
                      <a:noFill/>
                    </a:lnR>
                    <a:lnT>
                      <a:noFill/>
                    </a:lnT>
                    <a:lnB>
                      <a:noFill/>
                    </a:lnB>
                    <a:solidFill>
                      <a:srgbClr val="4472C4"/>
                    </a:solidFill>
                  </a:tcPr>
                </a:tc>
                <a:extLst>
                  <a:ext uri="{0D108BD9-81ED-4DB2-BD59-A6C34878D82A}">
                    <a16:rowId xmlns:a16="http://schemas.microsoft.com/office/drawing/2014/main" val="4024930436"/>
                  </a:ext>
                </a:extLst>
              </a:tr>
              <a:tr h="575940">
                <a:tc>
                  <a:txBody>
                    <a:bodyPr/>
                    <a:lstStyle/>
                    <a:p>
                      <a:pPr algn="l" fontAlgn="b">
                        <a:spcBef>
                          <a:spcPts val="0"/>
                        </a:spcBef>
                        <a:spcAft>
                          <a:spcPts val="0"/>
                        </a:spcAft>
                      </a:pPr>
                      <a:r>
                        <a:rPr lang="en-US" sz="3200" b="0" i="0" u="none" strike="noStrike">
                          <a:solidFill>
                            <a:srgbClr val="FFFFFF"/>
                          </a:solidFill>
                          <a:effectLst/>
                          <a:latin typeface="Calibri" panose="020F0502020204030204" pitchFamily="34" charset="0"/>
                        </a:rPr>
                        <a:t>Austin, TX</a:t>
                      </a:r>
                      <a:endParaRPr lang="en-US" sz="4900" b="0" i="0" u="none" strike="noStrike">
                        <a:effectLst/>
                        <a:latin typeface="Arial" panose="020B0604020202020204" pitchFamily="34" charset="0"/>
                      </a:endParaRPr>
                    </a:p>
                  </a:txBody>
                  <a:tcPr marL="25828" marR="25828" marT="25828" marB="0" anchor="b">
                    <a:lnL>
                      <a:noFill/>
                    </a:lnL>
                    <a:lnR>
                      <a:noFill/>
                    </a:lnR>
                    <a:lnT>
                      <a:noFill/>
                    </a:lnT>
                    <a:lnB>
                      <a:noFill/>
                    </a:lnB>
                    <a:solidFill>
                      <a:srgbClr val="305496"/>
                    </a:solidFill>
                  </a:tcPr>
                </a:tc>
                <a:tc>
                  <a:txBody>
                    <a:bodyPr/>
                    <a:lstStyle/>
                    <a:p>
                      <a:pPr algn="r" fontAlgn="b">
                        <a:spcBef>
                          <a:spcPts val="0"/>
                        </a:spcBef>
                        <a:spcAft>
                          <a:spcPts val="0"/>
                        </a:spcAft>
                      </a:pPr>
                      <a:r>
                        <a:rPr lang="en-US" sz="3200" b="0" i="0" u="none" strike="noStrike">
                          <a:solidFill>
                            <a:srgbClr val="FFFFFF"/>
                          </a:solidFill>
                          <a:effectLst/>
                          <a:latin typeface="Calibri" panose="020F0502020204030204" pitchFamily="34" charset="0"/>
                        </a:rPr>
                        <a:t>8</a:t>
                      </a:r>
                      <a:endParaRPr lang="en-US" sz="4900" b="0" i="0" u="none" strike="noStrike">
                        <a:effectLst/>
                        <a:latin typeface="Arial" panose="020B0604020202020204" pitchFamily="34" charset="0"/>
                      </a:endParaRPr>
                    </a:p>
                  </a:txBody>
                  <a:tcPr marL="25828" marR="25828" marT="25828" marB="0" anchor="b">
                    <a:lnL>
                      <a:noFill/>
                    </a:lnL>
                    <a:lnR>
                      <a:noFill/>
                    </a:lnR>
                    <a:lnT>
                      <a:noFill/>
                    </a:lnT>
                    <a:lnB>
                      <a:noFill/>
                    </a:lnB>
                    <a:solidFill>
                      <a:srgbClr val="305496"/>
                    </a:solidFill>
                  </a:tcPr>
                </a:tc>
                <a:extLst>
                  <a:ext uri="{0D108BD9-81ED-4DB2-BD59-A6C34878D82A}">
                    <a16:rowId xmlns:a16="http://schemas.microsoft.com/office/drawing/2014/main" val="1883291800"/>
                  </a:ext>
                </a:extLst>
              </a:tr>
              <a:tr h="575940">
                <a:tc>
                  <a:txBody>
                    <a:bodyPr/>
                    <a:lstStyle/>
                    <a:p>
                      <a:pPr algn="l" fontAlgn="b">
                        <a:spcBef>
                          <a:spcPts val="0"/>
                        </a:spcBef>
                        <a:spcAft>
                          <a:spcPts val="0"/>
                        </a:spcAft>
                      </a:pPr>
                      <a:r>
                        <a:rPr lang="en-US" sz="3200" b="0" i="0" u="none" strike="noStrike">
                          <a:solidFill>
                            <a:srgbClr val="FFFFFF"/>
                          </a:solidFill>
                          <a:effectLst/>
                          <a:latin typeface="Calibri" panose="020F0502020204030204" pitchFamily="34" charset="0"/>
                        </a:rPr>
                        <a:t>Denver, CO</a:t>
                      </a:r>
                      <a:endParaRPr lang="en-US" sz="4900" b="0" i="0" u="none" strike="noStrike">
                        <a:effectLst/>
                        <a:latin typeface="Arial" panose="020B0604020202020204" pitchFamily="34" charset="0"/>
                      </a:endParaRPr>
                    </a:p>
                  </a:txBody>
                  <a:tcPr marL="25828" marR="25828" marT="25828" marB="0" anchor="b">
                    <a:lnL>
                      <a:noFill/>
                    </a:lnL>
                    <a:lnR>
                      <a:noFill/>
                    </a:lnR>
                    <a:lnT>
                      <a:noFill/>
                    </a:lnT>
                    <a:lnB>
                      <a:noFill/>
                    </a:lnB>
                    <a:solidFill>
                      <a:srgbClr val="4472C4"/>
                    </a:solidFill>
                  </a:tcPr>
                </a:tc>
                <a:tc>
                  <a:txBody>
                    <a:bodyPr/>
                    <a:lstStyle/>
                    <a:p>
                      <a:pPr algn="r" fontAlgn="b">
                        <a:spcBef>
                          <a:spcPts val="0"/>
                        </a:spcBef>
                        <a:spcAft>
                          <a:spcPts val="0"/>
                        </a:spcAft>
                      </a:pPr>
                      <a:r>
                        <a:rPr lang="en-US" sz="3200" b="0" i="0" u="none" strike="noStrike" dirty="0">
                          <a:solidFill>
                            <a:srgbClr val="FFFFFF"/>
                          </a:solidFill>
                          <a:effectLst/>
                          <a:latin typeface="Calibri" panose="020F0502020204030204" pitchFamily="34" charset="0"/>
                        </a:rPr>
                        <a:t>8</a:t>
                      </a:r>
                      <a:endParaRPr lang="en-US" sz="4900" b="0" i="0" u="none" strike="noStrike" dirty="0">
                        <a:effectLst/>
                        <a:latin typeface="Arial" panose="020B0604020202020204" pitchFamily="34" charset="0"/>
                      </a:endParaRPr>
                    </a:p>
                  </a:txBody>
                  <a:tcPr marL="25828" marR="25828" marT="25828" marB="0" anchor="b">
                    <a:lnL>
                      <a:noFill/>
                    </a:lnL>
                    <a:lnR>
                      <a:noFill/>
                    </a:lnR>
                    <a:lnT>
                      <a:noFill/>
                    </a:lnT>
                    <a:lnB>
                      <a:noFill/>
                    </a:lnB>
                    <a:solidFill>
                      <a:srgbClr val="4472C4"/>
                    </a:solidFill>
                  </a:tcPr>
                </a:tc>
                <a:extLst>
                  <a:ext uri="{0D108BD9-81ED-4DB2-BD59-A6C34878D82A}">
                    <a16:rowId xmlns:a16="http://schemas.microsoft.com/office/drawing/2014/main" val="3295930828"/>
                  </a:ext>
                </a:extLst>
              </a:tr>
            </a:tbl>
          </a:graphicData>
        </a:graphic>
      </p:graphicFrame>
    </p:spTree>
    <p:extLst>
      <p:ext uri="{BB962C8B-B14F-4D97-AF65-F5344CB8AC3E}">
        <p14:creationId xmlns:p14="http://schemas.microsoft.com/office/powerpoint/2010/main" val="11053962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9"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dissolve">
                                      <p:cBhvr>
                                        <p:cTn id="1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3" name="Rectangle 52">
            <a:extLst>
              <a:ext uri="{FF2B5EF4-FFF2-40B4-BE49-F238E27FC236}">
                <a16:creationId xmlns:a16="http://schemas.microsoft.com/office/drawing/2014/main" id="{F575A102-D95D-4D6E-8F1B-49EED0AEC6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158B3569-73B2-4D05-8E95-886A6EE17F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CB3B4C28-AF1D-7747-8515-BB243178EC8F}"/>
              </a:ext>
            </a:extLst>
          </p:cNvPr>
          <p:cNvSpPr>
            <a:spLocks noGrp="1"/>
          </p:cNvSpPr>
          <p:nvPr>
            <p:ph type="title"/>
          </p:nvPr>
        </p:nvSpPr>
        <p:spPr>
          <a:xfrm>
            <a:off x="793159" y="1377146"/>
            <a:ext cx="4076460" cy="3626217"/>
          </a:xfrm>
          <a:prstGeom prst="ellipse">
            <a:avLst/>
          </a:prstGeom>
        </p:spPr>
        <p:txBody>
          <a:bodyPr vert="horz" lIns="91440" tIns="45720" rIns="91440" bIns="45720" rtlCol="0" anchor="b">
            <a:normAutofit/>
          </a:bodyPr>
          <a:lstStyle/>
          <a:p>
            <a:pPr algn="r"/>
            <a:r>
              <a:rPr lang="en-US" sz="6800" kern="1200">
                <a:solidFill>
                  <a:srgbClr val="FFFFFF"/>
                </a:solidFill>
                <a:latin typeface="+mj-lt"/>
                <a:ea typeface="+mj-ea"/>
                <a:cs typeface="+mj-cs"/>
              </a:rPr>
              <a:t>Bonus Insights</a:t>
            </a:r>
          </a:p>
        </p:txBody>
      </p:sp>
      <p:pic>
        <p:nvPicPr>
          <p:cNvPr id="5" name="Picture 4" descr="Chart, bar chart&#10;&#10;Description automatically generated">
            <a:extLst>
              <a:ext uri="{FF2B5EF4-FFF2-40B4-BE49-F238E27FC236}">
                <a16:creationId xmlns:a16="http://schemas.microsoft.com/office/drawing/2014/main" id="{03DA30CE-4B80-2842-A887-608FE644E82B}"/>
              </a:ext>
            </a:extLst>
          </p:cNvPr>
          <p:cNvPicPr>
            <a:picLocks noChangeAspect="1"/>
          </p:cNvPicPr>
          <p:nvPr/>
        </p:nvPicPr>
        <p:blipFill>
          <a:blip r:embed="rId2">
            <a:alphaModFix/>
          </a:blip>
          <a:stretch>
            <a:fillRect/>
          </a:stretch>
        </p:blipFill>
        <p:spPr>
          <a:xfrm>
            <a:off x="4869619" y="279111"/>
            <a:ext cx="6782374" cy="5815885"/>
          </a:xfrm>
          <a:prstGeom prst="rect">
            <a:avLst/>
          </a:prstGeom>
        </p:spPr>
      </p:pic>
      <p:grpSp>
        <p:nvGrpSpPr>
          <p:cNvPr id="57" name="Group 56">
            <a:extLst>
              <a:ext uri="{FF2B5EF4-FFF2-40B4-BE49-F238E27FC236}">
                <a16:creationId xmlns:a16="http://schemas.microsoft.com/office/drawing/2014/main" id="{CF0FFF1F-79B6-4A13-A464-070CD6F896A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942198" y="814999"/>
            <a:ext cx="465458" cy="581435"/>
            <a:chOff x="10942198" y="814999"/>
            <a:chExt cx="465458" cy="581435"/>
          </a:xfrm>
          <a:solidFill>
            <a:srgbClr val="FFFFFF"/>
          </a:solidFill>
        </p:grpSpPr>
        <p:sp>
          <p:nvSpPr>
            <p:cNvPr id="58" name="Graphic 17">
              <a:extLst>
                <a:ext uri="{FF2B5EF4-FFF2-40B4-BE49-F238E27FC236}">
                  <a16:creationId xmlns:a16="http://schemas.microsoft.com/office/drawing/2014/main" id="{B71758F4-3F46-45DA-8AC5-4E508DA080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7738" y="814999"/>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grpFill/>
            <a:ln w="603" cap="flat">
              <a:noFill/>
              <a:prstDash val="solid"/>
              <a:miter/>
            </a:ln>
          </p:spPr>
          <p:txBody>
            <a:bodyPr rtlCol="0" anchor="ctr"/>
            <a:lstStyle/>
            <a:p>
              <a:endParaRPr lang="en-US">
                <a:solidFill>
                  <a:srgbClr val="FFFFFF"/>
                </a:solidFill>
              </a:endParaRPr>
            </a:p>
          </p:txBody>
        </p:sp>
        <p:sp>
          <p:nvSpPr>
            <p:cNvPr id="59" name="Graphic 15">
              <a:extLst>
                <a:ext uri="{FF2B5EF4-FFF2-40B4-BE49-F238E27FC236}">
                  <a16:creationId xmlns:a16="http://schemas.microsoft.com/office/drawing/2014/main" id="{8550FED7-7C32-42BB-98DB-30272A6331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16518" y="1044294"/>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grpFill/>
            <a:ln w="422" cap="flat">
              <a:noFill/>
              <a:prstDash val="solid"/>
              <a:miter/>
            </a:ln>
          </p:spPr>
          <p:txBody>
            <a:bodyPr rtlCol="0" anchor="ctr"/>
            <a:lstStyle/>
            <a:p>
              <a:endParaRPr lang="en-US">
                <a:solidFill>
                  <a:srgbClr val="FFFFFF"/>
                </a:solidFill>
              </a:endParaRPr>
            </a:p>
          </p:txBody>
        </p:sp>
        <p:sp>
          <p:nvSpPr>
            <p:cNvPr id="60" name="Graphic 21">
              <a:extLst>
                <a:ext uri="{FF2B5EF4-FFF2-40B4-BE49-F238E27FC236}">
                  <a16:creationId xmlns:a16="http://schemas.microsoft.com/office/drawing/2014/main" id="{8D61482F-F3C5-4D66-8C5D-C6BBE3E127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2198" y="1268720"/>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grpFill/>
            <a:ln w="610" cap="flat">
              <a:noFill/>
              <a:prstDash val="solid"/>
              <a:miter/>
            </a:ln>
          </p:spPr>
          <p:txBody>
            <a:bodyPr rtlCol="0" anchor="ctr"/>
            <a:lstStyle/>
            <a:p>
              <a:endParaRPr lang="en-US">
                <a:solidFill>
                  <a:srgbClr val="FFFFFF"/>
                </a:solidFill>
              </a:endParaRPr>
            </a:p>
          </p:txBody>
        </p:sp>
      </p:grpSp>
      <p:cxnSp>
        <p:nvCxnSpPr>
          <p:cNvPr id="62" name="Straight Connector 61">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29322" y="6274341"/>
            <a:ext cx="11353800" cy="0"/>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924896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9325BE-F426-514C-B15E-2BF02F0CB768}"/>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E6078278-FF25-D449-8D9A-83AA4F5BF989}"/>
              </a:ext>
            </a:extLst>
          </p:cNvPr>
          <p:cNvSpPr>
            <a:spLocks noGrp="1"/>
          </p:cNvSpPr>
          <p:nvPr>
            <p:ph idx="1"/>
          </p:nvPr>
        </p:nvSpPr>
        <p:spPr/>
        <p:txBody>
          <a:bodyPr/>
          <a:lstStyle/>
          <a:p>
            <a:endParaRPr lang="en-US"/>
          </a:p>
        </p:txBody>
      </p:sp>
      <p:pic>
        <p:nvPicPr>
          <p:cNvPr id="4" name="Picture 3" descr="Closeup image of beer bubbles">
            <a:extLst>
              <a:ext uri="{FF2B5EF4-FFF2-40B4-BE49-F238E27FC236}">
                <a16:creationId xmlns:a16="http://schemas.microsoft.com/office/drawing/2014/main" id="{48B5274F-4AAF-F845-92E7-6DF5CC9966FC}"/>
              </a:ext>
            </a:extLst>
          </p:cNvPr>
          <p:cNvPicPr>
            <a:picLocks noChangeAspect="1"/>
          </p:cNvPicPr>
          <p:nvPr/>
        </p:nvPicPr>
        <p:blipFill rotWithShape="1">
          <a:blip r:embed="rId2"/>
          <a:srcRect l="3284" t="23391" r="5807"/>
          <a:stretch/>
        </p:blipFill>
        <p:spPr>
          <a:xfrm>
            <a:off x="-1" y="10"/>
            <a:ext cx="12191999" cy="6857990"/>
          </a:xfrm>
          <a:prstGeom prst="rect">
            <a:avLst/>
          </a:prstGeom>
        </p:spPr>
      </p:pic>
      <p:sp>
        <p:nvSpPr>
          <p:cNvPr id="5" name="TextBox 4">
            <a:extLst>
              <a:ext uri="{FF2B5EF4-FFF2-40B4-BE49-F238E27FC236}">
                <a16:creationId xmlns:a16="http://schemas.microsoft.com/office/drawing/2014/main" id="{BDD1DFFE-AF68-7447-B26D-D039E7F4687E}"/>
              </a:ext>
            </a:extLst>
          </p:cNvPr>
          <p:cNvSpPr txBox="1"/>
          <p:nvPr/>
        </p:nvSpPr>
        <p:spPr>
          <a:xfrm>
            <a:off x="493143" y="2270974"/>
            <a:ext cx="10082842" cy="1446550"/>
          </a:xfrm>
          <a:prstGeom prst="rect">
            <a:avLst/>
          </a:prstGeom>
          <a:noFill/>
        </p:spPr>
        <p:txBody>
          <a:bodyPr wrap="square" rtlCol="0">
            <a:spAutoFit/>
          </a:bodyPr>
          <a:lstStyle/>
          <a:p>
            <a:r>
              <a:rPr lang="en-US" sz="4400" dirty="0">
                <a:hlinkClick r:id="rId3"/>
              </a:rPr>
              <a:t>aabadzic@mail.smu.edu</a:t>
            </a:r>
            <a:endParaRPr lang="en-US" sz="4400" dirty="0"/>
          </a:p>
          <a:p>
            <a:r>
              <a:rPr lang="en-US" sz="4400" dirty="0"/>
              <a:t>972-202-6916</a:t>
            </a:r>
          </a:p>
        </p:txBody>
      </p:sp>
      <p:sp>
        <p:nvSpPr>
          <p:cNvPr id="6" name="TextBox 5">
            <a:extLst>
              <a:ext uri="{FF2B5EF4-FFF2-40B4-BE49-F238E27FC236}">
                <a16:creationId xmlns:a16="http://schemas.microsoft.com/office/drawing/2014/main" id="{7D67C4F5-114F-1249-9321-FFC62F4B97A1}"/>
              </a:ext>
            </a:extLst>
          </p:cNvPr>
          <p:cNvSpPr txBox="1"/>
          <p:nvPr/>
        </p:nvSpPr>
        <p:spPr>
          <a:xfrm>
            <a:off x="493143" y="374129"/>
            <a:ext cx="10669438" cy="923330"/>
          </a:xfrm>
          <a:prstGeom prst="rect">
            <a:avLst/>
          </a:prstGeom>
          <a:noFill/>
        </p:spPr>
        <p:txBody>
          <a:bodyPr wrap="square" rtlCol="0">
            <a:spAutoFit/>
          </a:bodyPr>
          <a:lstStyle/>
          <a:p>
            <a:r>
              <a:rPr lang="en-US" sz="5400" dirty="0"/>
              <a:t>THANK YOU!</a:t>
            </a:r>
          </a:p>
        </p:txBody>
      </p:sp>
    </p:spTree>
    <p:extLst>
      <p:ext uri="{BB962C8B-B14F-4D97-AF65-F5344CB8AC3E}">
        <p14:creationId xmlns:p14="http://schemas.microsoft.com/office/powerpoint/2010/main" val="27664381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E8A8EAB8-D2FF-444D-B34B-7D32F106A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itle 1">
            <a:extLst>
              <a:ext uri="{FF2B5EF4-FFF2-40B4-BE49-F238E27FC236}">
                <a16:creationId xmlns:a16="http://schemas.microsoft.com/office/drawing/2014/main" id="{F718EC05-A4F9-457B-B940-C3D973DB117A}"/>
              </a:ext>
            </a:extLst>
          </p:cNvPr>
          <p:cNvSpPr>
            <a:spLocks noGrp="1"/>
          </p:cNvSpPr>
          <p:nvPr>
            <p:ph type="title"/>
          </p:nvPr>
        </p:nvSpPr>
        <p:spPr>
          <a:xfrm>
            <a:off x="838200" y="448721"/>
            <a:ext cx="4707671" cy="1225650"/>
          </a:xfrm>
        </p:spPr>
        <p:txBody>
          <a:bodyPr vert="horz" lIns="91440" tIns="45720" rIns="91440" bIns="45720" rtlCol="0" anchor="b">
            <a:normAutofit/>
          </a:bodyPr>
          <a:lstStyle/>
          <a:p>
            <a:r>
              <a:rPr lang="en-US" sz="3800" kern="1200">
                <a:solidFill>
                  <a:schemeClr val="bg1"/>
                </a:solidFill>
                <a:latin typeface="+mj-lt"/>
                <a:ea typeface="+mj-ea"/>
                <a:cs typeface="+mj-cs"/>
              </a:rPr>
              <a:t>Notes on Missing Data Values </a:t>
            </a:r>
          </a:p>
        </p:txBody>
      </p:sp>
      <p:cxnSp>
        <p:nvCxnSpPr>
          <p:cNvPr id="14" name="Straight Connector 13">
            <a:extLst>
              <a:ext uri="{FF2B5EF4-FFF2-40B4-BE49-F238E27FC236}">
                <a16:creationId xmlns:a16="http://schemas.microsoft.com/office/drawing/2014/main" id="{EEA38897-7BA3-4408-8083-3235339C4A6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1873" y="1749756"/>
            <a:ext cx="4718304"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6" name="Content Placeholder 5">
            <a:extLst>
              <a:ext uri="{FF2B5EF4-FFF2-40B4-BE49-F238E27FC236}">
                <a16:creationId xmlns:a16="http://schemas.microsoft.com/office/drawing/2014/main" id="{F0201916-1A37-42F6-BA95-41C979CA772A}"/>
              </a:ext>
            </a:extLst>
          </p:cNvPr>
          <p:cNvSpPr>
            <a:spLocks noGrp="1"/>
          </p:cNvSpPr>
          <p:nvPr>
            <p:ph sz="half" idx="2"/>
          </p:nvPr>
        </p:nvSpPr>
        <p:spPr>
          <a:xfrm>
            <a:off x="897769" y="1909192"/>
            <a:ext cx="4586513" cy="3647710"/>
          </a:xfrm>
        </p:spPr>
        <p:txBody>
          <a:bodyPr vert="horz" lIns="91440" tIns="45720" rIns="91440" bIns="45720" rtlCol="0">
            <a:normAutofit/>
          </a:bodyPr>
          <a:lstStyle/>
          <a:p>
            <a:r>
              <a:rPr lang="en-US" sz="2000">
                <a:solidFill>
                  <a:schemeClr val="bg1"/>
                </a:solidFill>
              </a:rPr>
              <a:t>Two Datasets, "Beers.csv" and "Breweries.csv" were joined to create a Full Dataset for analysis and insight</a:t>
            </a:r>
          </a:p>
          <a:p>
            <a:r>
              <a:rPr lang="en-US" sz="2000">
                <a:solidFill>
                  <a:schemeClr val="bg1"/>
                </a:solidFill>
              </a:rPr>
              <a:t>Only ABV and IBU are missing Data Values</a:t>
            </a:r>
          </a:p>
          <a:p>
            <a:r>
              <a:rPr lang="en-US" sz="2000" u="sng">
                <a:solidFill>
                  <a:schemeClr val="bg1"/>
                </a:solidFill>
              </a:rPr>
              <a:t>Important to note</a:t>
            </a:r>
            <a:r>
              <a:rPr lang="en-US" sz="2000">
                <a:solidFill>
                  <a:schemeClr val="bg1"/>
                </a:solidFill>
              </a:rPr>
              <a:t>: IBU is missing values in  around 42% of the 2,410 total rows of data</a:t>
            </a:r>
          </a:p>
          <a:p>
            <a:r>
              <a:rPr lang="en-US" sz="2000">
                <a:solidFill>
                  <a:schemeClr val="bg1"/>
                </a:solidFill>
              </a:rPr>
              <a:t>**Predictions based upon IBU data specifically, may be skewed</a:t>
            </a:r>
          </a:p>
        </p:txBody>
      </p:sp>
      <p:cxnSp>
        <p:nvCxnSpPr>
          <p:cNvPr id="16" name="Straight Connector 15">
            <a:extLst>
              <a:ext uri="{FF2B5EF4-FFF2-40B4-BE49-F238E27FC236}">
                <a16:creationId xmlns:a16="http://schemas.microsoft.com/office/drawing/2014/main" id="{F11AD06B-AB20-4097-8606-5DA00DBACE8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4027" y="5707672"/>
            <a:ext cx="4713997"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5" name="Picture 5" descr="Table&#10;&#10;Description automatically generated">
            <a:extLst>
              <a:ext uri="{FF2B5EF4-FFF2-40B4-BE49-F238E27FC236}">
                <a16:creationId xmlns:a16="http://schemas.microsoft.com/office/drawing/2014/main" id="{455539D1-001F-48EA-A0BE-2466BDB50906}"/>
              </a:ext>
            </a:extLst>
          </p:cNvPr>
          <p:cNvPicPr>
            <a:picLocks noGrp="1" noChangeAspect="1"/>
          </p:cNvPicPr>
          <p:nvPr>
            <p:ph sz="half" idx="1"/>
          </p:nvPr>
        </p:nvPicPr>
        <p:blipFill>
          <a:blip r:embed="rId2"/>
          <a:stretch>
            <a:fillRect/>
          </a:stretch>
        </p:blipFill>
        <p:spPr>
          <a:xfrm>
            <a:off x="6525453" y="0"/>
            <a:ext cx="4886324" cy="6858000"/>
          </a:xfrm>
          <a:prstGeom prst="rect">
            <a:avLst/>
          </a:prstGeom>
        </p:spPr>
      </p:pic>
      <p:sp>
        <p:nvSpPr>
          <p:cNvPr id="7" name="TextBox 6">
            <a:extLst>
              <a:ext uri="{FF2B5EF4-FFF2-40B4-BE49-F238E27FC236}">
                <a16:creationId xmlns:a16="http://schemas.microsoft.com/office/drawing/2014/main" id="{F4525A57-545B-4DE5-9FEC-4E1B266EE643}"/>
              </a:ext>
            </a:extLst>
          </p:cNvPr>
          <p:cNvSpPr txBox="1"/>
          <p:nvPr/>
        </p:nvSpPr>
        <p:spPr>
          <a:xfrm>
            <a:off x="6525453" y="6172200"/>
            <a:ext cx="4886324" cy="685800"/>
          </a:xfrm>
          <a:prstGeom prst="rect">
            <a:avLst/>
          </a:prstGeom>
          <a:solidFill>
            <a:srgbClr val="000000">
              <a:alpha val="50000"/>
            </a:srgbClr>
          </a:solid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spcAft>
                <a:spcPts val="600"/>
              </a:spcAft>
            </a:pPr>
            <a:r>
              <a:rPr lang="en-US" sz="1300">
                <a:solidFill>
                  <a:srgbClr val="FFFFFF"/>
                </a:solidFill>
              </a:rPr>
              <a:t>**Data used for analysis provided by client</a:t>
            </a:r>
          </a:p>
        </p:txBody>
      </p:sp>
    </p:spTree>
    <p:extLst>
      <p:ext uri="{BB962C8B-B14F-4D97-AF65-F5344CB8AC3E}">
        <p14:creationId xmlns:p14="http://schemas.microsoft.com/office/powerpoint/2010/main" val="3631417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ppt_x"/>
                                          </p:val>
                                        </p:tav>
                                        <p:tav tm="100000">
                                          <p:val>
                                            <p:strVal val="#ppt_x"/>
                                          </p:val>
                                        </p:tav>
                                      </p:tavLst>
                                    </p:anim>
                                    <p:anim calcmode="lin" valueType="num">
                                      <p:cBhvr additive="base">
                                        <p:cTn id="13"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9">
            <a:extLst>
              <a:ext uri="{FF2B5EF4-FFF2-40B4-BE49-F238E27FC236}">
                <a16:creationId xmlns:a16="http://schemas.microsoft.com/office/drawing/2014/main" id="{3B47FC9C-2ED3-4100-A4EF-E8CDFEE106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descr="Map&#10;&#10;Description automatically generated">
            <a:extLst>
              <a:ext uri="{FF2B5EF4-FFF2-40B4-BE49-F238E27FC236}">
                <a16:creationId xmlns:a16="http://schemas.microsoft.com/office/drawing/2014/main" id="{E88DFAD4-3A12-A244-8F3C-B44436F0E38F}"/>
              </a:ext>
            </a:extLst>
          </p:cNvPr>
          <p:cNvPicPr>
            <a:picLocks noChangeAspect="1"/>
          </p:cNvPicPr>
          <p:nvPr/>
        </p:nvPicPr>
        <p:blipFill>
          <a:blip r:embed="rId3"/>
          <a:stretch>
            <a:fillRect/>
          </a:stretch>
        </p:blipFill>
        <p:spPr>
          <a:xfrm>
            <a:off x="0" y="-9138"/>
            <a:ext cx="8192530" cy="6130207"/>
          </a:xfrm>
          <a:prstGeom prst="rect">
            <a:avLst/>
          </a:prstGeom>
        </p:spPr>
      </p:pic>
      <p:sp>
        <p:nvSpPr>
          <p:cNvPr id="6" name="Rectangle 5">
            <a:extLst>
              <a:ext uri="{FF2B5EF4-FFF2-40B4-BE49-F238E27FC236}">
                <a16:creationId xmlns:a16="http://schemas.microsoft.com/office/drawing/2014/main" id="{DF80CB13-C64B-D441-B0F6-A6A6FDBDE6C3}"/>
              </a:ext>
            </a:extLst>
          </p:cNvPr>
          <p:cNvSpPr/>
          <p:nvPr/>
        </p:nvSpPr>
        <p:spPr>
          <a:xfrm>
            <a:off x="9329351" y="-9138"/>
            <a:ext cx="2862649" cy="68580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Manometer beer equipment">
            <a:extLst>
              <a:ext uri="{FF2B5EF4-FFF2-40B4-BE49-F238E27FC236}">
                <a16:creationId xmlns:a16="http://schemas.microsoft.com/office/drawing/2014/main" id="{CBB822A4-8A27-4660-9BBD-A23B2D5339F4}"/>
              </a:ext>
            </a:extLst>
          </p:cNvPr>
          <p:cNvPicPr>
            <a:picLocks noChangeAspect="1"/>
          </p:cNvPicPr>
          <p:nvPr/>
        </p:nvPicPr>
        <p:blipFill rotWithShape="1">
          <a:blip r:embed="rId4"/>
          <a:srcRect l="34991" r="10665" b="-2"/>
          <a:stretch/>
        </p:blipFill>
        <p:spPr>
          <a:xfrm>
            <a:off x="9329351" y="1776623"/>
            <a:ext cx="2862649" cy="3502931"/>
          </a:xfrm>
          <a:prstGeom prst="rect">
            <a:avLst/>
          </a:prstGeom>
        </p:spPr>
      </p:pic>
      <p:sp>
        <p:nvSpPr>
          <p:cNvPr id="2" name="Title 1">
            <a:extLst>
              <a:ext uri="{FF2B5EF4-FFF2-40B4-BE49-F238E27FC236}">
                <a16:creationId xmlns:a16="http://schemas.microsoft.com/office/drawing/2014/main" id="{626D678C-9904-1440-91CF-7ED9F33EF0E4}"/>
              </a:ext>
            </a:extLst>
          </p:cNvPr>
          <p:cNvSpPr>
            <a:spLocks noGrp="1"/>
          </p:cNvSpPr>
          <p:nvPr>
            <p:ph type="title"/>
          </p:nvPr>
        </p:nvSpPr>
        <p:spPr>
          <a:xfrm>
            <a:off x="1567249" y="5906198"/>
            <a:ext cx="10515600" cy="942664"/>
          </a:xfrm>
        </p:spPr>
        <p:txBody>
          <a:bodyPr vert="horz" lIns="91440" tIns="45720" rIns="91440" bIns="45720" rtlCol="0" anchor="ctr">
            <a:normAutofit/>
          </a:bodyPr>
          <a:lstStyle/>
          <a:p>
            <a:pPr algn="ctr"/>
            <a:r>
              <a:rPr lang="en-US" sz="5200" kern="1200" dirty="0">
                <a:solidFill>
                  <a:schemeClr val="tx1"/>
                </a:solidFill>
                <a:latin typeface="+mj-lt"/>
                <a:ea typeface="+mj-ea"/>
                <a:cs typeface="+mj-cs"/>
              </a:rPr>
              <a:t>Breweries by State</a:t>
            </a:r>
          </a:p>
        </p:txBody>
      </p:sp>
    </p:spTree>
    <p:extLst>
      <p:ext uri="{BB962C8B-B14F-4D97-AF65-F5344CB8AC3E}">
        <p14:creationId xmlns:p14="http://schemas.microsoft.com/office/powerpoint/2010/main" val="28784773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3E33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4341FD7-7307-44F9-8D2C-9D3F0904D5FF}"/>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a:solidFill>
                  <a:srgbClr val="FFFFFF"/>
                </a:solidFill>
                <a:latin typeface="+mj-lt"/>
                <a:ea typeface="+mj-ea"/>
                <a:cs typeface="+mj-cs"/>
              </a:rPr>
              <a:t>Median ABV (Beers) by State</a:t>
            </a:r>
          </a:p>
        </p:txBody>
      </p:sp>
      <p:pic>
        <p:nvPicPr>
          <p:cNvPr id="7" name="Picture 6" descr="Chart, bar chart&#10;&#10;Description automatically generated">
            <a:extLst>
              <a:ext uri="{FF2B5EF4-FFF2-40B4-BE49-F238E27FC236}">
                <a16:creationId xmlns:a16="http://schemas.microsoft.com/office/drawing/2014/main" id="{AF1A0D4D-77EF-5346-B3EF-A12B3A220DDC}"/>
              </a:ext>
            </a:extLst>
          </p:cNvPr>
          <p:cNvPicPr>
            <a:picLocks noChangeAspect="1"/>
          </p:cNvPicPr>
          <p:nvPr/>
        </p:nvPicPr>
        <p:blipFill>
          <a:blip r:embed="rId3"/>
          <a:stretch>
            <a:fillRect/>
          </a:stretch>
        </p:blipFill>
        <p:spPr>
          <a:xfrm>
            <a:off x="3470984" y="648730"/>
            <a:ext cx="8721016" cy="5560539"/>
          </a:xfrm>
          <a:prstGeom prst="rect">
            <a:avLst/>
          </a:prstGeom>
        </p:spPr>
      </p:pic>
    </p:spTree>
    <p:extLst>
      <p:ext uri="{BB962C8B-B14F-4D97-AF65-F5344CB8AC3E}">
        <p14:creationId xmlns:p14="http://schemas.microsoft.com/office/powerpoint/2010/main" val="19336942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Freeform: Shape 34">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C4341FD7-7307-44F9-8D2C-9D3F0904D5FF}"/>
              </a:ext>
            </a:extLst>
          </p:cNvPr>
          <p:cNvSpPr>
            <a:spLocks noGrp="1"/>
          </p:cNvSpPr>
          <p:nvPr>
            <p:ph type="title"/>
          </p:nvPr>
        </p:nvSpPr>
        <p:spPr>
          <a:xfrm>
            <a:off x="354105" y="2767106"/>
            <a:ext cx="3186764" cy="3071906"/>
          </a:xfrm>
          <a:prstGeom prst="ellipse">
            <a:avLst/>
          </a:prstGeom>
        </p:spPr>
        <p:txBody>
          <a:bodyPr vert="horz" lIns="91440" tIns="45720" rIns="91440" bIns="45720" rtlCol="0" anchor="t">
            <a:normAutofit/>
          </a:bodyPr>
          <a:lstStyle/>
          <a:p>
            <a:r>
              <a:rPr lang="en-US" sz="3200" kern="1200" dirty="0">
                <a:solidFill>
                  <a:srgbClr val="FFFFFF"/>
                </a:solidFill>
                <a:latin typeface="+mj-lt"/>
                <a:ea typeface="+mj-ea"/>
                <a:cs typeface="+mj-cs"/>
              </a:rPr>
              <a:t>Bitterness Comparison by State</a:t>
            </a:r>
          </a:p>
        </p:txBody>
      </p:sp>
      <p:pic>
        <p:nvPicPr>
          <p:cNvPr id="7" name="Picture 6" descr="Chart, bar chart, line chart, histogram&#10;&#10;Description automatically generated">
            <a:extLst>
              <a:ext uri="{FF2B5EF4-FFF2-40B4-BE49-F238E27FC236}">
                <a16:creationId xmlns:a16="http://schemas.microsoft.com/office/drawing/2014/main" id="{E17DE23C-0E9A-004B-A566-5DC3A2006A29}"/>
              </a:ext>
            </a:extLst>
          </p:cNvPr>
          <p:cNvPicPr>
            <a:picLocks noChangeAspect="1"/>
          </p:cNvPicPr>
          <p:nvPr/>
        </p:nvPicPr>
        <p:blipFill>
          <a:blip r:embed="rId3"/>
          <a:stretch>
            <a:fillRect/>
          </a:stretch>
        </p:blipFill>
        <p:spPr>
          <a:xfrm>
            <a:off x="4038604" y="1082400"/>
            <a:ext cx="8153396" cy="5179108"/>
          </a:xfrm>
          <a:prstGeom prst="rect">
            <a:avLst/>
          </a:prstGeom>
        </p:spPr>
      </p:pic>
    </p:spTree>
    <p:extLst>
      <p:ext uri="{BB962C8B-B14F-4D97-AF65-F5344CB8AC3E}">
        <p14:creationId xmlns:p14="http://schemas.microsoft.com/office/powerpoint/2010/main" val="12707676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Freeform: Shape 31">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0F645862-F094-264C-B56E-23FEFCE0203E}"/>
              </a:ext>
            </a:extLst>
          </p:cNvPr>
          <p:cNvSpPr>
            <a:spLocks noGrp="1"/>
          </p:cNvSpPr>
          <p:nvPr>
            <p:ph type="title"/>
          </p:nvPr>
        </p:nvSpPr>
        <p:spPr>
          <a:xfrm>
            <a:off x="94449" y="2804176"/>
            <a:ext cx="2880828" cy="3071906"/>
          </a:xfrm>
          <a:prstGeom prst="ellipse">
            <a:avLst/>
          </a:prstGeom>
        </p:spPr>
        <p:txBody>
          <a:bodyPr vert="horz" lIns="91440" tIns="45720" rIns="91440" bIns="45720" rtlCol="0" anchor="t">
            <a:normAutofit fontScale="90000"/>
          </a:bodyPr>
          <a:lstStyle/>
          <a:p>
            <a:r>
              <a:rPr lang="en-US" sz="3700" kern="1200" dirty="0">
                <a:solidFill>
                  <a:srgbClr val="FFFFFF"/>
                </a:solidFill>
                <a:latin typeface="+mj-lt"/>
                <a:ea typeface="+mj-ea"/>
                <a:cs typeface="+mj-cs"/>
              </a:rPr>
              <a:t>Alcohol by Volume per </a:t>
            </a:r>
            <a:br>
              <a:rPr lang="en-US" sz="3700" kern="1200" dirty="0">
                <a:solidFill>
                  <a:srgbClr val="FFFFFF"/>
                </a:solidFill>
                <a:latin typeface="+mj-lt"/>
                <a:ea typeface="+mj-ea"/>
                <a:cs typeface="+mj-cs"/>
              </a:rPr>
            </a:br>
            <a:r>
              <a:rPr lang="en-US" sz="3700" kern="1200" dirty="0">
                <a:solidFill>
                  <a:srgbClr val="FFFFFF"/>
                </a:solidFill>
                <a:latin typeface="+mj-lt"/>
                <a:ea typeface="+mj-ea"/>
                <a:cs typeface="+mj-cs"/>
              </a:rPr>
              <a:t>U.S. State</a:t>
            </a:r>
          </a:p>
        </p:txBody>
      </p:sp>
      <p:pic>
        <p:nvPicPr>
          <p:cNvPr id="11" name="Picture 10">
            <a:extLst>
              <a:ext uri="{FF2B5EF4-FFF2-40B4-BE49-F238E27FC236}">
                <a16:creationId xmlns:a16="http://schemas.microsoft.com/office/drawing/2014/main" id="{756B4525-8973-ED45-9790-8AAB29E38857}"/>
              </a:ext>
            </a:extLst>
          </p:cNvPr>
          <p:cNvPicPr>
            <a:picLocks noChangeAspect="1"/>
          </p:cNvPicPr>
          <p:nvPr/>
        </p:nvPicPr>
        <p:blipFill>
          <a:blip r:embed="rId2"/>
          <a:stretch>
            <a:fillRect/>
          </a:stretch>
        </p:blipFill>
        <p:spPr>
          <a:xfrm>
            <a:off x="4038604" y="-430"/>
            <a:ext cx="8207042" cy="6858429"/>
          </a:xfrm>
          <a:prstGeom prst="rect">
            <a:avLst/>
          </a:prstGeom>
        </p:spPr>
      </p:pic>
    </p:spTree>
    <p:extLst>
      <p:ext uri="{BB962C8B-B14F-4D97-AF65-F5344CB8AC3E}">
        <p14:creationId xmlns:p14="http://schemas.microsoft.com/office/powerpoint/2010/main" val="15493251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36">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38">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3E58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F645862-F094-264C-B56E-23FEFCE0203E}"/>
              </a:ext>
            </a:extLst>
          </p:cNvPr>
          <p:cNvSpPr>
            <a:spLocks noGrp="1"/>
          </p:cNvSpPr>
          <p:nvPr>
            <p:ph type="title"/>
          </p:nvPr>
        </p:nvSpPr>
        <p:spPr>
          <a:xfrm>
            <a:off x="156061" y="2074362"/>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dirty="0">
                <a:solidFill>
                  <a:srgbClr val="FFFFFF"/>
                </a:solidFill>
                <a:latin typeface="+mj-lt"/>
                <a:ea typeface="+mj-ea"/>
                <a:cs typeface="+mj-cs"/>
              </a:rPr>
              <a:t>Highest Bitterness per </a:t>
            </a:r>
            <a:br>
              <a:rPr lang="en-US" sz="2600" kern="1200" dirty="0">
                <a:solidFill>
                  <a:srgbClr val="FFFFFF"/>
                </a:solidFill>
                <a:latin typeface="+mj-lt"/>
                <a:ea typeface="+mj-ea"/>
                <a:cs typeface="+mj-cs"/>
              </a:rPr>
            </a:br>
            <a:r>
              <a:rPr lang="en-US" sz="2600" kern="1200" dirty="0">
                <a:solidFill>
                  <a:srgbClr val="FFFFFF"/>
                </a:solidFill>
                <a:latin typeface="+mj-lt"/>
                <a:ea typeface="+mj-ea"/>
                <a:cs typeface="+mj-cs"/>
              </a:rPr>
              <a:t>U.S. State</a:t>
            </a:r>
          </a:p>
        </p:txBody>
      </p:sp>
      <p:pic>
        <p:nvPicPr>
          <p:cNvPr id="6" name="Content Placeholder 6">
            <a:extLst>
              <a:ext uri="{FF2B5EF4-FFF2-40B4-BE49-F238E27FC236}">
                <a16:creationId xmlns:a16="http://schemas.microsoft.com/office/drawing/2014/main" id="{EBBC29E9-4E53-5F40-B28A-1B6A24B0DCDE}"/>
              </a:ext>
            </a:extLst>
          </p:cNvPr>
          <p:cNvPicPr>
            <a:picLocks noGrp="1" noChangeAspect="1"/>
          </p:cNvPicPr>
          <p:nvPr>
            <p:ph idx="1"/>
          </p:nvPr>
        </p:nvPicPr>
        <p:blipFill>
          <a:blip r:embed="rId2"/>
          <a:stretch>
            <a:fillRect/>
          </a:stretch>
        </p:blipFill>
        <p:spPr>
          <a:xfrm>
            <a:off x="3064476" y="1"/>
            <a:ext cx="9127524" cy="6858000"/>
          </a:xfrm>
        </p:spPr>
      </p:pic>
    </p:spTree>
    <p:extLst>
      <p:ext uri="{BB962C8B-B14F-4D97-AF65-F5344CB8AC3E}">
        <p14:creationId xmlns:p14="http://schemas.microsoft.com/office/powerpoint/2010/main" val="41396988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2170031"/>
          </a:xfrm>
          <a:prstGeom prst="rect">
            <a:avLst/>
          </a:prstGeom>
          <a:gradFill>
            <a:gsLst>
              <a:gs pos="0">
                <a:srgbClr val="000000">
                  <a:alpha val="96000"/>
                </a:srgbClr>
              </a:gs>
              <a:gs pos="100000">
                <a:schemeClr val="accent1">
                  <a:lumMod val="75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82819" y="0"/>
            <a:ext cx="4097211" cy="2170661"/>
          </a:xfrm>
          <a:prstGeom prst="rect">
            <a:avLst/>
          </a:prstGeom>
          <a:gradFill>
            <a:gsLst>
              <a:gs pos="19000">
                <a:schemeClr val="accent1">
                  <a:lumMod val="50000"/>
                  <a:alpha val="68000"/>
                </a:schemeClr>
              </a:gs>
              <a:gs pos="100000">
                <a:schemeClr val="accent1">
                  <a:alpha val="48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010646" y="-5010043"/>
            <a:ext cx="2170709" cy="12192000"/>
          </a:xfrm>
          <a:prstGeom prst="rect">
            <a:avLst/>
          </a:prstGeom>
          <a:gradFill>
            <a:gsLst>
              <a:gs pos="23000">
                <a:schemeClr val="accent1">
                  <a:lumMod val="75000"/>
                  <a:alpha val="16000"/>
                </a:schemeClr>
              </a:gs>
              <a:gs pos="99000">
                <a:srgbClr val="000000">
                  <a:alpha val="45000"/>
                </a:srgb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2E2FB5B-A2D9-4647-911F-AF85BBB3EF19}"/>
              </a:ext>
            </a:extLst>
          </p:cNvPr>
          <p:cNvSpPr>
            <a:spLocks noGrp="1"/>
          </p:cNvSpPr>
          <p:nvPr>
            <p:ph type="title"/>
          </p:nvPr>
        </p:nvSpPr>
        <p:spPr>
          <a:xfrm>
            <a:off x="11970" y="0"/>
            <a:ext cx="9718111" cy="577892"/>
          </a:xfrm>
        </p:spPr>
        <p:txBody>
          <a:bodyPr anchor="ctr">
            <a:normAutofit fontScale="90000"/>
          </a:bodyPr>
          <a:lstStyle/>
          <a:p>
            <a:r>
              <a:rPr lang="en-US" sz="4000" dirty="0">
                <a:solidFill>
                  <a:srgbClr val="FFFFFF"/>
                </a:solidFill>
              </a:rPr>
              <a:t>Summary Distribution</a:t>
            </a:r>
          </a:p>
        </p:txBody>
      </p:sp>
      <p:graphicFrame>
        <p:nvGraphicFramePr>
          <p:cNvPr id="4" name="Table 4">
            <a:extLst>
              <a:ext uri="{FF2B5EF4-FFF2-40B4-BE49-F238E27FC236}">
                <a16:creationId xmlns:a16="http://schemas.microsoft.com/office/drawing/2014/main" id="{B5D75CAC-EA9A-40DB-BB79-D123729897AD}"/>
              </a:ext>
            </a:extLst>
          </p:cNvPr>
          <p:cNvGraphicFramePr>
            <a:graphicFrameLocks noGrp="1"/>
          </p:cNvGraphicFramePr>
          <p:nvPr>
            <p:ph idx="1"/>
            <p:extLst>
              <p:ext uri="{D42A27DB-BD31-4B8C-83A1-F6EECF244321}">
                <p14:modId xmlns:p14="http://schemas.microsoft.com/office/powerpoint/2010/main" val="2533977801"/>
              </p:ext>
            </p:extLst>
          </p:nvPr>
        </p:nvGraphicFramePr>
        <p:xfrm>
          <a:off x="0" y="577892"/>
          <a:ext cx="12168061" cy="919222"/>
        </p:xfrm>
        <a:graphic>
          <a:graphicData uri="http://schemas.openxmlformats.org/drawingml/2006/table">
            <a:tbl>
              <a:tblPr firstRow="1" bandRow="1">
                <a:tableStyleId>{5202B0CA-FC54-4496-8BCA-5EF66A818D29}</a:tableStyleId>
              </a:tblPr>
              <a:tblGrid>
                <a:gridCol w="1812603">
                  <a:extLst>
                    <a:ext uri="{9D8B030D-6E8A-4147-A177-3AD203B41FA5}">
                      <a16:colId xmlns:a16="http://schemas.microsoft.com/office/drawing/2014/main" val="580718038"/>
                    </a:ext>
                  </a:extLst>
                </a:gridCol>
                <a:gridCol w="1812603">
                  <a:extLst>
                    <a:ext uri="{9D8B030D-6E8A-4147-A177-3AD203B41FA5}">
                      <a16:colId xmlns:a16="http://schemas.microsoft.com/office/drawing/2014/main" val="1275676225"/>
                    </a:ext>
                  </a:extLst>
                </a:gridCol>
                <a:gridCol w="1812603">
                  <a:extLst>
                    <a:ext uri="{9D8B030D-6E8A-4147-A177-3AD203B41FA5}">
                      <a16:colId xmlns:a16="http://schemas.microsoft.com/office/drawing/2014/main" val="513024440"/>
                    </a:ext>
                  </a:extLst>
                </a:gridCol>
                <a:gridCol w="1812603">
                  <a:extLst>
                    <a:ext uri="{9D8B030D-6E8A-4147-A177-3AD203B41FA5}">
                      <a16:colId xmlns:a16="http://schemas.microsoft.com/office/drawing/2014/main" val="1202276863"/>
                    </a:ext>
                  </a:extLst>
                </a:gridCol>
                <a:gridCol w="1812603">
                  <a:extLst>
                    <a:ext uri="{9D8B030D-6E8A-4147-A177-3AD203B41FA5}">
                      <a16:colId xmlns:a16="http://schemas.microsoft.com/office/drawing/2014/main" val="4051971797"/>
                    </a:ext>
                  </a:extLst>
                </a:gridCol>
                <a:gridCol w="1812603">
                  <a:extLst>
                    <a:ext uri="{9D8B030D-6E8A-4147-A177-3AD203B41FA5}">
                      <a16:colId xmlns:a16="http://schemas.microsoft.com/office/drawing/2014/main" val="1453850908"/>
                    </a:ext>
                  </a:extLst>
                </a:gridCol>
                <a:gridCol w="1292443">
                  <a:extLst>
                    <a:ext uri="{9D8B030D-6E8A-4147-A177-3AD203B41FA5}">
                      <a16:colId xmlns:a16="http://schemas.microsoft.com/office/drawing/2014/main" val="2421316139"/>
                    </a:ext>
                  </a:extLst>
                </a:gridCol>
              </a:tblGrid>
              <a:tr h="517104">
                <a:tc>
                  <a:txBody>
                    <a:bodyPr/>
                    <a:lstStyle/>
                    <a:p>
                      <a:r>
                        <a:rPr lang="en-US" sz="1600"/>
                        <a:t>Min</a:t>
                      </a:r>
                    </a:p>
                  </a:txBody>
                  <a:tcPr marL="158279" marR="158279" marT="79139" marB="79139"/>
                </a:tc>
                <a:tc>
                  <a:txBody>
                    <a:bodyPr/>
                    <a:lstStyle/>
                    <a:p>
                      <a:r>
                        <a:rPr lang="en-US" sz="1600"/>
                        <a:t>1st Quartile</a:t>
                      </a:r>
                    </a:p>
                  </a:txBody>
                  <a:tcPr marL="158279" marR="158279" marT="79139" marB="79139"/>
                </a:tc>
                <a:tc>
                  <a:txBody>
                    <a:bodyPr/>
                    <a:lstStyle/>
                    <a:p>
                      <a:r>
                        <a:rPr lang="en-US" sz="1600"/>
                        <a:t>Median</a:t>
                      </a:r>
                    </a:p>
                  </a:txBody>
                  <a:tcPr marL="158279" marR="158279" marT="79139" marB="79139"/>
                </a:tc>
                <a:tc>
                  <a:txBody>
                    <a:bodyPr/>
                    <a:lstStyle/>
                    <a:p>
                      <a:r>
                        <a:rPr lang="en-US" sz="1600" dirty="0"/>
                        <a:t>Mean</a:t>
                      </a:r>
                    </a:p>
                  </a:txBody>
                  <a:tcPr marL="158279" marR="158279" marT="79139" marB="79139"/>
                </a:tc>
                <a:tc>
                  <a:txBody>
                    <a:bodyPr/>
                    <a:lstStyle/>
                    <a:p>
                      <a:r>
                        <a:rPr lang="en-US" sz="1600" dirty="0"/>
                        <a:t>3rd Quartile</a:t>
                      </a:r>
                    </a:p>
                  </a:txBody>
                  <a:tcPr marL="158279" marR="158279" marT="79139" marB="79139"/>
                </a:tc>
                <a:tc>
                  <a:txBody>
                    <a:bodyPr/>
                    <a:lstStyle/>
                    <a:p>
                      <a:pPr lvl="0">
                        <a:buNone/>
                      </a:pPr>
                      <a:r>
                        <a:rPr lang="en-US" sz="1600"/>
                        <a:t>Max</a:t>
                      </a:r>
                    </a:p>
                  </a:txBody>
                  <a:tcPr marL="158279" marR="158279" marT="79139" marB="79139"/>
                </a:tc>
                <a:tc>
                  <a:txBody>
                    <a:bodyPr/>
                    <a:lstStyle/>
                    <a:p>
                      <a:pPr lvl="0">
                        <a:buNone/>
                      </a:pPr>
                      <a:r>
                        <a:rPr lang="en-US" sz="1600"/>
                        <a:t>NA's</a:t>
                      </a:r>
                    </a:p>
                  </a:txBody>
                  <a:tcPr marL="158279" marR="158279" marT="79139" marB="79139"/>
                </a:tc>
                <a:extLst>
                  <a:ext uri="{0D108BD9-81ED-4DB2-BD59-A6C34878D82A}">
                    <a16:rowId xmlns:a16="http://schemas.microsoft.com/office/drawing/2014/main" val="1725901985"/>
                  </a:ext>
                </a:extLst>
              </a:tr>
              <a:tr h="361241">
                <a:tc>
                  <a:txBody>
                    <a:bodyPr/>
                    <a:lstStyle/>
                    <a:p>
                      <a:r>
                        <a:rPr lang="en-US" sz="1600"/>
                        <a:t>0.00100</a:t>
                      </a:r>
                    </a:p>
                  </a:txBody>
                  <a:tcPr marL="158279" marR="158279" marT="79139" marB="79139"/>
                </a:tc>
                <a:tc>
                  <a:txBody>
                    <a:bodyPr/>
                    <a:lstStyle/>
                    <a:p>
                      <a:r>
                        <a:rPr lang="en-US" sz="1600"/>
                        <a:t>0.05000</a:t>
                      </a:r>
                    </a:p>
                  </a:txBody>
                  <a:tcPr marL="158279" marR="158279" marT="79139" marB="79139"/>
                </a:tc>
                <a:tc>
                  <a:txBody>
                    <a:bodyPr/>
                    <a:lstStyle/>
                    <a:p>
                      <a:r>
                        <a:rPr lang="en-US" sz="1600"/>
                        <a:t>0.05600</a:t>
                      </a:r>
                    </a:p>
                  </a:txBody>
                  <a:tcPr marL="158279" marR="158279" marT="79139" marB="79139"/>
                </a:tc>
                <a:tc>
                  <a:txBody>
                    <a:bodyPr/>
                    <a:lstStyle/>
                    <a:p>
                      <a:r>
                        <a:rPr lang="en-US" sz="1600" dirty="0"/>
                        <a:t>0.05977</a:t>
                      </a:r>
                    </a:p>
                  </a:txBody>
                  <a:tcPr marL="158279" marR="158279" marT="79139" marB="79139"/>
                </a:tc>
                <a:tc>
                  <a:txBody>
                    <a:bodyPr/>
                    <a:lstStyle/>
                    <a:p>
                      <a:r>
                        <a:rPr lang="en-US" sz="1600"/>
                        <a:t>0.06700</a:t>
                      </a:r>
                    </a:p>
                  </a:txBody>
                  <a:tcPr marL="158279" marR="158279" marT="79139" marB="79139"/>
                </a:tc>
                <a:tc>
                  <a:txBody>
                    <a:bodyPr/>
                    <a:lstStyle/>
                    <a:p>
                      <a:pPr lvl="0">
                        <a:buNone/>
                      </a:pPr>
                      <a:r>
                        <a:rPr lang="en-US" sz="1600"/>
                        <a:t>0.12800</a:t>
                      </a:r>
                    </a:p>
                  </a:txBody>
                  <a:tcPr marL="158279" marR="158279" marT="79139" marB="79139"/>
                </a:tc>
                <a:tc>
                  <a:txBody>
                    <a:bodyPr/>
                    <a:lstStyle/>
                    <a:p>
                      <a:pPr lvl="0">
                        <a:buNone/>
                      </a:pPr>
                      <a:r>
                        <a:rPr lang="en-US" sz="1600" dirty="0"/>
                        <a:t>62</a:t>
                      </a:r>
                    </a:p>
                  </a:txBody>
                  <a:tcPr marL="158279" marR="158279" marT="79139" marB="79139"/>
                </a:tc>
                <a:extLst>
                  <a:ext uri="{0D108BD9-81ED-4DB2-BD59-A6C34878D82A}">
                    <a16:rowId xmlns:a16="http://schemas.microsoft.com/office/drawing/2014/main" val="3519542925"/>
                  </a:ext>
                </a:extLst>
              </a:tr>
            </a:tbl>
          </a:graphicData>
        </a:graphic>
      </p:graphicFrame>
      <p:pic>
        <p:nvPicPr>
          <p:cNvPr id="8" name="Picture 7" descr="Chart&#10;&#10;Description automatically generated">
            <a:extLst>
              <a:ext uri="{FF2B5EF4-FFF2-40B4-BE49-F238E27FC236}">
                <a16:creationId xmlns:a16="http://schemas.microsoft.com/office/drawing/2014/main" id="{B7D81F19-2251-4244-BC81-80DA466CB728}"/>
              </a:ext>
            </a:extLst>
          </p:cNvPr>
          <p:cNvPicPr>
            <a:picLocks noChangeAspect="1"/>
          </p:cNvPicPr>
          <p:nvPr/>
        </p:nvPicPr>
        <p:blipFill>
          <a:blip r:embed="rId3"/>
          <a:stretch>
            <a:fillRect/>
          </a:stretch>
        </p:blipFill>
        <p:spPr>
          <a:xfrm>
            <a:off x="2596637" y="1566913"/>
            <a:ext cx="6998726" cy="5291402"/>
          </a:xfrm>
          <a:prstGeom prst="rect">
            <a:avLst/>
          </a:prstGeom>
        </p:spPr>
      </p:pic>
    </p:spTree>
    <p:extLst>
      <p:ext uri="{BB962C8B-B14F-4D97-AF65-F5344CB8AC3E}">
        <p14:creationId xmlns:p14="http://schemas.microsoft.com/office/powerpoint/2010/main" val="15191588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descr="Chart, scatter chart&#10;&#10;Description automatically generated">
            <a:extLst>
              <a:ext uri="{FF2B5EF4-FFF2-40B4-BE49-F238E27FC236}">
                <a16:creationId xmlns:a16="http://schemas.microsoft.com/office/drawing/2014/main" id="{1841CAA6-C8FA-8A45-83D9-424D8DE92489}"/>
              </a:ext>
            </a:extLst>
          </p:cNvPr>
          <p:cNvPicPr>
            <a:picLocks noChangeAspect="1"/>
          </p:cNvPicPr>
          <p:nvPr/>
        </p:nvPicPr>
        <p:blipFill rotWithShape="1">
          <a:blip r:embed="rId3"/>
          <a:srcRect t="17170" b="8079"/>
          <a:stretch/>
        </p:blipFill>
        <p:spPr>
          <a:xfrm>
            <a:off x="20" y="10"/>
            <a:ext cx="12191980" cy="6857990"/>
          </a:xfrm>
          <a:prstGeom prst="rect">
            <a:avLst/>
          </a:prstGeom>
        </p:spPr>
      </p:pic>
      <p:sp>
        <p:nvSpPr>
          <p:cNvPr id="2" name="Title 1">
            <a:extLst>
              <a:ext uri="{FF2B5EF4-FFF2-40B4-BE49-F238E27FC236}">
                <a16:creationId xmlns:a16="http://schemas.microsoft.com/office/drawing/2014/main" id="{23EF1D2E-D715-42C2-B58D-ACBFEE05F5A1}"/>
              </a:ext>
            </a:extLst>
          </p:cNvPr>
          <p:cNvSpPr>
            <a:spLocks noGrp="1"/>
          </p:cNvSpPr>
          <p:nvPr>
            <p:ph type="title"/>
          </p:nvPr>
        </p:nvSpPr>
        <p:spPr>
          <a:xfrm>
            <a:off x="640080" y="640080"/>
            <a:ext cx="2752354" cy="2709275"/>
          </a:xfrm>
          <a:prstGeom prst="ellipse">
            <a:avLst/>
          </a:prstGeom>
          <a:solidFill>
            <a:srgbClr val="FFFFFF"/>
          </a:solidFill>
          <a:ln w="174625" cmpd="thinThick">
            <a:solidFill>
              <a:srgbClr val="FFFFFF"/>
            </a:solidFill>
          </a:ln>
        </p:spPr>
        <p:txBody>
          <a:bodyPr vert="horz" lIns="91440" tIns="45720" rIns="91440" bIns="45720" rtlCol="0" anchor="ctr">
            <a:normAutofit/>
          </a:bodyPr>
          <a:lstStyle/>
          <a:p>
            <a:pPr algn="ctr"/>
            <a:r>
              <a:rPr lang="en-US" sz="2800" dirty="0">
                <a:solidFill>
                  <a:srgbClr val="262626"/>
                </a:solidFill>
              </a:rPr>
              <a:t>Bitterness &amp; ABV</a:t>
            </a:r>
          </a:p>
        </p:txBody>
      </p:sp>
    </p:spTree>
    <p:extLst>
      <p:ext uri="{BB962C8B-B14F-4D97-AF65-F5344CB8AC3E}">
        <p14:creationId xmlns:p14="http://schemas.microsoft.com/office/powerpoint/2010/main" val="14422045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752</TotalTime>
  <Words>505</Words>
  <Application>Microsoft Macintosh PowerPoint</Application>
  <PresentationFormat>Widescreen</PresentationFormat>
  <Paragraphs>76</Paragraphs>
  <Slides>15</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Office Theme</vt:lpstr>
      <vt:lpstr>Trends in US Craft Breweries and Beer</vt:lpstr>
      <vt:lpstr>Notes on Missing Data Values </vt:lpstr>
      <vt:lpstr>Breweries by State</vt:lpstr>
      <vt:lpstr>Median ABV (Beers) by State</vt:lpstr>
      <vt:lpstr>Bitterness Comparison by State</vt:lpstr>
      <vt:lpstr>Alcohol by Volume per  U.S. State</vt:lpstr>
      <vt:lpstr>Highest Bitterness per  U.S. State</vt:lpstr>
      <vt:lpstr>Summary Distribution</vt:lpstr>
      <vt:lpstr>Bitterness &amp; ABV</vt:lpstr>
      <vt:lpstr>Classifying Ale based upon Alcohol Content and Bitterness</vt:lpstr>
      <vt:lpstr>Bonus Insights</vt:lpstr>
      <vt:lpstr>Bonus Insights</vt:lpstr>
      <vt:lpstr>Bonus Insights</vt:lpstr>
      <vt:lpstr>Bonus Insights</vt:lpstr>
      <vt:lpstr>PowerPoint Presentation</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Exploratory Data Analysis of Beer and Breweries</dc:title>
  <dc:creator>Nelson, Lauren</dc:creator>
  <cp:lastModifiedBy>Alan Abadzic</cp:lastModifiedBy>
  <cp:revision>398</cp:revision>
  <dcterms:created xsi:type="dcterms:W3CDTF">2021-10-11T19:58:51Z</dcterms:created>
  <dcterms:modified xsi:type="dcterms:W3CDTF">2021-10-24T04:47:12Z</dcterms:modified>
</cp:coreProperties>
</file>