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56" r:id="rId2"/>
    <p:sldId id="257" r:id="rId3"/>
    <p:sldId id="258" r:id="rId4"/>
    <p:sldId id="259" r:id="rId5"/>
    <p:sldId id="268" r:id="rId6"/>
    <p:sldId id="269" r:id="rId7"/>
    <p:sldId id="260" r:id="rId8"/>
    <p:sldId id="261" r:id="rId9"/>
    <p:sldId id="263" r:id="rId10"/>
    <p:sldId id="262" r:id="rId11"/>
    <p:sldId id="265" r:id="rId12"/>
    <p:sldId id="264" r:id="rId13"/>
    <p:sldId id="270" r:id="rId14"/>
    <p:sldId id="267" r:id="rId15"/>
    <p:sldId id="272"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EB2F3-414B-2940-9BF3-6D30530200AA}" v="3432" dt="2021-12-11T19:44:01.487"/>
    <p1510:client id="{8921A364-3B95-8C4E-A307-FB038B249345}" v="923" dt="2021-12-11T17:20:35.8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86259"/>
  </p:normalViewPr>
  <p:slideViewPr>
    <p:cSldViewPr snapToGrid="0">
      <p:cViewPr varScale="1">
        <p:scale>
          <a:sx n="102" d="100"/>
          <a:sy n="102" d="100"/>
        </p:scale>
        <p:origin x="22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E078A-27F2-0847-92C1-04571F4FFF61}" type="doc">
      <dgm:prSet loTypeId="urn:microsoft.com/office/officeart/2005/8/layout/radial4" loCatId="process" qsTypeId="urn:microsoft.com/office/officeart/2005/8/quickstyle/simple1" qsCatId="simple" csTypeId="urn:microsoft.com/office/officeart/2005/8/colors/accent0_2" csCatId="mainScheme" phldr="1"/>
      <dgm:spPr/>
    </dgm:pt>
    <dgm:pt modelId="{BF27A290-B789-AE42-B895-C49667E58626}">
      <dgm:prSet phldrT="[Text]" custT="1"/>
      <dgm:spPr/>
      <dgm:t>
        <a:bodyPr/>
        <a:lstStyle/>
        <a:p>
          <a:r>
            <a:rPr lang="en-US" sz="3200" b="1" i="1">
              <a:latin typeface="Century Gothic" panose="020B0502020202020204" pitchFamily="34" charset="0"/>
            </a:rPr>
            <a:t>~ $935</a:t>
          </a:r>
        </a:p>
      </dgm:t>
    </dgm:pt>
    <dgm:pt modelId="{3A6BEAEE-52BC-154B-9027-54718038235D}" type="parTrans" cxnId="{98B20841-21EC-7147-86ED-7CA893A3C459}">
      <dgm:prSet/>
      <dgm:spPr/>
      <dgm:t>
        <a:bodyPr/>
        <a:lstStyle/>
        <a:p>
          <a:endParaRPr lang="en-US"/>
        </a:p>
      </dgm:t>
    </dgm:pt>
    <dgm:pt modelId="{C9B71A02-649A-E54C-A6B1-36465B7D4B4E}" type="sibTrans" cxnId="{98B20841-21EC-7147-86ED-7CA893A3C459}">
      <dgm:prSet/>
      <dgm:spPr/>
      <dgm:t>
        <a:bodyPr/>
        <a:lstStyle/>
        <a:p>
          <a:endParaRPr lang="en-US"/>
        </a:p>
      </dgm:t>
    </dgm:pt>
    <dgm:pt modelId="{C5F1003F-1B10-CC4D-AAED-DBA7D6A816D4}">
      <dgm:prSet phldrT="[Text]" phldr="1"/>
      <dgm:spPr/>
      <dgm:t>
        <a:bodyPr/>
        <a:lstStyle/>
        <a:p>
          <a:endParaRPr lang="en-US"/>
        </a:p>
      </dgm:t>
    </dgm:pt>
    <dgm:pt modelId="{CCFB158B-5AB8-C241-BD2D-8BBF45C97663}" type="parTrans" cxnId="{E294AE52-794D-5B48-BE9C-BA9F8EE5FE99}">
      <dgm:prSet/>
      <dgm:spPr/>
      <dgm:t>
        <a:bodyPr/>
        <a:lstStyle/>
        <a:p>
          <a:endParaRPr lang="en-US"/>
        </a:p>
      </dgm:t>
    </dgm:pt>
    <dgm:pt modelId="{7166816F-C8C2-2945-B0C8-4D2644A94C74}" type="sibTrans" cxnId="{E294AE52-794D-5B48-BE9C-BA9F8EE5FE99}">
      <dgm:prSet/>
      <dgm:spPr/>
      <dgm:t>
        <a:bodyPr/>
        <a:lstStyle/>
        <a:p>
          <a:endParaRPr lang="en-US"/>
        </a:p>
      </dgm:t>
    </dgm:pt>
    <dgm:pt modelId="{7DFA7503-8024-A84A-AB5E-A0C0B2A1339A}">
      <dgm:prSet phldrT="[Text]" phldr="1"/>
      <dgm:spPr/>
      <dgm:t>
        <a:bodyPr/>
        <a:lstStyle/>
        <a:p>
          <a:endParaRPr lang="en-US"/>
        </a:p>
      </dgm:t>
    </dgm:pt>
    <dgm:pt modelId="{081C9005-6065-8B4A-B514-1136844AC7D3}" type="parTrans" cxnId="{919A4140-BE2B-6943-904C-6AD265806D47}">
      <dgm:prSet/>
      <dgm:spPr/>
      <dgm:t>
        <a:bodyPr/>
        <a:lstStyle/>
        <a:p>
          <a:endParaRPr lang="en-US"/>
        </a:p>
      </dgm:t>
    </dgm:pt>
    <dgm:pt modelId="{C5512F76-E2FD-714C-BA98-7599838AA44F}" type="sibTrans" cxnId="{919A4140-BE2B-6943-904C-6AD265806D47}">
      <dgm:prSet/>
      <dgm:spPr/>
      <dgm:t>
        <a:bodyPr/>
        <a:lstStyle/>
        <a:p>
          <a:endParaRPr lang="en-US"/>
        </a:p>
      </dgm:t>
    </dgm:pt>
    <dgm:pt modelId="{A33C22A7-32C8-F642-8951-D2DDFC6D8FA7}">
      <dgm:prSet/>
      <dgm:spPr/>
      <dgm:t>
        <a:bodyPr/>
        <a:lstStyle/>
        <a:p>
          <a:r>
            <a:rPr lang="en-US"/>
            <a:t>Job Level</a:t>
          </a:r>
        </a:p>
      </dgm:t>
    </dgm:pt>
    <dgm:pt modelId="{7550E1FC-6DE7-5841-B0CB-7D4AD8369D35}" type="parTrans" cxnId="{47D7F715-14A1-C04E-BD8B-74A647FEBBAB}">
      <dgm:prSet/>
      <dgm:spPr/>
      <dgm:t>
        <a:bodyPr/>
        <a:lstStyle/>
        <a:p>
          <a:endParaRPr lang="en-US"/>
        </a:p>
      </dgm:t>
    </dgm:pt>
    <dgm:pt modelId="{BD5B4FBB-5675-7B48-9561-97186481A1C7}" type="sibTrans" cxnId="{47D7F715-14A1-C04E-BD8B-74A647FEBBAB}">
      <dgm:prSet/>
      <dgm:spPr/>
      <dgm:t>
        <a:bodyPr/>
        <a:lstStyle/>
        <a:p>
          <a:endParaRPr lang="en-US"/>
        </a:p>
      </dgm:t>
    </dgm:pt>
    <dgm:pt modelId="{B8700421-AE6C-3644-ADB4-9D3416F1AE9F}">
      <dgm:prSet/>
      <dgm:spPr/>
      <dgm:t>
        <a:bodyPr/>
        <a:lstStyle/>
        <a:p>
          <a:endParaRPr lang="en-US"/>
        </a:p>
      </dgm:t>
    </dgm:pt>
    <dgm:pt modelId="{55EEC8F1-EFCD-B043-AD47-8DE63EB911E0}" type="parTrans" cxnId="{C5B4EB48-63EE-A743-A0CF-FD2FF40BF743}">
      <dgm:prSet/>
      <dgm:spPr/>
      <dgm:t>
        <a:bodyPr/>
        <a:lstStyle/>
        <a:p>
          <a:endParaRPr lang="en-US"/>
        </a:p>
      </dgm:t>
    </dgm:pt>
    <dgm:pt modelId="{424128B8-9995-4446-BD86-8F21A007AE75}" type="sibTrans" cxnId="{C5B4EB48-63EE-A743-A0CF-FD2FF40BF743}">
      <dgm:prSet/>
      <dgm:spPr/>
      <dgm:t>
        <a:bodyPr/>
        <a:lstStyle/>
        <a:p>
          <a:endParaRPr lang="en-US"/>
        </a:p>
      </dgm:t>
    </dgm:pt>
    <dgm:pt modelId="{A4A3A574-754A-EC49-8C45-403FD605DD52}">
      <dgm:prSet/>
      <dgm:spPr/>
      <dgm:t>
        <a:bodyPr/>
        <a:lstStyle/>
        <a:p>
          <a:r>
            <a:rPr lang="en-US"/>
            <a:t>Total Working Years</a:t>
          </a:r>
        </a:p>
      </dgm:t>
    </dgm:pt>
    <dgm:pt modelId="{F6B33EE7-F2FC-7540-A93C-35CCE0596C85}" type="parTrans" cxnId="{1E84E05F-550A-9747-80D8-3125CDF03A87}">
      <dgm:prSet/>
      <dgm:spPr/>
      <dgm:t>
        <a:bodyPr/>
        <a:lstStyle/>
        <a:p>
          <a:endParaRPr lang="en-US"/>
        </a:p>
      </dgm:t>
    </dgm:pt>
    <dgm:pt modelId="{D4235D2E-1EC7-864B-980F-852649CCC56E}" type="sibTrans" cxnId="{1E84E05F-550A-9747-80D8-3125CDF03A87}">
      <dgm:prSet/>
      <dgm:spPr/>
      <dgm:t>
        <a:bodyPr/>
        <a:lstStyle/>
        <a:p>
          <a:endParaRPr lang="en-US"/>
        </a:p>
      </dgm:t>
    </dgm:pt>
    <dgm:pt modelId="{94478992-19D4-5E44-8D23-34B3B351E100}">
      <dgm:prSet/>
      <dgm:spPr/>
      <dgm:t>
        <a:bodyPr/>
        <a:lstStyle/>
        <a:p>
          <a:r>
            <a:rPr lang="en-US"/>
            <a:t>Monthly Income</a:t>
          </a:r>
        </a:p>
      </dgm:t>
    </dgm:pt>
    <dgm:pt modelId="{045951D3-F559-AD49-B79F-A480AB6B49D0}" type="parTrans" cxnId="{CA8CA0C1-C42C-664E-B7CE-6BCBFCEC1F3A}">
      <dgm:prSet/>
      <dgm:spPr/>
      <dgm:t>
        <a:bodyPr/>
        <a:lstStyle/>
        <a:p>
          <a:endParaRPr lang="en-US"/>
        </a:p>
      </dgm:t>
    </dgm:pt>
    <dgm:pt modelId="{FDE88425-1815-1644-9D55-ACCDEA4F7BDB}" type="sibTrans" cxnId="{CA8CA0C1-C42C-664E-B7CE-6BCBFCEC1F3A}">
      <dgm:prSet/>
      <dgm:spPr/>
      <dgm:t>
        <a:bodyPr/>
        <a:lstStyle/>
        <a:p>
          <a:endParaRPr lang="en-US"/>
        </a:p>
      </dgm:t>
    </dgm:pt>
    <dgm:pt modelId="{62A153C4-640F-004F-91F4-0A95D82B60A3}">
      <dgm:prSet/>
      <dgm:spPr/>
      <dgm:t>
        <a:bodyPr/>
        <a:lstStyle/>
        <a:p>
          <a:r>
            <a:rPr lang="en-US"/>
            <a:t>Age</a:t>
          </a:r>
        </a:p>
      </dgm:t>
    </dgm:pt>
    <dgm:pt modelId="{323F02C6-42FE-2643-AC1B-0A807453D9AD}" type="parTrans" cxnId="{51145544-A170-7146-BE78-3619B876E71C}">
      <dgm:prSet/>
      <dgm:spPr/>
      <dgm:t>
        <a:bodyPr/>
        <a:lstStyle/>
        <a:p>
          <a:endParaRPr lang="en-US"/>
        </a:p>
      </dgm:t>
    </dgm:pt>
    <dgm:pt modelId="{7351D2F6-0FD9-984E-8C29-BD7B70FCAF29}" type="sibTrans" cxnId="{51145544-A170-7146-BE78-3619B876E71C}">
      <dgm:prSet/>
      <dgm:spPr/>
      <dgm:t>
        <a:bodyPr/>
        <a:lstStyle/>
        <a:p>
          <a:endParaRPr lang="en-US"/>
        </a:p>
      </dgm:t>
    </dgm:pt>
    <dgm:pt modelId="{7A2CD949-29DC-C642-B5CB-0FECBDFD4188}">
      <dgm:prSet/>
      <dgm:spPr/>
      <dgm:t>
        <a:bodyPr/>
        <a:lstStyle/>
        <a:p>
          <a:r>
            <a:rPr lang="en-US"/>
            <a:t>Job Role</a:t>
          </a:r>
        </a:p>
      </dgm:t>
    </dgm:pt>
    <dgm:pt modelId="{C5D53B2D-9AAA-3C41-9340-021ADD0729A6}" type="parTrans" cxnId="{0EFF796A-8F15-444B-B109-A9EFCB22E4FE}">
      <dgm:prSet/>
      <dgm:spPr/>
      <dgm:t>
        <a:bodyPr/>
        <a:lstStyle/>
        <a:p>
          <a:endParaRPr lang="en-US"/>
        </a:p>
      </dgm:t>
    </dgm:pt>
    <dgm:pt modelId="{42D7DE37-D069-394D-BE23-AF49EC5436E9}" type="sibTrans" cxnId="{0EFF796A-8F15-444B-B109-A9EFCB22E4FE}">
      <dgm:prSet/>
      <dgm:spPr/>
      <dgm:t>
        <a:bodyPr/>
        <a:lstStyle/>
        <a:p>
          <a:endParaRPr lang="en-US"/>
        </a:p>
      </dgm:t>
    </dgm:pt>
    <dgm:pt modelId="{66A49662-1A23-3C46-99D1-4D57B2CD9374}" type="pres">
      <dgm:prSet presAssocID="{5C9E078A-27F2-0847-92C1-04571F4FFF61}" presName="cycle" presStyleCnt="0">
        <dgm:presLayoutVars>
          <dgm:chMax val="1"/>
          <dgm:dir/>
          <dgm:animLvl val="ctr"/>
          <dgm:resizeHandles val="exact"/>
        </dgm:presLayoutVars>
      </dgm:prSet>
      <dgm:spPr/>
    </dgm:pt>
    <dgm:pt modelId="{CB197F88-4C25-AB4A-B491-20B9E5D698A0}" type="pres">
      <dgm:prSet presAssocID="{BF27A290-B789-AE42-B895-C49667E58626}" presName="centerShape" presStyleLbl="node0" presStyleIdx="0" presStyleCnt="1" custScaleX="127298" custScaleY="115042"/>
      <dgm:spPr/>
    </dgm:pt>
    <dgm:pt modelId="{E4570F73-89EC-A14A-8ECB-1329763047CC}" type="pres">
      <dgm:prSet presAssocID="{7550E1FC-6DE7-5841-B0CB-7D4AD8369D35}" presName="parTrans" presStyleLbl="bgSibTrans2D1" presStyleIdx="0" presStyleCnt="5"/>
      <dgm:spPr/>
    </dgm:pt>
    <dgm:pt modelId="{7D5D8A2E-E435-7441-B22F-AFC0A9FAF1F4}" type="pres">
      <dgm:prSet presAssocID="{A33C22A7-32C8-F642-8951-D2DDFC6D8FA7}" presName="node" presStyleLbl="node1" presStyleIdx="0" presStyleCnt="5" custScaleX="89782" custScaleY="89628">
        <dgm:presLayoutVars>
          <dgm:bulletEnabled val="1"/>
        </dgm:presLayoutVars>
      </dgm:prSet>
      <dgm:spPr/>
    </dgm:pt>
    <dgm:pt modelId="{3BBF6500-A47F-EE43-8298-36FC10D141B3}" type="pres">
      <dgm:prSet presAssocID="{F6B33EE7-F2FC-7540-A93C-35CCE0596C85}" presName="parTrans" presStyleLbl="bgSibTrans2D1" presStyleIdx="1" presStyleCnt="5"/>
      <dgm:spPr/>
    </dgm:pt>
    <dgm:pt modelId="{68A08EBF-0555-474A-998A-08CADC8B63C6}" type="pres">
      <dgm:prSet presAssocID="{A4A3A574-754A-EC49-8C45-403FD605DD52}" presName="node" presStyleLbl="node1" presStyleIdx="1" presStyleCnt="5" custScaleX="91474" custScaleY="95317">
        <dgm:presLayoutVars>
          <dgm:bulletEnabled val="1"/>
        </dgm:presLayoutVars>
      </dgm:prSet>
      <dgm:spPr/>
    </dgm:pt>
    <dgm:pt modelId="{B69318C6-3D9B-AA44-BCC2-DCA93677D903}" type="pres">
      <dgm:prSet presAssocID="{045951D3-F559-AD49-B79F-A480AB6B49D0}" presName="parTrans" presStyleLbl="bgSibTrans2D1" presStyleIdx="2" presStyleCnt="5"/>
      <dgm:spPr/>
    </dgm:pt>
    <dgm:pt modelId="{2F4F9B5C-D560-BE46-A8C2-9AB1545DE116}" type="pres">
      <dgm:prSet presAssocID="{94478992-19D4-5E44-8D23-34B3B351E100}" presName="node" presStyleLbl="node1" presStyleIdx="2" presStyleCnt="5" custScaleX="91020" custScaleY="99417">
        <dgm:presLayoutVars>
          <dgm:bulletEnabled val="1"/>
        </dgm:presLayoutVars>
      </dgm:prSet>
      <dgm:spPr/>
    </dgm:pt>
    <dgm:pt modelId="{14AD82C1-B00B-904C-B4C8-047553BEB142}" type="pres">
      <dgm:prSet presAssocID="{323F02C6-42FE-2643-AC1B-0A807453D9AD}" presName="parTrans" presStyleLbl="bgSibTrans2D1" presStyleIdx="3" presStyleCnt="5"/>
      <dgm:spPr/>
    </dgm:pt>
    <dgm:pt modelId="{440AB3E6-AFFA-1140-8DE4-60075F493E6E}" type="pres">
      <dgm:prSet presAssocID="{62A153C4-640F-004F-91F4-0A95D82B60A3}" presName="node" presStyleLbl="node1" presStyleIdx="3" presStyleCnt="5" custScaleX="88200" custScaleY="78735">
        <dgm:presLayoutVars>
          <dgm:bulletEnabled val="1"/>
        </dgm:presLayoutVars>
      </dgm:prSet>
      <dgm:spPr/>
    </dgm:pt>
    <dgm:pt modelId="{C0C0B59E-56B2-6246-8865-81976EBEF01C}" type="pres">
      <dgm:prSet presAssocID="{C5D53B2D-9AAA-3C41-9340-021ADD0729A6}" presName="parTrans" presStyleLbl="bgSibTrans2D1" presStyleIdx="4" presStyleCnt="5"/>
      <dgm:spPr/>
    </dgm:pt>
    <dgm:pt modelId="{23883274-0D80-1E45-94D4-29E2CB53C97B}" type="pres">
      <dgm:prSet presAssocID="{7A2CD949-29DC-C642-B5CB-0FECBDFD4188}" presName="node" presStyleLbl="node1" presStyleIdx="4" presStyleCnt="5" custScaleX="87648" custScaleY="82856">
        <dgm:presLayoutVars>
          <dgm:bulletEnabled val="1"/>
        </dgm:presLayoutVars>
      </dgm:prSet>
      <dgm:spPr/>
    </dgm:pt>
  </dgm:ptLst>
  <dgm:cxnLst>
    <dgm:cxn modelId="{9359320B-07A3-9242-A342-0C3F83551FE5}" type="presOf" srcId="{62A153C4-640F-004F-91F4-0A95D82B60A3}" destId="{440AB3E6-AFFA-1140-8DE4-60075F493E6E}" srcOrd="0" destOrd="0" presId="urn:microsoft.com/office/officeart/2005/8/layout/radial4"/>
    <dgm:cxn modelId="{47D7F715-14A1-C04E-BD8B-74A647FEBBAB}" srcId="{BF27A290-B789-AE42-B895-C49667E58626}" destId="{A33C22A7-32C8-F642-8951-D2DDFC6D8FA7}" srcOrd="0" destOrd="0" parTransId="{7550E1FC-6DE7-5841-B0CB-7D4AD8369D35}" sibTransId="{BD5B4FBB-5675-7B48-9561-97186481A1C7}"/>
    <dgm:cxn modelId="{15B7E718-B0D6-9E41-94A7-C49B8FFA96AC}" type="presOf" srcId="{A4A3A574-754A-EC49-8C45-403FD605DD52}" destId="{68A08EBF-0555-474A-998A-08CADC8B63C6}" srcOrd="0" destOrd="0" presId="urn:microsoft.com/office/officeart/2005/8/layout/radial4"/>
    <dgm:cxn modelId="{53D47B34-E437-8045-AC8C-69F2D4266016}" type="presOf" srcId="{323F02C6-42FE-2643-AC1B-0A807453D9AD}" destId="{14AD82C1-B00B-904C-B4C8-047553BEB142}" srcOrd="0" destOrd="0" presId="urn:microsoft.com/office/officeart/2005/8/layout/radial4"/>
    <dgm:cxn modelId="{919A4140-BE2B-6943-904C-6AD265806D47}" srcId="{5C9E078A-27F2-0847-92C1-04571F4FFF61}" destId="{7DFA7503-8024-A84A-AB5E-A0C0B2A1339A}" srcOrd="3" destOrd="0" parTransId="{081C9005-6065-8B4A-B514-1136844AC7D3}" sibTransId="{C5512F76-E2FD-714C-BA98-7599838AA44F}"/>
    <dgm:cxn modelId="{98B20841-21EC-7147-86ED-7CA893A3C459}" srcId="{5C9E078A-27F2-0847-92C1-04571F4FFF61}" destId="{BF27A290-B789-AE42-B895-C49667E58626}" srcOrd="0" destOrd="0" parTransId="{3A6BEAEE-52BC-154B-9027-54718038235D}" sibTransId="{C9B71A02-649A-E54C-A6B1-36465B7D4B4E}"/>
    <dgm:cxn modelId="{51145544-A170-7146-BE78-3619B876E71C}" srcId="{BF27A290-B789-AE42-B895-C49667E58626}" destId="{62A153C4-640F-004F-91F4-0A95D82B60A3}" srcOrd="3" destOrd="0" parTransId="{323F02C6-42FE-2643-AC1B-0A807453D9AD}" sibTransId="{7351D2F6-0FD9-984E-8C29-BD7B70FCAF29}"/>
    <dgm:cxn modelId="{C5B4EB48-63EE-A743-A0CF-FD2FF40BF743}" srcId="{5C9E078A-27F2-0847-92C1-04571F4FFF61}" destId="{B8700421-AE6C-3644-ADB4-9D3416F1AE9F}" srcOrd="1" destOrd="0" parTransId="{55EEC8F1-EFCD-B043-AD47-8DE63EB911E0}" sibTransId="{424128B8-9995-4446-BD86-8F21A007AE75}"/>
    <dgm:cxn modelId="{E294AE52-794D-5B48-BE9C-BA9F8EE5FE99}" srcId="{5C9E078A-27F2-0847-92C1-04571F4FFF61}" destId="{C5F1003F-1B10-CC4D-AAED-DBA7D6A816D4}" srcOrd="2" destOrd="0" parTransId="{CCFB158B-5AB8-C241-BD2D-8BBF45C97663}" sibTransId="{7166816F-C8C2-2945-B0C8-4D2644A94C74}"/>
    <dgm:cxn modelId="{7722F854-F3AE-4047-8487-572BD9B2E9B8}" type="presOf" srcId="{94478992-19D4-5E44-8D23-34B3B351E100}" destId="{2F4F9B5C-D560-BE46-A8C2-9AB1545DE116}" srcOrd="0" destOrd="0" presId="urn:microsoft.com/office/officeart/2005/8/layout/radial4"/>
    <dgm:cxn modelId="{1E84E05F-550A-9747-80D8-3125CDF03A87}" srcId="{BF27A290-B789-AE42-B895-C49667E58626}" destId="{A4A3A574-754A-EC49-8C45-403FD605DD52}" srcOrd="1" destOrd="0" parTransId="{F6B33EE7-F2FC-7540-A93C-35CCE0596C85}" sibTransId="{D4235D2E-1EC7-864B-980F-852649CCC56E}"/>
    <dgm:cxn modelId="{0EFF796A-8F15-444B-B109-A9EFCB22E4FE}" srcId="{BF27A290-B789-AE42-B895-C49667E58626}" destId="{7A2CD949-29DC-C642-B5CB-0FECBDFD4188}" srcOrd="4" destOrd="0" parTransId="{C5D53B2D-9AAA-3C41-9340-021ADD0729A6}" sibTransId="{42D7DE37-D069-394D-BE23-AF49EC5436E9}"/>
    <dgm:cxn modelId="{739D946B-DE05-274D-BF5C-F512410CA1BC}" type="presOf" srcId="{045951D3-F559-AD49-B79F-A480AB6B49D0}" destId="{B69318C6-3D9B-AA44-BCC2-DCA93677D903}" srcOrd="0" destOrd="0" presId="urn:microsoft.com/office/officeart/2005/8/layout/radial4"/>
    <dgm:cxn modelId="{6A3C3480-428B-B846-B6E8-BD1F7BCD39A0}" type="presOf" srcId="{5C9E078A-27F2-0847-92C1-04571F4FFF61}" destId="{66A49662-1A23-3C46-99D1-4D57B2CD9374}" srcOrd="0" destOrd="0" presId="urn:microsoft.com/office/officeart/2005/8/layout/radial4"/>
    <dgm:cxn modelId="{2B359F8C-E0C1-6A40-8A07-4CEEFB3D1968}" type="presOf" srcId="{F6B33EE7-F2FC-7540-A93C-35CCE0596C85}" destId="{3BBF6500-A47F-EE43-8298-36FC10D141B3}" srcOrd="0" destOrd="0" presId="urn:microsoft.com/office/officeart/2005/8/layout/radial4"/>
    <dgm:cxn modelId="{16D68B93-E4B7-864E-A0A5-DF8F2F3316F7}" type="presOf" srcId="{C5D53B2D-9AAA-3C41-9340-021ADD0729A6}" destId="{C0C0B59E-56B2-6246-8865-81976EBEF01C}" srcOrd="0" destOrd="0" presId="urn:microsoft.com/office/officeart/2005/8/layout/radial4"/>
    <dgm:cxn modelId="{AAB48996-B484-4E44-8491-DAAEBD1AD267}" type="presOf" srcId="{7550E1FC-6DE7-5841-B0CB-7D4AD8369D35}" destId="{E4570F73-89EC-A14A-8ECB-1329763047CC}" srcOrd="0" destOrd="0" presId="urn:microsoft.com/office/officeart/2005/8/layout/radial4"/>
    <dgm:cxn modelId="{B479199B-D573-3B4A-90AB-B25554570890}" type="presOf" srcId="{7A2CD949-29DC-C642-B5CB-0FECBDFD4188}" destId="{23883274-0D80-1E45-94D4-29E2CB53C97B}" srcOrd="0" destOrd="0" presId="urn:microsoft.com/office/officeart/2005/8/layout/radial4"/>
    <dgm:cxn modelId="{CA8CA0C1-C42C-664E-B7CE-6BCBFCEC1F3A}" srcId="{BF27A290-B789-AE42-B895-C49667E58626}" destId="{94478992-19D4-5E44-8D23-34B3B351E100}" srcOrd="2" destOrd="0" parTransId="{045951D3-F559-AD49-B79F-A480AB6B49D0}" sibTransId="{FDE88425-1815-1644-9D55-ACCDEA4F7BDB}"/>
    <dgm:cxn modelId="{6C84F9C4-A5D0-0042-9786-EE6EA1965280}" type="presOf" srcId="{BF27A290-B789-AE42-B895-C49667E58626}" destId="{CB197F88-4C25-AB4A-B491-20B9E5D698A0}" srcOrd="0" destOrd="0" presId="urn:microsoft.com/office/officeart/2005/8/layout/radial4"/>
    <dgm:cxn modelId="{47442DF1-AF22-1F46-B949-892D27070685}" type="presOf" srcId="{A33C22A7-32C8-F642-8951-D2DDFC6D8FA7}" destId="{7D5D8A2E-E435-7441-B22F-AFC0A9FAF1F4}" srcOrd="0" destOrd="0" presId="urn:microsoft.com/office/officeart/2005/8/layout/radial4"/>
    <dgm:cxn modelId="{38B138A8-CFB7-7045-BA6C-FB4C41B27551}" type="presParOf" srcId="{66A49662-1A23-3C46-99D1-4D57B2CD9374}" destId="{CB197F88-4C25-AB4A-B491-20B9E5D698A0}" srcOrd="0" destOrd="0" presId="urn:microsoft.com/office/officeart/2005/8/layout/radial4"/>
    <dgm:cxn modelId="{777702AE-2806-9F4D-B698-A2F00970D346}" type="presParOf" srcId="{66A49662-1A23-3C46-99D1-4D57B2CD9374}" destId="{E4570F73-89EC-A14A-8ECB-1329763047CC}" srcOrd="1" destOrd="0" presId="urn:microsoft.com/office/officeart/2005/8/layout/radial4"/>
    <dgm:cxn modelId="{4B4BD3BB-E4FA-FE4F-B0E5-00285F2B910C}" type="presParOf" srcId="{66A49662-1A23-3C46-99D1-4D57B2CD9374}" destId="{7D5D8A2E-E435-7441-B22F-AFC0A9FAF1F4}" srcOrd="2" destOrd="0" presId="urn:microsoft.com/office/officeart/2005/8/layout/radial4"/>
    <dgm:cxn modelId="{3C223A08-90FD-AE4C-BCF5-CE591536B682}" type="presParOf" srcId="{66A49662-1A23-3C46-99D1-4D57B2CD9374}" destId="{3BBF6500-A47F-EE43-8298-36FC10D141B3}" srcOrd="3" destOrd="0" presId="urn:microsoft.com/office/officeart/2005/8/layout/radial4"/>
    <dgm:cxn modelId="{CFAF18F3-A080-2E46-A18C-D2C1E7F9F66B}" type="presParOf" srcId="{66A49662-1A23-3C46-99D1-4D57B2CD9374}" destId="{68A08EBF-0555-474A-998A-08CADC8B63C6}" srcOrd="4" destOrd="0" presId="urn:microsoft.com/office/officeart/2005/8/layout/radial4"/>
    <dgm:cxn modelId="{0843CF1E-9967-EE4C-AE0D-665B46B0A8CC}" type="presParOf" srcId="{66A49662-1A23-3C46-99D1-4D57B2CD9374}" destId="{B69318C6-3D9B-AA44-BCC2-DCA93677D903}" srcOrd="5" destOrd="0" presId="urn:microsoft.com/office/officeart/2005/8/layout/radial4"/>
    <dgm:cxn modelId="{E6251979-4B1F-1347-9017-0CDEA30A5EC9}" type="presParOf" srcId="{66A49662-1A23-3C46-99D1-4D57B2CD9374}" destId="{2F4F9B5C-D560-BE46-A8C2-9AB1545DE116}" srcOrd="6" destOrd="0" presId="urn:microsoft.com/office/officeart/2005/8/layout/radial4"/>
    <dgm:cxn modelId="{D06F9970-E629-6C40-90CE-1C194EC34EE5}" type="presParOf" srcId="{66A49662-1A23-3C46-99D1-4D57B2CD9374}" destId="{14AD82C1-B00B-904C-B4C8-047553BEB142}" srcOrd="7" destOrd="0" presId="urn:microsoft.com/office/officeart/2005/8/layout/radial4"/>
    <dgm:cxn modelId="{70FEE4D9-28FF-394A-8D51-7FB4BAB7AD4F}" type="presParOf" srcId="{66A49662-1A23-3C46-99D1-4D57B2CD9374}" destId="{440AB3E6-AFFA-1140-8DE4-60075F493E6E}" srcOrd="8" destOrd="0" presId="urn:microsoft.com/office/officeart/2005/8/layout/radial4"/>
    <dgm:cxn modelId="{B071A77A-B3A1-2741-8827-8DAE210C127F}" type="presParOf" srcId="{66A49662-1A23-3C46-99D1-4D57B2CD9374}" destId="{C0C0B59E-56B2-6246-8865-81976EBEF01C}" srcOrd="9" destOrd="0" presId="urn:microsoft.com/office/officeart/2005/8/layout/radial4"/>
    <dgm:cxn modelId="{789CE3FF-D90C-1248-A8AA-3199537D1601}" type="presParOf" srcId="{66A49662-1A23-3C46-99D1-4D57B2CD9374}" destId="{23883274-0D80-1E45-94D4-29E2CB53C97B}"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97F88-4C25-AB4A-B491-20B9E5D698A0}">
      <dsp:nvSpPr>
        <dsp:cNvPr id="0" name=""/>
        <dsp:cNvSpPr/>
      </dsp:nvSpPr>
      <dsp:spPr>
        <a:xfrm>
          <a:off x="3874315" y="1814464"/>
          <a:ext cx="1869531" cy="1689536"/>
        </a:xfrm>
        <a:prstGeom prst="ellipse">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i="1" kern="1200">
              <a:latin typeface="Century Gothic" panose="020B0502020202020204" pitchFamily="34" charset="0"/>
            </a:rPr>
            <a:t>~ $935</a:t>
          </a:r>
        </a:p>
      </dsp:txBody>
      <dsp:txXfrm>
        <a:off x="4148101" y="2061891"/>
        <a:ext cx="1321959" cy="1194682"/>
      </dsp:txXfrm>
    </dsp:sp>
    <dsp:sp modelId="{E4570F73-89EC-A14A-8ECB-1329763047CC}">
      <dsp:nvSpPr>
        <dsp:cNvPr id="0" name=""/>
        <dsp:cNvSpPr/>
      </dsp:nvSpPr>
      <dsp:spPr>
        <a:xfrm rot="10800000">
          <a:off x="2651284" y="2449953"/>
          <a:ext cx="1155764" cy="418558"/>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5D8A2E-E435-7441-B22F-AFC0A9FAF1F4}">
      <dsp:nvSpPr>
        <dsp:cNvPr id="0" name=""/>
        <dsp:cNvSpPr/>
      </dsp:nvSpPr>
      <dsp:spPr>
        <a:xfrm>
          <a:off x="2024967" y="2159038"/>
          <a:ext cx="1252633" cy="1000387"/>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a:t>Job Level</a:t>
          </a:r>
        </a:p>
      </dsp:txBody>
      <dsp:txXfrm>
        <a:off x="2054267" y="2188338"/>
        <a:ext cx="1194033" cy="941787"/>
      </dsp:txXfrm>
    </dsp:sp>
    <dsp:sp modelId="{3BBF6500-A47F-EE43-8298-36FC10D141B3}">
      <dsp:nvSpPr>
        <dsp:cNvPr id="0" name=""/>
        <dsp:cNvSpPr/>
      </dsp:nvSpPr>
      <dsp:spPr>
        <a:xfrm rot="13500000">
          <a:off x="3107331" y="1348958"/>
          <a:ext cx="1201509" cy="418558"/>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A08EBF-0555-474A-998A-08CADC8B63C6}">
      <dsp:nvSpPr>
        <dsp:cNvPr id="0" name=""/>
        <dsp:cNvSpPr/>
      </dsp:nvSpPr>
      <dsp:spPr>
        <a:xfrm>
          <a:off x="2645168" y="601497"/>
          <a:ext cx="1276240" cy="1063886"/>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a:t>Total Working Years</a:t>
          </a:r>
        </a:p>
      </dsp:txBody>
      <dsp:txXfrm>
        <a:off x="2676328" y="632657"/>
        <a:ext cx="1213920" cy="1001566"/>
      </dsp:txXfrm>
    </dsp:sp>
    <dsp:sp modelId="{B69318C6-3D9B-AA44-BCC2-DCA93677D903}">
      <dsp:nvSpPr>
        <dsp:cNvPr id="0" name=""/>
        <dsp:cNvSpPr/>
      </dsp:nvSpPr>
      <dsp:spPr>
        <a:xfrm rot="16200000">
          <a:off x="4188674" y="912562"/>
          <a:ext cx="1240811" cy="418558"/>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4F9B5C-D560-BE46-A8C2-9AB1545DE116}">
      <dsp:nvSpPr>
        <dsp:cNvPr id="0" name=""/>
        <dsp:cNvSpPr/>
      </dsp:nvSpPr>
      <dsp:spPr>
        <a:xfrm>
          <a:off x="4174127" y="-53388"/>
          <a:ext cx="1269906" cy="1109648"/>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a:t>Monthly Income</a:t>
          </a:r>
        </a:p>
      </dsp:txBody>
      <dsp:txXfrm>
        <a:off x="4206627" y="-20888"/>
        <a:ext cx="1204906" cy="1044648"/>
      </dsp:txXfrm>
    </dsp:sp>
    <dsp:sp modelId="{14AD82C1-B00B-904C-B4C8-047553BEB142}">
      <dsp:nvSpPr>
        <dsp:cNvPr id="0" name=""/>
        <dsp:cNvSpPr/>
      </dsp:nvSpPr>
      <dsp:spPr>
        <a:xfrm rot="18900000">
          <a:off x="5309321" y="1348958"/>
          <a:ext cx="1201509" cy="418558"/>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0AB3E6-AFFA-1140-8DE4-60075F493E6E}">
      <dsp:nvSpPr>
        <dsp:cNvPr id="0" name=""/>
        <dsp:cNvSpPr/>
      </dsp:nvSpPr>
      <dsp:spPr>
        <a:xfrm>
          <a:off x="5719592" y="694037"/>
          <a:ext cx="1230561" cy="878805"/>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a:t>Age</a:t>
          </a:r>
        </a:p>
      </dsp:txBody>
      <dsp:txXfrm>
        <a:off x="5745331" y="719776"/>
        <a:ext cx="1179083" cy="827327"/>
      </dsp:txXfrm>
    </dsp:sp>
    <dsp:sp modelId="{C0C0B59E-56B2-6246-8865-81976EBEF01C}">
      <dsp:nvSpPr>
        <dsp:cNvPr id="0" name=""/>
        <dsp:cNvSpPr/>
      </dsp:nvSpPr>
      <dsp:spPr>
        <a:xfrm>
          <a:off x="5811113" y="2449953"/>
          <a:ext cx="1155764" cy="418558"/>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883274-0D80-1E45-94D4-29E2CB53C97B}">
      <dsp:nvSpPr>
        <dsp:cNvPr id="0" name=""/>
        <dsp:cNvSpPr/>
      </dsp:nvSpPr>
      <dsp:spPr>
        <a:xfrm>
          <a:off x="6355447" y="2196831"/>
          <a:ext cx="1222860" cy="924801"/>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a:t>Job Role</a:t>
          </a:r>
        </a:p>
      </dsp:txBody>
      <dsp:txXfrm>
        <a:off x="6382533" y="2223917"/>
        <a:ext cx="1168688" cy="87062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D5AE4-C865-C546-94B8-AB268D9F4695}" type="datetimeFigureOut">
              <a:rPr lang="en-US" smtClean="0"/>
              <a:t>12/11/21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11DB8-6604-344F-8F01-03587A112BB9}" type="slidenum">
              <a:rPr lang="en-US" smtClean="0"/>
              <a:t>‹#›</a:t>
            </a:fld>
            <a:endParaRPr lang="en-US"/>
          </a:p>
        </p:txBody>
      </p:sp>
    </p:spTree>
    <p:extLst>
      <p:ext uri="{BB962C8B-B14F-4D97-AF65-F5344CB8AC3E}">
        <p14:creationId xmlns:p14="http://schemas.microsoft.com/office/powerpoint/2010/main" val="57017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this correlation matrix, the Highest Correlations with Attrition (specifically) are Overtime, Distance from Home (Commute), and Hourly Rate</a:t>
            </a:r>
          </a:p>
        </p:txBody>
      </p:sp>
      <p:sp>
        <p:nvSpPr>
          <p:cNvPr id="4" name="Slide Number Placeholder 3"/>
          <p:cNvSpPr>
            <a:spLocks noGrp="1"/>
          </p:cNvSpPr>
          <p:nvPr>
            <p:ph type="sldNum" sz="quarter" idx="5"/>
          </p:nvPr>
        </p:nvSpPr>
        <p:spPr/>
        <p:txBody>
          <a:bodyPr/>
          <a:lstStyle/>
          <a:p>
            <a:fld id="{75711DB8-6604-344F-8F01-03587A112BB9}" type="slidenum">
              <a:rPr lang="en-US" smtClean="0"/>
              <a:t>7</a:t>
            </a:fld>
            <a:endParaRPr lang="en-US"/>
          </a:p>
        </p:txBody>
      </p:sp>
    </p:spTree>
    <p:extLst>
      <p:ext uri="{BB962C8B-B14F-4D97-AF65-F5344CB8AC3E}">
        <p14:creationId xmlns:p14="http://schemas.microsoft.com/office/powerpoint/2010/main" val="17819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there is a higher correlation between a single marital status and Frequent Business Travel, even a high correlation between single marital status and a job role of “Sales Representative.”  There is also an indication that there is a higher divorce rate among the male population.</a:t>
            </a:r>
          </a:p>
        </p:txBody>
      </p:sp>
      <p:sp>
        <p:nvSpPr>
          <p:cNvPr id="4" name="Slide Number Placeholder 3"/>
          <p:cNvSpPr>
            <a:spLocks noGrp="1"/>
          </p:cNvSpPr>
          <p:nvPr>
            <p:ph type="sldNum" sz="quarter" idx="5"/>
          </p:nvPr>
        </p:nvSpPr>
        <p:spPr/>
        <p:txBody>
          <a:bodyPr/>
          <a:lstStyle/>
          <a:p>
            <a:fld id="{75711DB8-6604-344F-8F01-03587A112BB9}" type="slidenum">
              <a:rPr lang="en-US" smtClean="0"/>
              <a:t>8</a:t>
            </a:fld>
            <a:endParaRPr lang="en-US"/>
          </a:p>
        </p:txBody>
      </p:sp>
    </p:spTree>
    <p:extLst>
      <p:ext uri="{BB962C8B-B14F-4D97-AF65-F5344CB8AC3E}">
        <p14:creationId xmlns:p14="http://schemas.microsoft.com/office/powerpoint/2010/main" val="2211369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with a job role of “Sales Executive” have the highest job satisfaction, followed by Research Scientist and then Laboratory Technician.  Coincidentally, these same three job roles are among the job roles with the lowest satisfaction as well.  </a:t>
            </a:r>
          </a:p>
        </p:txBody>
      </p:sp>
      <p:sp>
        <p:nvSpPr>
          <p:cNvPr id="4" name="Slide Number Placeholder 3"/>
          <p:cNvSpPr>
            <a:spLocks noGrp="1"/>
          </p:cNvSpPr>
          <p:nvPr>
            <p:ph type="sldNum" sz="quarter" idx="5"/>
          </p:nvPr>
        </p:nvSpPr>
        <p:spPr/>
        <p:txBody>
          <a:bodyPr/>
          <a:lstStyle/>
          <a:p>
            <a:fld id="{75711DB8-6604-344F-8F01-03587A112BB9}" type="slidenum">
              <a:rPr lang="en-US" smtClean="0"/>
              <a:t>9</a:t>
            </a:fld>
            <a:endParaRPr lang="en-US"/>
          </a:p>
        </p:txBody>
      </p:sp>
    </p:spTree>
    <p:extLst>
      <p:ext uri="{BB962C8B-B14F-4D97-AF65-F5344CB8AC3E}">
        <p14:creationId xmlns:p14="http://schemas.microsoft.com/office/powerpoint/2010/main" val="218182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a positive correlation between the number of total working years and monthly income.  As you can see, those with a total number of working years &gt; 20 are among the population that has the highest income.</a:t>
            </a:r>
          </a:p>
        </p:txBody>
      </p:sp>
      <p:sp>
        <p:nvSpPr>
          <p:cNvPr id="4" name="Slide Number Placeholder 3"/>
          <p:cNvSpPr>
            <a:spLocks noGrp="1"/>
          </p:cNvSpPr>
          <p:nvPr>
            <p:ph type="sldNum" sz="quarter" idx="5"/>
          </p:nvPr>
        </p:nvSpPr>
        <p:spPr/>
        <p:txBody>
          <a:bodyPr/>
          <a:lstStyle/>
          <a:p>
            <a:fld id="{75711DB8-6604-344F-8F01-03587A112BB9}" type="slidenum">
              <a:rPr lang="en-US" smtClean="0"/>
              <a:t>10</a:t>
            </a:fld>
            <a:endParaRPr lang="en-US"/>
          </a:p>
        </p:txBody>
      </p:sp>
    </p:spTree>
    <p:extLst>
      <p:ext uri="{BB962C8B-B14F-4D97-AF65-F5344CB8AC3E}">
        <p14:creationId xmlns:p14="http://schemas.microsoft.com/office/powerpoint/2010/main" val="190793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 annual reviews that most employees would prefer to avoid, actually do pay off.  The higher the performance rating, the higher the salary increase. </a:t>
            </a:r>
          </a:p>
        </p:txBody>
      </p:sp>
      <p:sp>
        <p:nvSpPr>
          <p:cNvPr id="4" name="Slide Number Placeholder 3"/>
          <p:cNvSpPr>
            <a:spLocks noGrp="1"/>
          </p:cNvSpPr>
          <p:nvPr>
            <p:ph type="sldNum" sz="quarter" idx="5"/>
          </p:nvPr>
        </p:nvSpPr>
        <p:spPr/>
        <p:txBody>
          <a:bodyPr/>
          <a:lstStyle/>
          <a:p>
            <a:fld id="{75711DB8-6604-344F-8F01-03587A112BB9}" type="slidenum">
              <a:rPr lang="en-US" smtClean="0"/>
              <a:t>11</a:t>
            </a:fld>
            <a:endParaRPr lang="en-US"/>
          </a:p>
        </p:txBody>
      </p:sp>
    </p:spTree>
    <p:extLst>
      <p:ext uri="{BB962C8B-B14F-4D97-AF65-F5344CB8AC3E}">
        <p14:creationId xmlns:p14="http://schemas.microsoft.com/office/powerpoint/2010/main" val="1936790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the highest Attrition correlations.</a:t>
            </a:r>
          </a:p>
        </p:txBody>
      </p:sp>
      <p:sp>
        <p:nvSpPr>
          <p:cNvPr id="4" name="Slide Number Placeholder 3"/>
          <p:cNvSpPr>
            <a:spLocks noGrp="1"/>
          </p:cNvSpPr>
          <p:nvPr>
            <p:ph type="sldNum" sz="quarter" idx="5"/>
          </p:nvPr>
        </p:nvSpPr>
        <p:spPr/>
        <p:txBody>
          <a:bodyPr/>
          <a:lstStyle/>
          <a:p>
            <a:fld id="{75711DB8-6604-344F-8F01-03587A112BB9}" type="slidenum">
              <a:rPr lang="en-US" smtClean="0"/>
              <a:t>12</a:t>
            </a:fld>
            <a:endParaRPr lang="en-US"/>
          </a:p>
        </p:txBody>
      </p:sp>
    </p:spTree>
    <p:extLst>
      <p:ext uri="{BB962C8B-B14F-4D97-AF65-F5344CB8AC3E}">
        <p14:creationId xmlns:p14="http://schemas.microsoft.com/office/powerpoint/2010/main" val="56742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K Nearest Neighbor Modeling, we provide the dataset to then model predicted outcomes among a test set of data.  The value for K was calculated using the square root of the number of observations within the training set, which was a value of 609.  Therefore, our initial K value was 25.  With K=25 we had a sensitivity of 98%, Specificity of 41 % and Accuracy of 83%.  </a:t>
            </a:r>
          </a:p>
          <a:p>
            <a:endParaRPr lang="en-US" dirty="0"/>
          </a:p>
          <a:p>
            <a:r>
              <a:rPr lang="en-US" dirty="0"/>
              <a:t>However when evaluating the best measure for K, K=11 provided a sensitivity of 100%, Specificity of 77% and an Accuracy of 94%.  </a:t>
            </a:r>
          </a:p>
        </p:txBody>
      </p:sp>
      <p:sp>
        <p:nvSpPr>
          <p:cNvPr id="4" name="Slide Number Placeholder 3"/>
          <p:cNvSpPr>
            <a:spLocks noGrp="1"/>
          </p:cNvSpPr>
          <p:nvPr>
            <p:ph type="sldNum" sz="quarter" idx="5"/>
          </p:nvPr>
        </p:nvSpPr>
        <p:spPr/>
        <p:txBody>
          <a:bodyPr/>
          <a:lstStyle/>
          <a:p>
            <a:fld id="{75711DB8-6604-344F-8F01-03587A112BB9}" type="slidenum">
              <a:rPr lang="en-US" smtClean="0"/>
              <a:t>14</a:t>
            </a:fld>
            <a:endParaRPr lang="en-US"/>
          </a:p>
        </p:txBody>
      </p:sp>
    </p:spTree>
    <p:extLst>
      <p:ext uri="{BB962C8B-B14F-4D97-AF65-F5344CB8AC3E}">
        <p14:creationId xmlns:p14="http://schemas.microsoft.com/office/powerpoint/2010/main" val="123834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345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331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076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514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815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904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893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80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098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517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12/9/21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24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12/9/21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2963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980" y="1435046"/>
            <a:ext cx="8790039" cy="1426439"/>
          </a:xfrm>
        </p:spPr>
        <p:txBody>
          <a:bodyPr>
            <a:normAutofit/>
          </a:bodyPr>
          <a:lstStyle/>
          <a:p>
            <a:pPr algn="ctr"/>
            <a:r>
              <a:rPr lang="en-US" sz="4800" b="1" dirty="0">
                <a:latin typeface="Century Gothic" panose="020B0502020202020204" pitchFamily="34" charset="0"/>
                <a:ea typeface="Toppan Bunkyu Mincho Regular" panose="02020400000000000000" pitchFamily="18" charset="-128"/>
                <a:cs typeface="Geeza Pro" panose="02000400000000000000" pitchFamily="2" charset="-78"/>
              </a:rPr>
              <a:t>Frito lay: Predicting Attrition and salary</a:t>
            </a:r>
          </a:p>
        </p:txBody>
      </p:sp>
      <p:sp>
        <p:nvSpPr>
          <p:cNvPr id="3" name="Subtitle 2"/>
          <p:cNvSpPr>
            <a:spLocks noGrp="1"/>
          </p:cNvSpPr>
          <p:nvPr>
            <p:ph type="subTitle" idx="1"/>
          </p:nvPr>
        </p:nvSpPr>
        <p:spPr>
          <a:xfrm>
            <a:off x="2542727" y="3531204"/>
            <a:ext cx="7106546" cy="465312"/>
          </a:xfrm>
        </p:spPr>
        <p:txBody>
          <a:bodyPr>
            <a:normAutofit lnSpcReduction="10000"/>
          </a:bodyPr>
          <a:lstStyle/>
          <a:p>
            <a:pPr algn="ctr"/>
            <a:r>
              <a:rPr lang="en-US" i="1" dirty="0">
                <a:latin typeface="Century Gothic" panose="020B0502020202020204" pitchFamily="34" charset="0"/>
              </a:rPr>
              <a:t>Lauren nelson &amp; Jordan </a:t>
            </a:r>
            <a:r>
              <a:rPr lang="en-US" i="1" dirty="0" err="1">
                <a:latin typeface="Century Gothic" panose="020B0502020202020204" pitchFamily="34" charset="0"/>
              </a:rPr>
              <a:t>eaddy</a:t>
            </a:r>
            <a:r>
              <a:rPr lang="en-US" i="1" dirty="0">
                <a:latin typeface="Century Gothic" panose="020B0502020202020204" pitchFamily="34" charset="0"/>
              </a:rPr>
              <a:t> – </a:t>
            </a:r>
            <a:r>
              <a:rPr lang="en-US" i="1" dirty="0" err="1">
                <a:latin typeface="Century Gothic" panose="020B0502020202020204" pitchFamily="34" charset="0"/>
              </a:rPr>
              <a:t>Dds</a:t>
            </a:r>
            <a:r>
              <a:rPr lang="en-US" i="1" dirty="0">
                <a:latin typeface="Century Gothic" panose="020B0502020202020204" pitchFamily="34" charset="0"/>
              </a:rPr>
              <a:t> 6306 – case study 2</a:t>
            </a:r>
          </a:p>
        </p:txBody>
      </p:sp>
      <p:pic>
        <p:nvPicPr>
          <p:cNvPr id="1026" name="Picture 2" descr="Frito-Lay, Transportation and the Environment | Gardner Web">
            <a:extLst>
              <a:ext uri="{FF2B5EF4-FFF2-40B4-BE49-F238E27FC236}">
                <a16:creationId xmlns:a16="http://schemas.microsoft.com/office/drawing/2014/main" id="{554518F6-FB3B-7640-A9DB-8FD9F86AB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700981" cy="14174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ito-Lay, Transportation and the Environment | Gardner Web">
            <a:extLst>
              <a:ext uri="{FF2B5EF4-FFF2-40B4-BE49-F238E27FC236}">
                <a16:creationId xmlns:a16="http://schemas.microsoft.com/office/drawing/2014/main" id="{5BAB07C5-E003-1D46-B53A-1FB63BEC9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1019" y="0"/>
            <a:ext cx="1700981" cy="141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36">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D1A9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Content Placeholder 35">
            <a:extLst>
              <a:ext uri="{FF2B5EF4-FFF2-40B4-BE49-F238E27FC236}">
                <a16:creationId xmlns:a16="http://schemas.microsoft.com/office/drawing/2014/main" id="{110A3D18-CAF3-DC48-AC84-8953F02B574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5419" y="557619"/>
            <a:ext cx="8981161" cy="5742761"/>
          </a:xfrm>
        </p:spPr>
      </p:pic>
    </p:spTree>
    <p:extLst>
      <p:ext uri="{BB962C8B-B14F-4D97-AF65-F5344CB8AC3E}">
        <p14:creationId xmlns:p14="http://schemas.microsoft.com/office/powerpoint/2010/main" val="105407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5" name="Straight Connector 34">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7" name="Group 36">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38" name="Rectangle 37">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Content Placeholder 8" descr="Chart&#10;&#10;Description automatically generated">
            <a:extLst>
              <a:ext uri="{FF2B5EF4-FFF2-40B4-BE49-F238E27FC236}">
                <a16:creationId xmlns:a16="http://schemas.microsoft.com/office/drawing/2014/main" id="{DFBC2A45-4909-A947-BBE0-CEF59C210CCC}"/>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680" r="-2" b="2793"/>
          <a:stretch/>
        </p:blipFill>
        <p:spPr>
          <a:xfrm>
            <a:off x="4618374" y="1116345"/>
            <a:ext cx="6282919" cy="3866172"/>
          </a:xfrm>
          <a:prstGeom prst="rect">
            <a:avLst/>
          </a:prstGeom>
        </p:spPr>
      </p:pic>
      <p:pic>
        <p:nvPicPr>
          <p:cNvPr id="41" name="Picture 40">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CBFC2DD-E29F-1F49-B047-DF256E23DBD9}"/>
              </a:ext>
            </a:extLst>
          </p:cNvPr>
          <p:cNvSpPr txBox="1"/>
          <p:nvPr/>
        </p:nvSpPr>
        <p:spPr>
          <a:xfrm>
            <a:off x="490870" y="2316783"/>
            <a:ext cx="3169085" cy="1200329"/>
          </a:xfrm>
          <a:prstGeom prst="rect">
            <a:avLst/>
          </a:prstGeom>
          <a:noFill/>
        </p:spPr>
        <p:txBody>
          <a:bodyPr wrap="square" rtlCol="0">
            <a:spAutoFit/>
          </a:bodyPr>
          <a:lstStyle/>
          <a:p>
            <a:r>
              <a:rPr lang="en-US" dirty="0">
                <a:latin typeface="+mj-lt"/>
              </a:rPr>
              <a:t>THE HIGHER THE PERFORMANCE RATING, THE HIGHER THE PERCENTAGE OF SALARY INCREASE</a:t>
            </a:r>
          </a:p>
        </p:txBody>
      </p:sp>
    </p:spTree>
    <p:extLst>
      <p:ext uri="{BB962C8B-B14F-4D97-AF65-F5344CB8AC3E}">
        <p14:creationId xmlns:p14="http://schemas.microsoft.com/office/powerpoint/2010/main" val="401221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24">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26">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6" name="Rectangle 28">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D25C0A05-225A-F84D-9663-DB74D147CDA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0389" y="16613"/>
            <a:ext cx="9452152" cy="6852811"/>
          </a:xfrm>
          <a:prstGeom prst="rect">
            <a:avLst/>
          </a:prstGeom>
        </p:spPr>
      </p:pic>
      <p:sp>
        <p:nvSpPr>
          <p:cNvPr id="11" name="Left Arrow 10">
            <a:extLst>
              <a:ext uri="{FF2B5EF4-FFF2-40B4-BE49-F238E27FC236}">
                <a16:creationId xmlns:a16="http://schemas.microsoft.com/office/drawing/2014/main" id="{1EF4E645-39B2-E745-B5F6-230E352DC57E}"/>
              </a:ext>
            </a:extLst>
          </p:cNvPr>
          <p:cNvSpPr/>
          <p:nvPr/>
        </p:nvSpPr>
        <p:spPr>
          <a:xfrm>
            <a:off x="3091070" y="5935845"/>
            <a:ext cx="1182757" cy="379143"/>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Left Arrow 25">
            <a:extLst>
              <a:ext uri="{FF2B5EF4-FFF2-40B4-BE49-F238E27FC236}">
                <a16:creationId xmlns:a16="http://schemas.microsoft.com/office/drawing/2014/main" id="{EE39CCB4-2959-6947-B23C-2D80BF96C08E}"/>
              </a:ext>
            </a:extLst>
          </p:cNvPr>
          <p:cNvSpPr/>
          <p:nvPr/>
        </p:nvSpPr>
        <p:spPr>
          <a:xfrm>
            <a:off x="6356684" y="3701580"/>
            <a:ext cx="978396" cy="197290"/>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Left Arrow 27">
            <a:extLst>
              <a:ext uri="{FF2B5EF4-FFF2-40B4-BE49-F238E27FC236}">
                <a16:creationId xmlns:a16="http://schemas.microsoft.com/office/drawing/2014/main" id="{D0B4880A-4C7A-CD41-A74E-F6CF87F99FD3}"/>
              </a:ext>
            </a:extLst>
          </p:cNvPr>
          <p:cNvSpPr/>
          <p:nvPr/>
        </p:nvSpPr>
        <p:spPr>
          <a:xfrm>
            <a:off x="2978427" y="1291541"/>
            <a:ext cx="1295400" cy="379143"/>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Left Arrow 29">
            <a:extLst>
              <a:ext uri="{FF2B5EF4-FFF2-40B4-BE49-F238E27FC236}">
                <a16:creationId xmlns:a16="http://schemas.microsoft.com/office/drawing/2014/main" id="{CB585FC1-3C60-BA4E-B806-20B4D399FF66}"/>
              </a:ext>
            </a:extLst>
          </p:cNvPr>
          <p:cNvSpPr/>
          <p:nvPr/>
        </p:nvSpPr>
        <p:spPr>
          <a:xfrm>
            <a:off x="8789506" y="3421082"/>
            <a:ext cx="1308652" cy="379143"/>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8DDD0FC-73FC-C64F-9F5A-03D5C82B8C6A}"/>
              </a:ext>
            </a:extLst>
          </p:cNvPr>
          <p:cNvSpPr txBox="1"/>
          <p:nvPr/>
        </p:nvSpPr>
        <p:spPr>
          <a:xfrm>
            <a:off x="0" y="924339"/>
            <a:ext cx="185861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Overtime</a:t>
            </a:r>
          </a:p>
          <a:p>
            <a:pPr marL="285750" indent="-285750">
              <a:buFont typeface="Arial" panose="020B0604020202020204" pitchFamily="34" charset="0"/>
              <a:buChar char="•"/>
            </a:pPr>
            <a:r>
              <a:rPr lang="en-US" dirty="0"/>
              <a:t>Frequent Travel</a:t>
            </a:r>
          </a:p>
          <a:p>
            <a:pPr marL="285750" indent="-285750">
              <a:buFont typeface="Arial" panose="020B0604020202020204" pitchFamily="34" charset="0"/>
              <a:buChar char="•"/>
            </a:pPr>
            <a:r>
              <a:rPr lang="en-US" dirty="0"/>
              <a:t>Sales Representative</a:t>
            </a:r>
          </a:p>
          <a:p>
            <a:pPr marL="285750" indent="-285750">
              <a:buFont typeface="Arial" panose="020B0604020202020204" pitchFamily="34" charset="0"/>
              <a:buChar char="•"/>
            </a:pPr>
            <a:r>
              <a:rPr lang="en-US" dirty="0"/>
              <a:t>Single Marital Status </a:t>
            </a:r>
          </a:p>
        </p:txBody>
      </p:sp>
    </p:spTree>
    <p:extLst>
      <p:ext uri="{BB962C8B-B14F-4D97-AF65-F5344CB8AC3E}">
        <p14:creationId xmlns:p14="http://schemas.microsoft.com/office/powerpoint/2010/main" val="195125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ppt_x"/>
                                          </p:val>
                                        </p:tav>
                                        <p:tav tm="100000">
                                          <p:val>
                                            <p:strVal val="#ppt_x"/>
                                          </p:val>
                                        </p:tav>
                                      </p:tavLst>
                                    </p:anim>
                                    <p:anim calcmode="lin" valueType="num">
                                      <p:cBhvr additive="base">
                                        <p:cTn id="4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6" grpId="0" animBg="1"/>
      <p:bldP spid="28"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C2B22BF6-C488-314B-8052-39F10332554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4661"/>
          <a:stretch/>
        </p:blipFill>
        <p:spPr>
          <a:xfrm>
            <a:off x="12546" y="9"/>
            <a:ext cx="12191980" cy="6964455"/>
          </a:xfrm>
          <a:prstGeom prst="rect">
            <a:avLst/>
          </a:prstGeom>
          <a:solidFill>
            <a:schemeClr val="accent6">
              <a:alpha val="90694"/>
            </a:schemeClr>
          </a:solidFill>
        </p:spPr>
      </p:pic>
      <p:sp>
        <p:nvSpPr>
          <p:cNvPr id="11" name="Rectangle 10">
            <a:extLst>
              <a:ext uri="{FF2B5EF4-FFF2-40B4-BE49-F238E27FC236}">
                <a16:creationId xmlns:a16="http://schemas.microsoft.com/office/drawing/2014/main" id="{71D689DA-BE73-474F-90FC-10EE1E5827C0}"/>
              </a:ext>
            </a:extLst>
          </p:cNvPr>
          <p:cNvSpPr/>
          <p:nvPr/>
        </p:nvSpPr>
        <p:spPr>
          <a:xfrm>
            <a:off x="450937" y="1340285"/>
            <a:ext cx="10684701" cy="588723"/>
          </a:xfrm>
          <a:prstGeom prst="rect">
            <a:avLst/>
          </a:prstGeom>
          <a:solidFill>
            <a:schemeClr val="accent6">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CEF8BA-41B1-7C4B-9913-B9026269E6A6}"/>
              </a:ext>
            </a:extLst>
          </p:cNvPr>
          <p:cNvSpPr/>
          <p:nvPr/>
        </p:nvSpPr>
        <p:spPr>
          <a:xfrm>
            <a:off x="450937" y="2018413"/>
            <a:ext cx="10684701" cy="588723"/>
          </a:xfrm>
          <a:prstGeom prst="rect">
            <a:avLst/>
          </a:prstGeom>
          <a:solidFill>
            <a:schemeClr val="accent6">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77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5"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Table&#10;&#10;Description automatically generated">
            <a:extLst>
              <a:ext uri="{FF2B5EF4-FFF2-40B4-BE49-F238E27FC236}">
                <a16:creationId xmlns:a16="http://schemas.microsoft.com/office/drawing/2014/main" id="{58487CA4-9E9D-1C42-A504-28ABAA5843C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430049" y="2384878"/>
            <a:ext cx="3248307" cy="4100988"/>
          </a:xfrm>
        </p:spPr>
      </p:pic>
      <p:sp>
        <p:nvSpPr>
          <p:cNvPr id="11" name="TextBox 10">
            <a:extLst>
              <a:ext uri="{FF2B5EF4-FFF2-40B4-BE49-F238E27FC236}">
                <a16:creationId xmlns:a16="http://schemas.microsoft.com/office/drawing/2014/main" id="{00904E6D-A565-9448-B258-B22C9A1C511C}"/>
              </a:ext>
            </a:extLst>
          </p:cNvPr>
          <p:cNvSpPr txBox="1"/>
          <p:nvPr/>
        </p:nvSpPr>
        <p:spPr>
          <a:xfrm>
            <a:off x="1290181" y="1289695"/>
            <a:ext cx="9970718" cy="369332"/>
          </a:xfrm>
          <a:prstGeom prst="rect">
            <a:avLst/>
          </a:prstGeom>
          <a:noFill/>
        </p:spPr>
        <p:txBody>
          <a:bodyPr wrap="square" rtlCol="0">
            <a:spAutoFit/>
          </a:bodyPr>
          <a:lstStyle/>
          <a:p>
            <a:pPr algn="ctr"/>
            <a:r>
              <a:rPr lang="en-US" dirty="0"/>
              <a:t>K-NEAREST NEIGHBOR MODELING TO PREDICT ATTRITION</a:t>
            </a:r>
          </a:p>
        </p:txBody>
      </p:sp>
      <p:sp>
        <p:nvSpPr>
          <p:cNvPr id="13" name="TextBox 12">
            <a:extLst>
              <a:ext uri="{FF2B5EF4-FFF2-40B4-BE49-F238E27FC236}">
                <a16:creationId xmlns:a16="http://schemas.microsoft.com/office/drawing/2014/main" id="{CBE19E9D-0C1B-A84E-9BDE-901D450DB254}"/>
              </a:ext>
            </a:extLst>
          </p:cNvPr>
          <p:cNvSpPr txBox="1"/>
          <p:nvPr/>
        </p:nvSpPr>
        <p:spPr>
          <a:xfrm>
            <a:off x="212942" y="2354893"/>
            <a:ext cx="221710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K=25</a:t>
            </a:r>
          </a:p>
          <a:p>
            <a:pPr marL="285750" indent="-285750">
              <a:buFont typeface="Arial" panose="020B0604020202020204" pitchFamily="34" charset="0"/>
              <a:buChar char="•"/>
            </a:pPr>
            <a:r>
              <a:rPr lang="en-US" dirty="0"/>
              <a:t>Sensitivity = 98%</a:t>
            </a:r>
          </a:p>
          <a:p>
            <a:pPr marL="285750" indent="-285750">
              <a:buFont typeface="Arial" panose="020B0604020202020204" pitchFamily="34" charset="0"/>
              <a:buChar char="•"/>
            </a:pPr>
            <a:r>
              <a:rPr lang="en-US" dirty="0"/>
              <a:t>Specificity = 41%</a:t>
            </a:r>
          </a:p>
          <a:p>
            <a:pPr marL="285750" indent="-285750">
              <a:buFont typeface="Arial" panose="020B0604020202020204" pitchFamily="34" charset="0"/>
              <a:buChar char="•"/>
            </a:pPr>
            <a:r>
              <a:rPr lang="en-US" dirty="0"/>
              <a:t>Accuracy = 83%</a:t>
            </a:r>
          </a:p>
          <a:p>
            <a:pPr marL="285750" indent="-285750">
              <a:buFont typeface="Arial" panose="020B0604020202020204" pitchFamily="34" charset="0"/>
              <a:buChar char="•"/>
            </a:pPr>
            <a:endParaRPr lang="en-US" dirty="0"/>
          </a:p>
        </p:txBody>
      </p:sp>
      <p:pic>
        <p:nvPicPr>
          <p:cNvPr id="17" name="Picture 16" descr="Table&#10;&#10;Description automatically generated">
            <a:extLst>
              <a:ext uri="{FF2B5EF4-FFF2-40B4-BE49-F238E27FC236}">
                <a16:creationId xmlns:a16="http://schemas.microsoft.com/office/drawing/2014/main" id="{3CF73957-0823-AB46-BA68-5991AD09E5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0414" y="2379925"/>
            <a:ext cx="3543726" cy="4130973"/>
          </a:xfrm>
          <a:prstGeom prst="rect">
            <a:avLst/>
          </a:prstGeom>
        </p:spPr>
      </p:pic>
      <p:sp>
        <p:nvSpPr>
          <p:cNvPr id="19" name="TextBox 18">
            <a:extLst>
              <a:ext uri="{FF2B5EF4-FFF2-40B4-BE49-F238E27FC236}">
                <a16:creationId xmlns:a16="http://schemas.microsoft.com/office/drawing/2014/main" id="{8A73E34E-B921-F049-B24F-872B88D54059}"/>
              </a:ext>
            </a:extLst>
          </p:cNvPr>
          <p:cNvSpPr txBox="1"/>
          <p:nvPr/>
        </p:nvSpPr>
        <p:spPr>
          <a:xfrm>
            <a:off x="5937337" y="2379925"/>
            <a:ext cx="2417523" cy="1200329"/>
          </a:xfrm>
          <a:prstGeom prst="rect">
            <a:avLst/>
          </a:prstGeom>
          <a:noFill/>
        </p:spPr>
        <p:txBody>
          <a:bodyPr wrap="square" rtlCol="0">
            <a:spAutoFit/>
          </a:bodyPr>
          <a:lstStyle/>
          <a:p>
            <a:r>
              <a:rPr lang="en-US" dirty="0"/>
              <a:t>K = 11</a:t>
            </a:r>
          </a:p>
          <a:p>
            <a:r>
              <a:rPr lang="en-US" dirty="0"/>
              <a:t>Sensitivity = 100%</a:t>
            </a:r>
          </a:p>
          <a:p>
            <a:r>
              <a:rPr lang="en-US" dirty="0"/>
              <a:t>Specificity = 77%</a:t>
            </a:r>
          </a:p>
          <a:p>
            <a:r>
              <a:rPr lang="en-US" dirty="0"/>
              <a:t>Accuracy = 94%</a:t>
            </a:r>
          </a:p>
        </p:txBody>
      </p:sp>
    </p:spTree>
    <p:extLst>
      <p:ext uri="{BB962C8B-B14F-4D97-AF65-F5344CB8AC3E}">
        <p14:creationId xmlns:p14="http://schemas.microsoft.com/office/powerpoint/2010/main" val="207816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1958-2A61-5E42-903C-7C9F5E544CB0}"/>
              </a:ext>
            </a:extLst>
          </p:cNvPr>
          <p:cNvSpPr>
            <a:spLocks noGrp="1"/>
          </p:cNvSpPr>
          <p:nvPr>
            <p:ph type="title"/>
          </p:nvPr>
        </p:nvSpPr>
        <p:spPr>
          <a:xfrm>
            <a:off x="1244434" y="1281597"/>
            <a:ext cx="9703132" cy="1049235"/>
          </a:xfrm>
        </p:spPr>
        <p:txBody>
          <a:bodyPr/>
          <a:lstStyle/>
          <a:p>
            <a:r>
              <a:rPr lang="en-US" b="1" i="1">
                <a:latin typeface="Century Gothic" panose="020B0502020202020204" pitchFamily="34" charset="0"/>
              </a:rPr>
              <a:t>Variables that attribute to monthly income</a:t>
            </a:r>
          </a:p>
        </p:txBody>
      </p:sp>
      <p:graphicFrame>
        <p:nvGraphicFramePr>
          <p:cNvPr id="7" name="Table 7">
            <a:extLst>
              <a:ext uri="{FF2B5EF4-FFF2-40B4-BE49-F238E27FC236}">
                <a16:creationId xmlns:a16="http://schemas.microsoft.com/office/drawing/2014/main" id="{20B3838E-6496-014F-AA38-2F8AFE0DD2CA}"/>
              </a:ext>
            </a:extLst>
          </p:cNvPr>
          <p:cNvGraphicFramePr>
            <a:graphicFrameLocks noGrp="1"/>
          </p:cNvGraphicFramePr>
          <p:nvPr>
            <p:ph idx="1"/>
            <p:extLst>
              <p:ext uri="{D42A27DB-BD31-4B8C-83A1-F6EECF244321}">
                <p14:modId xmlns:p14="http://schemas.microsoft.com/office/powerpoint/2010/main" val="959217679"/>
              </p:ext>
            </p:extLst>
          </p:nvPr>
        </p:nvGraphicFramePr>
        <p:xfrm>
          <a:off x="1606364" y="2254339"/>
          <a:ext cx="8979272" cy="1006780"/>
        </p:xfrm>
        <a:graphic>
          <a:graphicData uri="http://schemas.openxmlformats.org/drawingml/2006/table">
            <a:tbl>
              <a:tblPr firstRow="1" bandRow="1">
                <a:tableStyleId>{69012ECD-51FC-41F1-AA8D-1B2483CD663E}</a:tableStyleId>
              </a:tblPr>
              <a:tblGrid>
                <a:gridCol w="2839252">
                  <a:extLst>
                    <a:ext uri="{9D8B030D-6E8A-4147-A177-3AD203B41FA5}">
                      <a16:colId xmlns:a16="http://schemas.microsoft.com/office/drawing/2014/main" val="3781549962"/>
                    </a:ext>
                  </a:extLst>
                </a:gridCol>
                <a:gridCol w="4004631">
                  <a:extLst>
                    <a:ext uri="{9D8B030D-6E8A-4147-A177-3AD203B41FA5}">
                      <a16:colId xmlns:a16="http://schemas.microsoft.com/office/drawing/2014/main" val="2628326454"/>
                    </a:ext>
                  </a:extLst>
                </a:gridCol>
                <a:gridCol w="2135389">
                  <a:extLst>
                    <a:ext uri="{9D8B030D-6E8A-4147-A177-3AD203B41FA5}">
                      <a16:colId xmlns:a16="http://schemas.microsoft.com/office/drawing/2014/main" val="3667962353"/>
                    </a:ext>
                  </a:extLst>
                </a:gridCol>
              </a:tblGrid>
              <a:tr h="443611">
                <a:tc>
                  <a:txBody>
                    <a:bodyPr/>
                    <a:lstStyle/>
                    <a:p>
                      <a:pPr algn="ctr"/>
                      <a:r>
                        <a:rPr lang="en-US" b="1" i="1" u="none">
                          <a:latin typeface="Century Gothic" panose="020B0502020202020204" pitchFamily="34" charset="0"/>
                        </a:rPr>
                        <a:t>Strong Correlation</a:t>
                      </a:r>
                    </a:p>
                  </a:txBody>
                  <a:tcPr/>
                </a:tc>
                <a:tc>
                  <a:txBody>
                    <a:bodyPr/>
                    <a:lstStyle/>
                    <a:p>
                      <a:pPr algn="ctr"/>
                      <a:r>
                        <a:rPr lang="en-US" b="1" i="1" u="none">
                          <a:latin typeface="Century Gothic" panose="020B0502020202020204" pitchFamily="34" charset="0"/>
                        </a:rPr>
                        <a:t>Average Correlation</a:t>
                      </a:r>
                    </a:p>
                  </a:txBody>
                  <a:tcPr/>
                </a:tc>
                <a:tc>
                  <a:txBody>
                    <a:bodyPr/>
                    <a:lstStyle/>
                    <a:p>
                      <a:pPr algn="ctr"/>
                      <a:r>
                        <a:rPr lang="en-US" b="1" i="1" u="none">
                          <a:latin typeface="Century Gothic" panose="020B0502020202020204" pitchFamily="34" charset="0"/>
                        </a:rPr>
                        <a:t>Weak Correlation</a:t>
                      </a:r>
                    </a:p>
                  </a:txBody>
                  <a:tcPr/>
                </a:tc>
                <a:extLst>
                  <a:ext uri="{0D108BD9-81ED-4DB2-BD59-A6C34878D82A}">
                    <a16:rowId xmlns:a16="http://schemas.microsoft.com/office/drawing/2014/main" val="2194613164"/>
                  </a:ext>
                </a:extLst>
              </a:tr>
              <a:tr h="563169">
                <a:tc>
                  <a:txBody>
                    <a:bodyPr/>
                    <a:lstStyle/>
                    <a:p>
                      <a:pPr algn="ctr"/>
                      <a:r>
                        <a:rPr lang="en-US" sz="1600" b="1" i="1">
                          <a:latin typeface="Century Gothic" panose="020B0502020202020204" pitchFamily="34" charset="0"/>
                        </a:rPr>
                        <a:t>Job Level ~95%</a:t>
                      </a:r>
                    </a:p>
                  </a:txBody>
                  <a:tcPr/>
                </a:tc>
                <a:tc>
                  <a:txBody>
                    <a:bodyPr/>
                    <a:lstStyle/>
                    <a:p>
                      <a:pPr algn="ctr"/>
                      <a:r>
                        <a:rPr lang="en-US" sz="1600" b="1" i="1">
                          <a:latin typeface="Century Gothic" panose="020B0502020202020204" pitchFamily="34" charset="0"/>
                        </a:rPr>
                        <a:t>Job Role &amp; Total Working Years ~77%</a:t>
                      </a:r>
                    </a:p>
                  </a:txBody>
                  <a:tcPr/>
                </a:tc>
                <a:tc>
                  <a:txBody>
                    <a:bodyPr/>
                    <a:lstStyle/>
                    <a:p>
                      <a:pPr algn="ctr"/>
                      <a:r>
                        <a:rPr lang="en-US" sz="1600" b="1" i="1">
                          <a:latin typeface="Century Gothic" panose="020B0502020202020204" pitchFamily="34" charset="0"/>
                        </a:rPr>
                        <a:t>Age ~50%</a:t>
                      </a:r>
                    </a:p>
                  </a:txBody>
                  <a:tcPr/>
                </a:tc>
                <a:extLst>
                  <a:ext uri="{0D108BD9-81ED-4DB2-BD59-A6C34878D82A}">
                    <a16:rowId xmlns:a16="http://schemas.microsoft.com/office/drawing/2014/main" val="2317100456"/>
                  </a:ext>
                </a:extLst>
              </a:tr>
            </a:tbl>
          </a:graphicData>
        </a:graphic>
      </p:graphicFrame>
    </p:spTree>
    <p:extLst>
      <p:ext uri="{BB962C8B-B14F-4D97-AF65-F5344CB8AC3E}">
        <p14:creationId xmlns:p14="http://schemas.microsoft.com/office/powerpoint/2010/main" val="247838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919B-E370-594F-ABB5-E27B6AF3D719}"/>
              </a:ext>
            </a:extLst>
          </p:cNvPr>
          <p:cNvSpPr>
            <a:spLocks noGrp="1"/>
          </p:cNvSpPr>
          <p:nvPr>
            <p:ph type="title"/>
          </p:nvPr>
        </p:nvSpPr>
        <p:spPr>
          <a:xfrm>
            <a:off x="1364115" y="1161067"/>
            <a:ext cx="9603275" cy="1049235"/>
          </a:xfrm>
        </p:spPr>
        <p:txBody>
          <a:bodyPr/>
          <a:lstStyle/>
          <a:p>
            <a:pPr algn="ctr"/>
            <a:r>
              <a:rPr lang="en-US" b="1">
                <a:latin typeface="Century Gothic" panose="020B0502020202020204" pitchFamily="34" charset="0"/>
              </a:rPr>
              <a:t>Linear Model with a </a:t>
            </a:r>
            <a:r>
              <a:rPr lang="en-US" b="1" err="1">
                <a:latin typeface="Century Gothic" panose="020B0502020202020204" pitchFamily="34" charset="0"/>
              </a:rPr>
              <a:t>rmse</a:t>
            </a:r>
            <a:r>
              <a:rPr lang="en-US" b="1">
                <a:latin typeface="Century Gothic" panose="020B0502020202020204" pitchFamily="34" charset="0"/>
              </a:rPr>
              <a:t> &lt; $3000</a:t>
            </a:r>
          </a:p>
        </p:txBody>
      </p:sp>
      <p:graphicFrame>
        <p:nvGraphicFramePr>
          <p:cNvPr id="5" name="Content Placeholder 4">
            <a:extLst>
              <a:ext uri="{FF2B5EF4-FFF2-40B4-BE49-F238E27FC236}">
                <a16:creationId xmlns:a16="http://schemas.microsoft.com/office/drawing/2014/main" id="{C9B9C82F-977B-DA48-9C6D-16147B15933C}"/>
              </a:ext>
            </a:extLst>
          </p:cNvPr>
          <p:cNvGraphicFramePr>
            <a:graphicFrameLocks noGrp="1"/>
          </p:cNvGraphicFramePr>
          <p:nvPr>
            <p:ph idx="1"/>
            <p:extLst>
              <p:ext uri="{D42A27DB-BD31-4B8C-83A1-F6EECF244321}">
                <p14:modId xmlns:p14="http://schemas.microsoft.com/office/powerpoint/2010/main" val="1744049499"/>
              </p:ext>
            </p:extLst>
          </p:nvPr>
        </p:nvGraphicFramePr>
        <p:xfrm>
          <a:off x="1294362" y="1983927"/>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26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7" name="Picture 12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9" name="Straight Connector 12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33" name="Rectangle 132">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37D216B-24E6-FB4C-8C5D-18DFE17A1C93}"/>
              </a:ext>
            </a:extLst>
          </p:cNvPr>
          <p:cNvSpPr>
            <a:spLocks noGrp="1"/>
          </p:cNvSpPr>
          <p:nvPr>
            <p:ph type="title"/>
          </p:nvPr>
        </p:nvSpPr>
        <p:spPr>
          <a:xfrm>
            <a:off x="2008284" y="-75764"/>
            <a:ext cx="8362897" cy="1496160"/>
          </a:xfrm>
        </p:spPr>
        <p:txBody>
          <a:bodyPr vert="horz" lIns="91440" tIns="45720" rIns="91440" bIns="0" rtlCol="0" anchor="b">
            <a:normAutofit/>
          </a:bodyPr>
          <a:lstStyle/>
          <a:p>
            <a:r>
              <a:rPr lang="en-US" sz="4800" b="1" i="1">
                <a:latin typeface="Century Gothic" panose="020B0502020202020204" pitchFamily="34" charset="0"/>
              </a:rPr>
              <a:t>Thank you for your time</a:t>
            </a:r>
          </a:p>
        </p:txBody>
      </p:sp>
      <p:cxnSp>
        <p:nvCxnSpPr>
          <p:cNvPr id="137" name="Straight Connector 136">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5" name="Graphic 94" descr="Handshake">
            <a:extLst>
              <a:ext uri="{FF2B5EF4-FFF2-40B4-BE49-F238E27FC236}">
                <a16:creationId xmlns:a16="http://schemas.microsoft.com/office/drawing/2014/main" id="{5AECB139-05F0-407A-A8D5-549D320C80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9733" y="1198161"/>
            <a:ext cx="4660762" cy="4660762"/>
          </a:xfrm>
          <a:prstGeom prst="rect">
            <a:avLst/>
          </a:prstGeom>
        </p:spPr>
      </p:pic>
      <p:pic>
        <p:nvPicPr>
          <p:cNvPr id="139" name="Picture 13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1" name="Straight Connector 140">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E555AC6-CC6C-B342-A0CE-F98138FC8C41}"/>
              </a:ext>
            </a:extLst>
          </p:cNvPr>
          <p:cNvSpPr txBox="1"/>
          <p:nvPr/>
        </p:nvSpPr>
        <p:spPr>
          <a:xfrm>
            <a:off x="1441810" y="3121328"/>
            <a:ext cx="4171479" cy="369332"/>
          </a:xfrm>
          <a:prstGeom prst="rect">
            <a:avLst/>
          </a:prstGeom>
          <a:noFill/>
        </p:spPr>
        <p:txBody>
          <a:bodyPr wrap="square" rtlCol="0">
            <a:spAutoFit/>
          </a:bodyPr>
          <a:lstStyle/>
          <a:p>
            <a:pPr algn="ctr"/>
            <a:r>
              <a:rPr lang="en-US" i="1">
                <a:latin typeface="Century Gothic" panose="020B0502020202020204" pitchFamily="34" charset="0"/>
              </a:rPr>
              <a:t>Questions?</a:t>
            </a:r>
          </a:p>
        </p:txBody>
      </p:sp>
      <p:sp>
        <p:nvSpPr>
          <p:cNvPr id="9" name="TextBox 8">
            <a:extLst>
              <a:ext uri="{FF2B5EF4-FFF2-40B4-BE49-F238E27FC236}">
                <a16:creationId xmlns:a16="http://schemas.microsoft.com/office/drawing/2014/main" id="{AD15A47D-367E-1644-BC6D-8FDD4BA5416F}"/>
              </a:ext>
            </a:extLst>
          </p:cNvPr>
          <p:cNvSpPr txBox="1"/>
          <p:nvPr/>
        </p:nvSpPr>
        <p:spPr>
          <a:xfrm>
            <a:off x="7219023" y="5597890"/>
            <a:ext cx="3608173" cy="369332"/>
          </a:xfrm>
          <a:prstGeom prst="rect">
            <a:avLst/>
          </a:prstGeom>
          <a:noFill/>
        </p:spPr>
        <p:txBody>
          <a:bodyPr wrap="square" rtlCol="0">
            <a:spAutoFit/>
          </a:bodyPr>
          <a:lstStyle/>
          <a:p>
            <a:r>
              <a:rPr lang="en-US"/>
              <a:t>Lauren Nelson &amp; Jordan Eaddy</a:t>
            </a:r>
          </a:p>
        </p:txBody>
      </p:sp>
    </p:spTree>
    <p:extLst>
      <p:ext uri="{BB962C8B-B14F-4D97-AF65-F5344CB8AC3E}">
        <p14:creationId xmlns:p14="http://schemas.microsoft.com/office/powerpoint/2010/main" val="205092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90"/>
                                          </p:val>
                                        </p:tav>
                                        <p:tav tm="100000">
                                          <p:val>
                                            <p:fltVal val="0"/>
                                          </p:val>
                                        </p:tav>
                                      </p:tavLst>
                                    </p:anim>
                                    <p:animEffect transition="in" filter="fade">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9861-C11A-8947-9EA4-1D8F84667E19}"/>
              </a:ext>
            </a:extLst>
          </p:cNvPr>
          <p:cNvSpPr>
            <a:spLocks noGrp="1"/>
          </p:cNvSpPr>
          <p:nvPr>
            <p:ph type="title"/>
          </p:nvPr>
        </p:nvSpPr>
        <p:spPr>
          <a:xfrm>
            <a:off x="3607064" y="1286954"/>
            <a:ext cx="5131489" cy="446075"/>
          </a:xfrm>
        </p:spPr>
        <p:txBody>
          <a:bodyPr>
            <a:noAutofit/>
          </a:bodyPr>
          <a:lstStyle/>
          <a:p>
            <a:r>
              <a:rPr lang="en-US" sz="4400" b="1" dirty="0">
                <a:latin typeface="Century Gothic" panose="020B0502020202020204" pitchFamily="34" charset="0"/>
              </a:rPr>
              <a:t>data and goals</a:t>
            </a:r>
          </a:p>
        </p:txBody>
      </p:sp>
      <p:sp>
        <p:nvSpPr>
          <p:cNvPr id="3" name="Content Placeholder 2">
            <a:extLst>
              <a:ext uri="{FF2B5EF4-FFF2-40B4-BE49-F238E27FC236}">
                <a16:creationId xmlns:a16="http://schemas.microsoft.com/office/drawing/2014/main" id="{D866B1A6-4886-834B-AC25-37BCC4824688}"/>
              </a:ext>
            </a:extLst>
          </p:cNvPr>
          <p:cNvSpPr>
            <a:spLocks noGrp="1"/>
          </p:cNvSpPr>
          <p:nvPr>
            <p:ph idx="1"/>
          </p:nvPr>
        </p:nvSpPr>
        <p:spPr>
          <a:xfrm>
            <a:off x="1431812" y="1897395"/>
            <a:ext cx="9481994" cy="3450613"/>
          </a:xfrm>
        </p:spPr>
        <p:txBody>
          <a:bodyPr/>
          <a:lstStyle/>
          <a:p>
            <a:r>
              <a:rPr lang="en-US" i="1" dirty="0">
                <a:latin typeface="Century Gothic" panose="020B0502020202020204" pitchFamily="34" charset="0"/>
              </a:rPr>
              <a:t>Discover Any Job Role Specific Trends </a:t>
            </a:r>
          </a:p>
          <a:p>
            <a:r>
              <a:rPr lang="en-US" i="1" dirty="0">
                <a:latin typeface="Century Gothic" panose="020B0502020202020204" pitchFamily="34" charset="0"/>
              </a:rPr>
              <a:t>Identify Factors that Lead to Attrition</a:t>
            </a:r>
          </a:p>
          <a:p>
            <a:r>
              <a:rPr lang="en-US" i="1" dirty="0">
                <a:latin typeface="Century Gothic" panose="020B0502020202020204" pitchFamily="34" charset="0"/>
              </a:rPr>
              <a:t>Model to Predict Employee Turnover</a:t>
            </a:r>
          </a:p>
          <a:p>
            <a:r>
              <a:rPr lang="en-US" i="1" dirty="0">
                <a:latin typeface="Century Gothic" panose="020B0502020202020204" pitchFamily="34" charset="0"/>
              </a:rPr>
              <a:t>Model to Predict Monthly Income</a:t>
            </a:r>
          </a:p>
        </p:txBody>
      </p:sp>
      <p:pic>
        <p:nvPicPr>
          <p:cNvPr id="4" name="Picture 2" descr="Frito-Lay, Transportation and the Environment | Gardner Web">
            <a:extLst>
              <a:ext uri="{FF2B5EF4-FFF2-40B4-BE49-F238E27FC236}">
                <a16:creationId xmlns:a16="http://schemas.microsoft.com/office/drawing/2014/main" id="{9EAB1447-B13B-1C49-8B3F-DD480BDA0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700981" cy="14174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rito-Lay, Transportation and the Environment | Gardner Web">
            <a:extLst>
              <a:ext uri="{FF2B5EF4-FFF2-40B4-BE49-F238E27FC236}">
                <a16:creationId xmlns:a16="http://schemas.microsoft.com/office/drawing/2014/main" id="{B7BC5D16-0758-BC44-AC04-5C616C247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1019" y="0"/>
            <a:ext cx="1700981" cy="1417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24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4" name="Rectangle 5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5" name="Picture 5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6" name="Straight Connector 5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5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8" name="Rectangle 5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CC6A96F-114B-7C4F-9C3C-258D9C87C379}"/>
              </a:ext>
            </a:extLst>
          </p:cNvPr>
          <p:cNvSpPr>
            <a:spLocks noGrp="1"/>
          </p:cNvSpPr>
          <p:nvPr>
            <p:ph type="title"/>
          </p:nvPr>
        </p:nvSpPr>
        <p:spPr>
          <a:xfrm>
            <a:off x="935904" y="1648352"/>
            <a:ext cx="2270712" cy="1868760"/>
          </a:xfrm>
        </p:spPr>
        <p:txBody>
          <a:bodyPr vert="horz" lIns="91440" tIns="45720" rIns="91440" bIns="0" rtlCol="0" anchor="b">
            <a:normAutofit/>
          </a:bodyPr>
          <a:lstStyle/>
          <a:p>
            <a:r>
              <a:rPr lang="en-US" sz="3600" dirty="0"/>
              <a:t>Job Role specific Trends</a:t>
            </a:r>
          </a:p>
        </p:txBody>
      </p:sp>
      <p:cxnSp>
        <p:nvCxnSpPr>
          <p:cNvPr id="80" name="Straight Connector 6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1" name="Group 6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2" name="Rectangle 6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4" name="Rectangle 6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7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3" name="Straight Connector 7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AutoShape 2">
            <a:extLst>
              <a:ext uri="{FF2B5EF4-FFF2-40B4-BE49-F238E27FC236}">
                <a16:creationId xmlns:a16="http://schemas.microsoft.com/office/drawing/2014/main" id="{9891C4D2-EDD7-864B-9BFF-2248C46B91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Chart, bar chart&#10;&#10;Description automatically generated">
            <a:extLst>
              <a:ext uri="{FF2B5EF4-FFF2-40B4-BE49-F238E27FC236}">
                <a16:creationId xmlns:a16="http://schemas.microsoft.com/office/drawing/2014/main" id="{8A38699E-754A-1C4F-AB53-A6EC59F9D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103" y="470741"/>
            <a:ext cx="8563594" cy="5340119"/>
          </a:xfrm>
          <a:prstGeom prst="rect">
            <a:avLst/>
          </a:prstGeom>
        </p:spPr>
      </p:pic>
    </p:spTree>
    <p:extLst>
      <p:ext uri="{BB962C8B-B14F-4D97-AF65-F5344CB8AC3E}">
        <p14:creationId xmlns:p14="http://schemas.microsoft.com/office/powerpoint/2010/main" val="32599377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0AEADA50-292B-8B42-BFD3-B9C638BFF6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2730" y="2566218"/>
            <a:ext cx="6159270" cy="3583858"/>
          </a:xfrm>
        </p:spPr>
      </p:pic>
      <p:pic>
        <p:nvPicPr>
          <p:cNvPr id="7" name="Picture 6" descr="Chart, box and whisker chart&#10;&#10;Description automatically generated">
            <a:extLst>
              <a:ext uri="{FF2B5EF4-FFF2-40B4-BE49-F238E27FC236}">
                <a16:creationId xmlns:a16="http://schemas.microsoft.com/office/drawing/2014/main" id="{F867B210-7A6D-2244-9EAB-336B67F8B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566220"/>
            <a:ext cx="6131233" cy="3583858"/>
          </a:xfrm>
          <a:prstGeom prst="rect">
            <a:avLst/>
          </a:prstGeom>
        </p:spPr>
      </p:pic>
      <p:sp>
        <p:nvSpPr>
          <p:cNvPr id="10" name="TextBox 9">
            <a:extLst>
              <a:ext uri="{FF2B5EF4-FFF2-40B4-BE49-F238E27FC236}">
                <a16:creationId xmlns:a16="http://schemas.microsoft.com/office/drawing/2014/main" id="{2952E962-435A-F846-BB7E-A2CA41C1A764}"/>
              </a:ext>
            </a:extLst>
          </p:cNvPr>
          <p:cNvSpPr txBox="1"/>
          <p:nvPr/>
        </p:nvSpPr>
        <p:spPr>
          <a:xfrm>
            <a:off x="2743200" y="485521"/>
            <a:ext cx="6222776" cy="1508105"/>
          </a:xfrm>
          <a:prstGeom prst="rect">
            <a:avLst/>
          </a:prstGeom>
          <a:noFill/>
        </p:spPr>
        <p:txBody>
          <a:bodyPr wrap="square" rtlCol="0">
            <a:spAutoFit/>
          </a:bodyPr>
          <a:lstStyle/>
          <a:p>
            <a:pPr marL="285750" indent="-285750">
              <a:buFont typeface="Arial" panose="020B0604020202020204" pitchFamily="34" charset="0"/>
              <a:buChar char="•"/>
            </a:pPr>
            <a:r>
              <a:rPr lang="en-US" i="1" dirty="0">
                <a:latin typeface="Century Gothic" panose="020B0502020202020204" pitchFamily="34" charset="0"/>
              </a:rPr>
              <a:t>Sales Representatives have an attrition rate of nearly </a:t>
            </a:r>
            <a:r>
              <a:rPr lang="en-US" sz="2000" i="1" dirty="0">
                <a:latin typeface="Century Gothic" panose="020B0502020202020204" pitchFamily="34" charset="0"/>
              </a:rPr>
              <a:t>50% !</a:t>
            </a:r>
          </a:p>
          <a:p>
            <a:pPr marL="285750" indent="-285750">
              <a:buFont typeface="Arial" panose="020B0604020202020204" pitchFamily="34" charset="0"/>
              <a:buChar char="•"/>
            </a:pPr>
            <a:r>
              <a:rPr lang="en-US" i="1" dirty="0">
                <a:latin typeface="Century Gothic" panose="020B0502020202020204" pitchFamily="34" charset="0"/>
              </a:rPr>
              <a:t>Job Satisfaction is in the top 75</a:t>
            </a:r>
            <a:r>
              <a:rPr lang="en-US" i="1" baseline="30000" dirty="0">
                <a:latin typeface="Century Gothic" panose="020B0502020202020204" pitchFamily="34" charset="0"/>
              </a:rPr>
              <a:t>th</a:t>
            </a:r>
            <a:r>
              <a:rPr lang="en-US" i="1" dirty="0">
                <a:latin typeface="Century Gothic" panose="020B0502020202020204" pitchFamily="34" charset="0"/>
              </a:rPr>
              <a:t> percentile...</a:t>
            </a:r>
          </a:p>
          <a:p>
            <a:pPr marL="285750" indent="-285750">
              <a:buFont typeface="Arial" panose="020B0604020202020204" pitchFamily="34" charset="0"/>
              <a:buChar char="•"/>
            </a:pPr>
            <a:r>
              <a:rPr lang="en-US" i="1" dirty="0">
                <a:latin typeface="Century Gothic" panose="020B0502020202020204" pitchFamily="34" charset="0"/>
              </a:rPr>
              <a:t>The old saying…Money Talks…</a:t>
            </a:r>
            <a:br>
              <a:rPr lang="en-US" i="1" dirty="0">
                <a:latin typeface="Century Gothic" panose="020B0502020202020204" pitchFamily="34" charset="0"/>
              </a:rPr>
            </a:br>
            <a:endParaRPr lang="en-US" dirty="0"/>
          </a:p>
        </p:txBody>
      </p:sp>
    </p:spTree>
    <p:extLst>
      <p:ext uri="{BB962C8B-B14F-4D97-AF65-F5344CB8AC3E}">
        <p14:creationId xmlns:p14="http://schemas.microsoft.com/office/powerpoint/2010/main" val="355563903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A9B7-45A5-8547-B6D2-C329E6DAC88D}"/>
              </a:ext>
            </a:extLst>
          </p:cNvPr>
          <p:cNvSpPr>
            <a:spLocks noGrp="1"/>
          </p:cNvSpPr>
          <p:nvPr>
            <p:ph type="title"/>
          </p:nvPr>
        </p:nvSpPr>
        <p:spPr>
          <a:xfrm>
            <a:off x="1441747" y="694147"/>
            <a:ext cx="9603275" cy="1049235"/>
          </a:xfrm>
        </p:spPr>
        <p:txBody>
          <a:bodyPr/>
          <a:lstStyle/>
          <a:p>
            <a:pPr algn="ctr"/>
            <a:r>
              <a:rPr lang="en-US" b="1">
                <a:latin typeface="Century Gothic" panose="020B0502020202020204" pitchFamily="34" charset="0"/>
              </a:rPr>
              <a:t>Gender inequality</a:t>
            </a:r>
          </a:p>
        </p:txBody>
      </p:sp>
      <p:sp>
        <p:nvSpPr>
          <p:cNvPr id="6" name="TextBox 5">
            <a:extLst>
              <a:ext uri="{FF2B5EF4-FFF2-40B4-BE49-F238E27FC236}">
                <a16:creationId xmlns:a16="http://schemas.microsoft.com/office/drawing/2014/main" id="{297E850D-3EC1-6949-89EE-5DC6344DFD52}"/>
              </a:ext>
            </a:extLst>
          </p:cNvPr>
          <p:cNvSpPr txBox="1"/>
          <p:nvPr/>
        </p:nvSpPr>
        <p:spPr>
          <a:xfrm>
            <a:off x="3612042" y="1558716"/>
            <a:ext cx="5619640" cy="369332"/>
          </a:xfrm>
          <a:prstGeom prst="rect">
            <a:avLst/>
          </a:prstGeom>
          <a:noFill/>
        </p:spPr>
        <p:txBody>
          <a:bodyPr wrap="square" rtlCol="0">
            <a:spAutoFit/>
          </a:bodyPr>
          <a:lstStyle/>
          <a:p>
            <a:pPr algn="ctr"/>
            <a:r>
              <a:rPr lang="en-US" b="1" i="1">
                <a:latin typeface="Century Gothic" panose="020B0502020202020204" pitchFamily="34" charset="0"/>
              </a:rPr>
              <a:t>Women seem to have the least Job Satisfaction</a:t>
            </a:r>
          </a:p>
        </p:txBody>
      </p:sp>
      <p:pic>
        <p:nvPicPr>
          <p:cNvPr id="10" name="Content Placeholder 9" descr="Chart, bar chart&#10;&#10;Description automatically generated">
            <a:extLst>
              <a:ext uri="{FF2B5EF4-FFF2-40B4-BE49-F238E27FC236}">
                <a16:creationId xmlns:a16="http://schemas.microsoft.com/office/drawing/2014/main" id="{492CE52A-91B4-DC4A-AD45-48EAB43C5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762" y="2228798"/>
            <a:ext cx="7256475" cy="3880663"/>
          </a:xfrm>
        </p:spPr>
      </p:pic>
    </p:spTree>
    <p:extLst>
      <p:ext uri="{BB962C8B-B14F-4D97-AF65-F5344CB8AC3E}">
        <p14:creationId xmlns:p14="http://schemas.microsoft.com/office/powerpoint/2010/main" val="200939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1CAA8AFE-624D-5D45-A443-EBFAB1E654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79" y="1898888"/>
            <a:ext cx="4587999" cy="4173881"/>
          </a:xfrm>
        </p:spPr>
      </p:pic>
      <p:sp>
        <p:nvSpPr>
          <p:cNvPr id="6" name="TextBox 5">
            <a:extLst>
              <a:ext uri="{FF2B5EF4-FFF2-40B4-BE49-F238E27FC236}">
                <a16:creationId xmlns:a16="http://schemas.microsoft.com/office/drawing/2014/main" id="{9DA8228B-2C3C-0741-A709-9AEF15CD9C9A}"/>
              </a:ext>
            </a:extLst>
          </p:cNvPr>
          <p:cNvSpPr txBox="1"/>
          <p:nvPr/>
        </p:nvSpPr>
        <p:spPr>
          <a:xfrm>
            <a:off x="286580" y="944781"/>
            <a:ext cx="4667416" cy="954107"/>
          </a:xfrm>
          <a:prstGeom prst="rect">
            <a:avLst/>
          </a:prstGeom>
          <a:noFill/>
        </p:spPr>
        <p:txBody>
          <a:bodyPr wrap="square" rtlCol="0">
            <a:spAutoFit/>
          </a:bodyPr>
          <a:lstStyle/>
          <a:p>
            <a:pPr algn="ctr"/>
            <a:r>
              <a:rPr lang="en-US" sz="2800" b="1" i="1">
                <a:latin typeface="Century Gothic" panose="020B0502020202020204" pitchFamily="34" charset="0"/>
              </a:rPr>
              <a:t>Education levels are fairly equal</a:t>
            </a:r>
          </a:p>
        </p:txBody>
      </p:sp>
      <p:sp>
        <p:nvSpPr>
          <p:cNvPr id="7" name="TextBox 6">
            <a:extLst>
              <a:ext uri="{FF2B5EF4-FFF2-40B4-BE49-F238E27FC236}">
                <a16:creationId xmlns:a16="http://schemas.microsoft.com/office/drawing/2014/main" id="{D31D4B49-999E-B946-9A1D-BD7EA5C9ADF4}"/>
              </a:ext>
            </a:extLst>
          </p:cNvPr>
          <p:cNvSpPr txBox="1"/>
          <p:nvPr/>
        </p:nvSpPr>
        <p:spPr>
          <a:xfrm>
            <a:off x="5063545" y="944781"/>
            <a:ext cx="6093519" cy="954107"/>
          </a:xfrm>
          <a:prstGeom prst="rect">
            <a:avLst/>
          </a:prstGeom>
          <a:noFill/>
        </p:spPr>
        <p:txBody>
          <a:bodyPr wrap="square" rtlCol="0">
            <a:spAutoFit/>
          </a:bodyPr>
          <a:lstStyle/>
          <a:p>
            <a:pPr algn="ctr"/>
            <a:r>
              <a:rPr lang="en-US" sz="2800" b="1" i="1">
                <a:latin typeface="Century Gothic" panose="020B0502020202020204" pitchFamily="34" charset="0"/>
              </a:rPr>
              <a:t>But women are not paid accordingly</a:t>
            </a:r>
          </a:p>
        </p:txBody>
      </p:sp>
      <p:pic>
        <p:nvPicPr>
          <p:cNvPr id="9" name="Picture 8" descr="Graphical user interface, diagram, application, table&#10;&#10;Description automatically generated">
            <a:extLst>
              <a:ext uri="{FF2B5EF4-FFF2-40B4-BE49-F238E27FC236}">
                <a16:creationId xmlns:a16="http://schemas.microsoft.com/office/drawing/2014/main" id="{E9B46C76-8230-E848-928F-3D6BFBBE3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545" y="1898888"/>
            <a:ext cx="6554954" cy="4173881"/>
          </a:xfrm>
          <a:prstGeom prst="rect">
            <a:avLst/>
          </a:prstGeom>
        </p:spPr>
      </p:pic>
    </p:spTree>
    <p:extLst>
      <p:ext uri="{BB962C8B-B14F-4D97-AF65-F5344CB8AC3E}">
        <p14:creationId xmlns:p14="http://schemas.microsoft.com/office/powerpoint/2010/main" val="26941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strVal val="#ppt_w*0.70"/>
                                          </p:val>
                                        </p:tav>
                                        <p:tav tm="100000">
                                          <p:val>
                                            <p:strVal val="#ppt_w"/>
                                          </p:val>
                                        </p:tav>
                                      </p:tavLst>
                                    </p:anim>
                                    <p:anim calcmode="lin" valueType="num">
                                      <p:cBhvr>
                                        <p:cTn id="25" dur="1000" fill="hold"/>
                                        <p:tgtEl>
                                          <p:spTgt spid="7"/>
                                        </p:tgtEl>
                                        <p:attrNameLst>
                                          <p:attrName>ppt_h</p:attrName>
                                        </p:attrNameLst>
                                      </p:cBhvr>
                                      <p:tavLst>
                                        <p:tav tm="0">
                                          <p:val>
                                            <p:strVal val="#ppt_h"/>
                                          </p:val>
                                        </p:tav>
                                        <p:tav tm="100000">
                                          <p:val>
                                            <p:strVal val="#ppt_h"/>
                                          </p:val>
                                        </p:tav>
                                      </p:tavLst>
                                    </p:anim>
                                    <p:animEffect transition="in" filter="fade">
                                      <p:cBhvr>
                                        <p:cTn id="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3" name="Picture 8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5" name="Straight Connector 8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1525EFF-D4D7-EF45-8032-97369EE6B5CE}"/>
              </a:ext>
            </a:extLst>
          </p:cNvPr>
          <p:cNvSpPr>
            <a:spLocks noGrp="1"/>
          </p:cNvSpPr>
          <p:nvPr>
            <p:ph type="title"/>
          </p:nvPr>
        </p:nvSpPr>
        <p:spPr>
          <a:xfrm>
            <a:off x="1294361" y="111782"/>
            <a:ext cx="9941485" cy="544202"/>
          </a:xfrm>
        </p:spPr>
        <p:txBody>
          <a:bodyPr vert="horz" lIns="91440" tIns="45720" rIns="91440" bIns="45720" rtlCol="0" anchor="t">
            <a:normAutofit/>
          </a:bodyPr>
          <a:lstStyle/>
          <a:p>
            <a:pPr algn="ctr"/>
            <a:r>
              <a:rPr lang="en-US" dirty="0"/>
              <a:t>Continuous Variable Correlations</a:t>
            </a:r>
          </a:p>
        </p:txBody>
      </p:sp>
      <p:pic>
        <p:nvPicPr>
          <p:cNvPr id="7" name="Picture 6">
            <a:extLst>
              <a:ext uri="{FF2B5EF4-FFF2-40B4-BE49-F238E27FC236}">
                <a16:creationId xmlns:a16="http://schemas.microsoft.com/office/drawing/2014/main" id="{FBB09C73-8D47-F744-B848-0FFDA00E79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887" y="586416"/>
            <a:ext cx="10432225" cy="6159802"/>
          </a:xfrm>
          <a:prstGeom prst="rect">
            <a:avLst/>
          </a:prstGeom>
        </p:spPr>
      </p:pic>
    </p:spTree>
    <p:extLst>
      <p:ext uri="{BB962C8B-B14F-4D97-AF65-F5344CB8AC3E}">
        <p14:creationId xmlns:p14="http://schemas.microsoft.com/office/powerpoint/2010/main" val="199326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888A-D499-564A-A0AE-2A28A475627F}"/>
              </a:ext>
            </a:extLst>
          </p:cNvPr>
          <p:cNvSpPr>
            <a:spLocks noGrp="1"/>
          </p:cNvSpPr>
          <p:nvPr>
            <p:ph type="title"/>
          </p:nvPr>
        </p:nvSpPr>
        <p:spPr>
          <a:xfrm>
            <a:off x="1294362" y="153165"/>
            <a:ext cx="9603275" cy="462445"/>
          </a:xfrm>
        </p:spPr>
        <p:txBody>
          <a:bodyPr>
            <a:normAutofit fontScale="90000"/>
          </a:bodyPr>
          <a:lstStyle/>
          <a:p>
            <a:pPr algn="ctr"/>
            <a:r>
              <a:rPr lang="en-US" dirty="0"/>
              <a:t>Discrete variable correlations</a:t>
            </a:r>
          </a:p>
        </p:txBody>
      </p:sp>
      <p:pic>
        <p:nvPicPr>
          <p:cNvPr id="5" name="Content Placeholder 4" descr="Chart, timeline&#10;&#10;Description automatically generated">
            <a:extLst>
              <a:ext uri="{FF2B5EF4-FFF2-40B4-BE49-F238E27FC236}">
                <a16:creationId xmlns:a16="http://schemas.microsoft.com/office/drawing/2014/main" id="{6C23F4E9-DD3B-1B48-B189-619497EBDE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4504" y="615610"/>
            <a:ext cx="10196186" cy="6025439"/>
          </a:xfrm>
        </p:spPr>
      </p:pic>
    </p:spTree>
    <p:extLst>
      <p:ext uri="{BB962C8B-B14F-4D97-AF65-F5344CB8AC3E}">
        <p14:creationId xmlns:p14="http://schemas.microsoft.com/office/powerpoint/2010/main" val="63676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5" name="Picture 94">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7" name="Straight Connector 96">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EAF0FA9-ED9C-D34E-8AC5-D7A52F3185B1}"/>
              </a:ext>
            </a:extLst>
          </p:cNvPr>
          <p:cNvSpPr>
            <a:spLocks noGrp="1"/>
          </p:cNvSpPr>
          <p:nvPr>
            <p:ph type="title"/>
          </p:nvPr>
        </p:nvSpPr>
        <p:spPr>
          <a:xfrm>
            <a:off x="1451579" y="804520"/>
            <a:ext cx="9603275" cy="594168"/>
          </a:xfrm>
        </p:spPr>
        <p:txBody>
          <a:bodyPr vert="horz" lIns="91440" tIns="45720" rIns="91440" bIns="45720" rtlCol="0" anchor="t">
            <a:normAutofit/>
          </a:bodyPr>
          <a:lstStyle/>
          <a:p>
            <a:pPr algn="ctr"/>
            <a:r>
              <a:rPr lang="en-US" dirty="0"/>
              <a:t>Job Satisfaction by Job Role</a:t>
            </a:r>
          </a:p>
        </p:txBody>
      </p:sp>
      <p:pic>
        <p:nvPicPr>
          <p:cNvPr id="34" name="Content Placeholder 33" descr="Chart&#10;&#10;Description automatically generated">
            <a:extLst>
              <a:ext uri="{FF2B5EF4-FFF2-40B4-BE49-F238E27FC236}">
                <a16:creationId xmlns:a16="http://schemas.microsoft.com/office/drawing/2014/main" id="{C41CB8F6-8D93-D444-A798-F807AAE86B2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77655" y="1267089"/>
            <a:ext cx="10584493" cy="5262680"/>
          </a:xfrm>
        </p:spPr>
      </p:pic>
    </p:spTree>
    <p:extLst>
      <p:ext uri="{BB962C8B-B14F-4D97-AF65-F5344CB8AC3E}">
        <p14:creationId xmlns:p14="http://schemas.microsoft.com/office/powerpoint/2010/main" val="36352556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{4C90AB8F-A690-784D-A441-0BA5CF7920F3}tf10001119</Template>
  <TotalTime>3427</TotalTime>
  <Words>551</Words>
  <Application>Microsoft Macintosh PowerPoint</Application>
  <PresentationFormat>Widescreen</PresentationFormat>
  <Paragraphs>65</Paragraphs>
  <Slides>17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Gill Sans MT</vt:lpstr>
      <vt:lpstr>Gallery</vt:lpstr>
      <vt:lpstr>Frito lay: Predicting Attrition and salary</vt:lpstr>
      <vt:lpstr>data and goals</vt:lpstr>
      <vt:lpstr>Job Role specific Trends</vt:lpstr>
      <vt:lpstr>PowerPoint Presentation</vt:lpstr>
      <vt:lpstr>Gender inequality</vt:lpstr>
      <vt:lpstr>PowerPoint Presentation</vt:lpstr>
      <vt:lpstr>Continuous Variable Correlations</vt:lpstr>
      <vt:lpstr>Discrete variable correlations</vt:lpstr>
      <vt:lpstr>Job Satisfaction by Job Role</vt:lpstr>
      <vt:lpstr>PowerPoint Presentation</vt:lpstr>
      <vt:lpstr>PowerPoint Presentation</vt:lpstr>
      <vt:lpstr>PowerPoint Presentation</vt:lpstr>
      <vt:lpstr>PowerPoint Presentation</vt:lpstr>
      <vt:lpstr>PowerPoint Presentation</vt:lpstr>
      <vt:lpstr>Variables that attribute to monthly income</vt:lpstr>
      <vt:lpstr>Linear Model with a rmse &lt; $3000</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Nelson, Lauren</cp:lastModifiedBy>
  <cp:revision>3</cp:revision>
  <dcterms:created xsi:type="dcterms:W3CDTF">2021-12-08T18:11:32Z</dcterms:created>
  <dcterms:modified xsi:type="dcterms:W3CDTF">2021-12-11T21:45:51Z</dcterms:modified>
</cp:coreProperties>
</file>