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4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8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0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4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1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7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0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1E6CC4-9406-48E1-A7A2-6890D44D14E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5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1E6CC4-9406-48E1-A7A2-6890D44D14E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3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E72A3-722D-B1BC-D3A4-D6121F961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PowerCo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C5751-FFEB-360E-023F-918E95299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Customer Churn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5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B727-A1C4-09C2-22AA-6EA96433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2040-A520-EDA0-6420-A080206A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11% </a:t>
            </a:r>
            <a:r>
              <a:rPr lang="en-US" dirty="0"/>
              <a:t>of customers are </a:t>
            </a:r>
            <a:r>
              <a:rPr lang="en-US" dirty="0">
                <a:solidFill>
                  <a:srgbClr val="FF0000"/>
                </a:solidFill>
              </a:rPr>
              <a:t>not renewing</a:t>
            </a:r>
            <a:r>
              <a:rPr lang="en-US" dirty="0"/>
              <a:t> their contracts with PowerCo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Business Impact</a:t>
            </a:r>
          </a:p>
          <a:p>
            <a:pPr lvl="1">
              <a:buClr>
                <a:srgbClr val="FF0000"/>
              </a:buClr>
            </a:pPr>
            <a:r>
              <a:rPr lang="en-US" dirty="0"/>
              <a:t>Decreased revenue growth</a:t>
            </a:r>
          </a:p>
          <a:p>
            <a:pPr lvl="1">
              <a:buClr>
                <a:srgbClr val="FF0000"/>
              </a:buClr>
            </a:pPr>
            <a:r>
              <a:rPr lang="en-US" dirty="0"/>
              <a:t>Decreased customer lifetime value</a:t>
            </a:r>
          </a:p>
          <a:p>
            <a:pPr lvl="1">
              <a:buClr>
                <a:srgbClr val="FF0000"/>
              </a:buClr>
            </a:pPr>
            <a:r>
              <a:rPr lang="en-US" dirty="0"/>
              <a:t>Loss in market share</a:t>
            </a:r>
          </a:p>
          <a:p>
            <a:pPr lvl="1">
              <a:buClr>
                <a:srgbClr val="FF0000"/>
              </a:buClr>
            </a:pPr>
            <a:r>
              <a:rPr lang="en-US" dirty="0"/>
              <a:t>Increased customer acquisition costs</a:t>
            </a:r>
          </a:p>
          <a:p>
            <a:pPr lvl="1">
              <a:buClr>
                <a:srgbClr val="FF0000"/>
              </a:buClr>
            </a:pPr>
            <a:r>
              <a:rPr lang="en-US" dirty="0"/>
              <a:t>Unstable revenue streams</a:t>
            </a:r>
          </a:p>
        </p:txBody>
      </p:sp>
    </p:spTree>
    <p:extLst>
      <p:ext uri="{BB962C8B-B14F-4D97-AF65-F5344CB8AC3E}">
        <p14:creationId xmlns:p14="http://schemas.microsoft.com/office/powerpoint/2010/main" val="207058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F58B-701B-68AC-AF41-AC30BF30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influences churn?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8620-2794-0B9C-E391-E4D3D12D6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010" y="1825625"/>
            <a:ext cx="3539790" cy="4351338"/>
          </a:xfrm>
        </p:spPr>
        <p:txBody>
          <a:bodyPr/>
          <a:lstStyle/>
          <a:p>
            <a:r>
              <a:rPr lang="en-US" dirty="0"/>
              <a:t>Price sensitivity is the strongest churn predictor, followed by specific acquisition campaigns, and renewal timing.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means customers are more likely to leave due to high prices, as well as fluctuations in those prices.</a:t>
            </a:r>
          </a:p>
          <a:p>
            <a:r>
              <a:rPr lang="en-US" dirty="0"/>
              <a:t>Ineffective campaigns also greatly contribute to churn.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3EE62-D00E-9563-B9B6-6CAE8130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8770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F8A4-6126-D641-2946-D1316E8F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2DE7-DF28-81A0-74CE-F025ACFC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  <a:p>
            <a:pPr lvl="1"/>
            <a:r>
              <a:rPr lang="en-US" dirty="0"/>
              <a:t>Offer more fixed-price contracts</a:t>
            </a:r>
          </a:p>
          <a:p>
            <a:pPr lvl="1"/>
            <a:r>
              <a:rPr lang="en-US" dirty="0"/>
              <a:t>Extend rate discounts to high-risk customers</a:t>
            </a:r>
          </a:p>
          <a:p>
            <a:endParaRPr lang="en-US" dirty="0"/>
          </a:p>
          <a:p>
            <a:r>
              <a:rPr lang="en-US" dirty="0"/>
              <a:t>Energy Campaigns</a:t>
            </a:r>
          </a:p>
          <a:p>
            <a:pPr lvl="1"/>
            <a:r>
              <a:rPr lang="en-US" dirty="0"/>
              <a:t>Focus spending on the campaigns with highest customer retention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Renewal Timing</a:t>
            </a:r>
          </a:p>
          <a:p>
            <a:pPr lvl="1"/>
            <a:r>
              <a:rPr lang="en-US" dirty="0"/>
              <a:t>Proactively offer contract renewals to customers</a:t>
            </a:r>
          </a:p>
        </p:txBody>
      </p:sp>
    </p:spTree>
    <p:extLst>
      <p:ext uri="{BB962C8B-B14F-4D97-AF65-F5344CB8AC3E}">
        <p14:creationId xmlns:p14="http://schemas.microsoft.com/office/powerpoint/2010/main" val="377752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BD8-065D-69AC-424C-318420DC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854D-0DCD-DA32-A04B-562E6295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  <a:p>
            <a:pPr lvl="1"/>
            <a:r>
              <a:rPr lang="en-US" dirty="0"/>
              <a:t>Identify high-risk customers and continually monitor them for intervention</a:t>
            </a:r>
          </a:p>
          <a:p>
            <a:endParaRPr lang="en-US" dirty="0"/>
          </a:p>
          <a:p>
            <a:r>
              <a:rPr lang="en-US" dirty="0"/>
              <a:t>Further Analysis</a:t>
            </a:r>
          </a:p>
          <a:p>
            <a:pPr lvl="1"/>
            <a:r>
              <a:rPr lang="en-US" dirty="0"/>
              <a:t>Experiment with price strategy and renewal timing to understand customer preferences</a:t>
            </a:r>
          </a:p>
          <a:p>
            <a:pPr lvl="1"/>
            <a:r>
              <a:rPr lang="en-US" dirty="0"/>
              <a:t>Analyze the impacts of campaign strategy to identify customer pain points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752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156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PowerCo</vt:lpstr>
      <vt:lpstr>Current Issue</vt:lpstr>
      <vt:lpstr>What influences churn?</vt:lpstr>
      <vt:lpstr>Recommendations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Nelson Bazikyan</dc:creator>
  <cp:lastModifiedBy>Nelson Bazikyan</cp:lastModifiedBy>
  <cp:revision>4</cp:revision>
  <dcterms:created xsi:type="dcterms:W3CDTF">2025-02-11T23:49:53Z</dcterms:created>
  <dcterms:modified xsi:type="dcterms:W3CDTF">2025-02-13T23:40:27Z</dcterms:modified>
</cp:coreProperties>
</file>