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329" r:id="rId3"/>
    <p:sldId id="339" r:id="rId4"/>
    <p:sldId id="340" r:id="rId5"/>
    <p:sldId id="341" r:id="rId6"/>
    <p:sldId id="342" r:id="rId7"/>
    <p:sldId id="343" r:id="rId8"/>
    <p:sldId id="349" r:id="rId9"/>
    <p:sldId id="334" r:id="rId10"/>
    <p:sldId id="335" r:id="rId11"/>
    <p:sldId id="336" r:id="rId12"/>
    <p:sldId id="338" r:id="rId13"/>
    <p:sldId id="344" r:id="rId14"/>
    <p:sldId id="345" r:id="rId15"/>
    <p:sldId id="346" r:id="rId16"/>
    <p:sldId id="347" r:id="rId17"/>
    <p:sldId id="348" r:id="rId18"/>
    <p:sldId id="351" r:id="rId19"/>
    <p:sldId id="350" r:id="rId20"/>
    <p:sldId id="288" r:id="rId21"/>
    <p:sldId id="289" r:id="rId22"/>
    <p:sldId id="290" r:id="rId23"/>
    <p:sldId id="352" r:id="rId24"/>
    <p:sldId id="291" r:id="rId25"/>
    <p:sldId id="296" r:id="rId26"/>
    <p:sldId id="292" r:id="rId27"/>
    <p:sldId id="293" r:id="rId28"/>
    <p:sldId id="294" r:id="rId29"/>
    <p:sldId id="295" r:id="rId30"/>
    <p:sldId id="297" r:id="rId31"/>
    <p:sldId id="298" r:id="rId32"/>
    <p:sldId id="299" r:id="rId33"/>
    <p:sldId id="353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50"/>
    <a:srgbClr val="CE4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85112"/>
  </p:normalViewPr>
  <p:slideViewPr>
    <p:cSldViewPr snapToGrid="0" snapToObjects="1">
      <p:cViewPr varScale="1">
        <p:scale>
          <a:sx n="120" d="100"/>
          <a:sy n="120" d="100"/>
        </p:scale>
        <p:origin x="200" y="4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3D3DC-3D0F-7747-A23B-4394FB7C1206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FA9B0-AF3C-7344-8165-ACAB1C04D1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73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FA9B0-AF3C-7344-8165-ACAB1C04D12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06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a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3679472"/>
            <a:ext cx="9144000" cy="1492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167" y="2507584"/>
            <a:ext cx="8616689" cy="1102519"/>
          </a:xfrm>
        </p:spPr>
        <p:txBody>
          <a:bodyPr anchor="b" anchorCtr="0">
            <a:normAutofit/>
          </a:bodyPr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67" y="3794400"/>
            <a:ext cx="8616689" cy="1314450"/>
          </a:xfrm>
        </p:spPr>
        <p:txBody>
          <a:bodyPr>
            <a:normAutofit/>
          </a:bodyPr>
          <a:lstStyle>
            <a:lvl1pPr marL="0" indent="0" algn="r">
              <a:buNone/>
              <a:defRPr sz="3800" b="1">
                <a:solidFill>
                  <a:schemeClr val="bg1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5"/>
          </p:nvPr>
        </p:nvSpPr>
        <p:spPr>
          <a:xfrm>
            <a:off x="346075" y="871538"/>
            <a:ext cx="8451850" cy="34893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94"/>
            <a:ext cx="9144000" cy="85725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5546" y="4361393"/>
            <a:ext cx="8452908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/>
            </a:lvl1pPr>
            <a:lvl2pPr marL="457200" indent="0" algn="ctr">
              <a:buFontTx/>
              <a:buNone/>
              <a:defRPr sz="1200" b="1"/>
            </a:lvl2pPr>
            <a:lvl3pPr marL="914400" indent="0" algn="ctr">
              <a:buFontTx/>
              <a:buNone/>
              <a:defRPr sz="1200" b="1"/>
            </a:lvl3pPr>
            <a:lvl4pPr marL="1371600" indent="0" algn="ctr">
              <a:buFontTx/>
              <a:buNone/>
              <a:defRPr sz="1200" b="1"/>
            </a:lvl4pPr>
            <a:lvl5pPr marL="1828800" indent="0" algn="ctr">
              <a:buFontTx/>
              <a:buNone/>
              <a:defRPr sz="1200" b="1"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3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46075" y="871538"/>
            <a:ext cx="8451850" cy="3489325"/>
          </a:xfrm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94"/>
            <a:ext cx="9144000" cy="85725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5546" y="4361393"/>
            <a:ext cx="8452908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/>
            </a:lvl1pPr>
            <a:lvl2pPr marL="457200" indent="0" algn="ctr">
              <a:buFontTx/>
              <a:buNone/>
              <a:defRPr sz="1200" b="1"/>
            </a:lvl2pPr>
            <a:lvl3pPr marL="914400" indent="0" algn="ctr">
              <a:buFontTx/>
              <a:buNone/>
              <a:defRPr sz="1200" b="1"/>
            </a:lvl3pPr>
            <a:lvl4pPr marL="1371600" indent="0" algn="ctr">
              <a:buFontTx/>
              <a:buNone/>
              <a:defRPr sz="1200" b="1"/>
            </a:lvl4pPr>
            <a:lvl5pPr marL="1828800" indent="0" algn="ctr">
              <a:buFontTx/>
              <a:buNone/>
              <a:defRPr sz="1200" b="1"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353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azio co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996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43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672369"/>
            <a:ext cx="8784976" cy="819262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91630"/>
            <a:ext cx="8784976" cy="3510390"/>
          </a:xfrm>
        </p:spPr>
        <p:txBody>
          <a:bodyPr/>
          <a:lstStyle>
            <a:lvl1pPr>
              <a:defRPr sz="2100"/>
            </a:lvl1pPr>
            <a:lvl2pPr marL="557213" indent="-214313">
              <a:buFont typeface="Arial" panose="020B0604020202020204" pitchFamily="34" charset="0"/>
              <a:buChar char="•"/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4081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capítulo/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77" y="2146300"/>
            <a:ext cx="8901192" cy="857250"/>
          </a:xfrm>
        </p:spPr>
        <p:txBody>
          <a:bodyPr/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74725" y="1446213"/>
            <a:ext cx="7194550" cy="2179637"/>
            <a:chOff x="974725" y="1446213"/>
            <a:chExt cx="7194550" cy="2179637"/>
          </a:xfrm>
        </p:grpSpPr>
        <p:pic>
          <p:nvPicPr>
            <p:cNvPr id="3" name="Imagem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25" y="2180432"/>
              <a:ext cx="7194550" cy="78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tângulo 15"/>
            <p:cNvSpPr/>
            <p:nvPr userDrawn="1"/>
          </p:nvSpPr>
          <p:spPr>
            <a:xfrm>
              <a:off x="1609725" y="1446213"/>
              <a:ext cx="5924550" cy="460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" name="Retângulo 16"/>
            <p:cNvSpPr/>
            <p:nvPr userDrawn="1"/>
          </p:nvSpPr>
          <p:spPr>
            <a:xfrm>
              <a:off x="1606550" y="3579813"/>
              <a:ext cx="5924550" cy="460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7721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 b="1" dirty="0">
              <a:latin typeface="Trebuchet MS"/>
              <a:cs typeface="Trebuchet MS"/>
            </a:endParaRPr>
          </a:p>
        </p:txBody>
      </p:sp>
      <p:sp>
        <p:nvSpPr>
          <p:cNvPr id="4" name="Retângulo de cantos arredondados 8"/>
          <p:cNvSpPr/>
          <p:nvPr userDrawn="1"/>
        </p:nvSpPr>
        <p:spPr bwMode="auto">
          <a:xfrm>
            <a:off x="323850" y="1298575"/>
            <a:ext cx="8459788" cy="3372203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17966" y="1456620"/>
            <a:ext cx="8071556" cy="308715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Font typeface="Arial"/>
              <a:buNone/>
              <a:defRPr sz="2500">
                <a:latin typeface="Verdana"/>
                <a:cs typeface="Verdana"/>
              </a:defRPr>
            </a:lvl1pPr>
            <a:lvl2pPr marL="457200" indent="0">
              <a:lnSpc>
                <a:spcPct val="130000"/>
              </a:lnSpc>
              <a:buNone/>
              <a:defRPr sz="2200">
                <a:latin typeface="Verdana"/>
                <a:cs typeface="Verdana"/>
              </a:defRPr>
            </a:lvl2pPr>
            <a:lvl3pPr marL="914400" indent="0">
              <a:lnSpc>
                <a:spcPct val="130000"/>
              </a:lnSpc>
              <a:buNone/>
              <a:defRPr sz="2000">
                <a:latin typeface="Verdana"/>
                <a:cs typeface="Verdana"/>
              </a:defRPr>
            </a:lvl3pPr>
            <a:lvl4pPr marL="1371600" indent="0">
              <a:lnSpc>
                <a:spcPct val="130000"/>
              </a:lnSpc>
              <a:buNone/>
              <a:defRPr sz="1800">
                <a:latin typeface="Verdana"/>
                <a:cs typeface="Verdana"/>
              </a:defRPr>
            </a:lvl4pPr>
            <a:lvl5pPr marL="1828800" indent="0">
              <a:lnSpc>
                <a:spcPct val="130000"/>
              </a:lnSpc>
              <a:buNone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11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com 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 b="1" dirty="0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17402" y="1048408"/>
            <a:ext cx="8901192" cy="39729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Font typeface="Arial"/>
              <a:buNone/>
              <a:defRPr sz="2500">
                <a:latin typeface="Verdana"/>
                <a:cs typeface="Verdana"/>
              </a:defRPr>
            </a:lvl1pPr>
            <a:lvl2pPr marL="457200" indent="0">
              <a:lnSpc>
                <a:spcPct val="130000"/>
              </a:lnSpc>
              <a:buNone/>
              <a:defRPr sz="2200">
                <a:latin typeface="Verdana"/>
                <a:cs typeface="Verdana"/>
              </a:defRPr>
            </a:lvl2pPr>
            <a:lvl3pPr marL="914400" indent="0">
              <a:lnSpc>
                <a:spcPct val="130000"/>
              </a:lnSpc>
              <a:buNone/>
              <a:defRPr sz="2000">
                <a:latin typeface="Verdana"/>
                <a:cs typeface="Verdana"/>
              </a:defRPr>
            </a:lvl3pPr>
            <a:lvl4pPr marL="1371600" indent="0">
              <a:lnSpc>
                <a:spcPct val="130000"/>
              </a:lnSpc>
              <a:buNone/>
              <a:defRPr sz="1800">
                <a:latin typeface="Verdana"/>
                <a:cs typeface="Verdana"/>
              </a:defRPr>
            </a:lvl4pPr>
            <a:lvl5pPr marL="1828800" indent="0">
              <a:lnSpc>
                <a:spcPct val="130000"/>
              </a:lnSpc>
              <a:buNone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1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 b="1" dirty="0">
              <a:latin typeface="Trebuchet MS"/>
              <a:cs typeface="Trebuchet MS"/>
            </a:endParaRPr>
          </a:p>
        </p:txBody>
      </p:sp>
      <p:sp>
        <p:nvSpPr>
          <p:cNvPr id="4" name="Retângulo de cantos arredondados 8"/>
          <p:cNvSpPr/>
          <p:nvPr userDrawn="1"/>
        </p:nvSpPr>
        <p:spPr bwMode="auto">
          <a:xfrm>
            <a:off x="323850" y="1298575"/>
            <a:ext cx="3994150" cy="3372203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17966" y="1456620"/>
            <a:ext cx="3630701" cy="308715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Font typeface="Arial"/>
              <a:buNone/>
              <a:defRPr sz="2500">
                <a:latin typeface="Verdana"/>
                <a:cs typeface="Verdana"/>
              </a:defRPr>
            </a:lvl1pPr>
            <a:lvl2pPr marL="457200" indent="0">
              <a:lnSpc>
                <a:spcPct val="130000"/>
              </a:lnSpc>
              <a:buNone/>
              <a:defRPr sz="2200">
                <a:latin typeface="Verdana"/>
                <a:cs typeface="Verdana"/>
              </a:defRPr>
            </a:lvl2pPr>
            <a:lvl3pPr marL="914400" indent="0">
              <a:lnSpc>
                <a:spcPct val="130000"/>
              </a:lnSpc>
              <a:buNone/>
              <a:defRPr sz="2000">
                <a:latin typeface="Verdana"/>
                <a:cs typeface="Verdana"/>
              </a:defRPr>
            </a:lvl3pPr>
            <a:lvl4pPr marL="1371600" indent="0">
              <a:lnSpc>
                <a:spcPct val="130000"/>
              </a:lnSpc>
              <a:buNone/>
              <a:defRPr sz="1800">
                <a:latin typeface="Verdana"/>
                <a:cs typeface="Verdana"/>
              </a:defRPr>
            </a:lvl4pPr>
            <a:lvl5pPr marL="1828800" indent="0">
              <a:lnSpc>
                <a:spcPct val="130000"/>
              </a:lnSpc>
              <a:buNone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99693" y="1298575"/>
            <a:ext cx="4191000" cy="31040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598988" y="4402138"/>
            <a:ext cx="41910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/>
            </a:lvl1pPr>
            <a:lvl2pPr marL="457200" indent="0" algn="ctr">
              <a:buFontTx/>
              <a:buNone/>
              <a:defRPr sz="1200" b="1"/>
            </a:lvl2pPr>
            <a:lvl3pPr marL="914400" indent="0" algn="ctr">
              <a:buFontTx/>
              <a:buNone/>
              <a:defRPr sz="1200" b="1"/>
            </a:lvl3pPr>
            <a:lvl4pPr marL="1371600" indent="0" algn="ctr">
              <a:buFontTx/>
              <a:buNone/>
              <a:defRPr sz="1200" b="1"/>
            </a:lvl4pPr>
            <a:lvl5pPr marL="1828800" indent="0" algn="ctr">
              <a:buFontTx/>
              <a:buNone/>
              <a:defRPr sz="1200" b="1"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3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, texto e image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 b="1" dirty="0">
              <a:latin typeface="Trebuchet MS"/>
              <a:cs typeface="Trebuchet MS"/>
            </a:endParaRPr>
          </a:p>
        </p:txBody>
      </p:sp>
      <p:sp>
        <p:nvSpPr>
          <p:cNvPr id="4" name="Retângulo de cantos arredondados 8"/>
          <p:cNvSpPr/>
          <p:nvPr userDrawn="1"/>
        </p:nvSpPr>
        <p:spPr bwMode="auto">
          <a:xfrm>
            <a:off x="4726515" y="1313039"/>
            <a:ext cx="3994150" cy="3372203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920631" y="1471084"/>
            <a:ext cx="3630701" cy="308715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Font typeface="Arial"/>
              <a:buNone/>
              <a:defRPr sz="2500">
                <a:latin typeface="Verdana"/>
                <a:cs typeface="Verdana"/>
              </a:defRPr>
            </a:lvl1pPr>
            <a:lvl2pPr marL="457200" indent="0">
              <a:lnSpc>
                <a:spcPct val="130000"/>
              </a:lnSpc>
              <a:buNone/>
              <a:defRPr sz="2200">
                <a:latin typeface="Verdana"/>
                <a:cs typeface="Verdana"/>
              </a:defRPr>
            </a:lvl2pPr>
            <a:lvl3pPr marL="914400" indent="0">
              <a:lnSpc>
                <a:spcPct val="130000"/>
              </a:lnSpc>
              <a:buNone/>
              <a:defRPr sz="2000">
                <a:latin typeface="Verdana"/>
                <a:cs typeface="Verdana"/>
              </a:defRPr>
            </a:lvl3pPr>
            <a:lvl4pPr marL="1371600" indent="0">
              <a:lnSpc>
                <a:spcPct val="130000"/>
              </a:lnSpc>
              <a:buNone/>
              <a:defRPr sz="1800">
                <a:latin typeface="Verdana"/>
                <a:cs typeface="Verdana"/>
              </a:defRPr>
            </a:lvl4pPr>
            <a:lvl5pPr marL="1828800" indent="0">
              <a:lnSpc>
                <a:spcPct val="130000"/>
              </a:lnSpc>
              <a:buNone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95804" y="1298575"/>
            <a:ext cx="4191000" cy="31040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5099" y="4402138"/>
            <a:ext cx="41910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/>
            </a:lvl1pPr>
            <a:lvl2pPr marL="457200" indent="0" algn="ctr">
              <a:buFontTx/>
              <a:buNone/>
              <a:defRPr sz="1200" b="1"/>
            </a:lvl2pPr>
            <a:lvl3pPr marL="914400" indent="0" algn="ctr">
              <a:buFontTx/>
              <a:buNone/>
              <a:defRPr sz="1200" b="1"/>
            </a:lvl3pPr>
            <a:lvl4pPr marL="1371600" indent="0" algn="ctr">
              <a:buFontTx/>
              <a:buNone/>
              <a:defRPr sz="1200" b="1"/>
            </a:lvl4pPr>
            <a:lvl5pPr marL="1828800" indent="0" algn="ctr">
              <a:buFontTx/>
              <a:buNone/>
              <a:defRPr sz="1200" b="1"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44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8"/>
          <p:cNvSpPr/>
          <p:nvPr userDrawn="1"/>
        </p:nvSpPr>
        <p:spPr bwMode="auto">
          <a:xfrm>
            <a:off x="338666" y="871544"/>
            <a:ext cx="8523111" cy="3758763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4532" y="1001889"/>
            <a:ext cx="8071379" cy="3429000"/>
          </a:xfr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/>
            </a:lvl1pPr>
            <a:lvl2pPr marL="457200" indent="0">
              <a:lnSpc>
                <a:spcPct val="130000"/>
              </a:lnSpc>
              <a:buFontTx/>
              <a:buNone/>
              <a:defRPr/>
            </a:lvl2pPr>
            <a:lvl3pPr marL="914400" indent="0">
              <a:lnSpc>
                <a:spcPct val="130000"/>
              </a:lnSpc>
              <a:buFontTx/>
              <a:buNone/>
              <a:defRPr/>
            </a:lvl3pPr>
            <a:lvl4pPr marL="1371600" indent="0">
              <a:lnSpc>
                <a:spcPct val="130000"/>
              </a:lnSpc>
              <a:buFontTx/>
              <a:buNone/>
              <a:defRPr/>
            </a:lvl4pPr>
            <a:lvl5pPr marL="1828800" indent="0">
              <a:lnSpc>
                <a:spcPct val="130000"/>
              </a:lnSpc>
              <a:buFontTx/>
              <a:buNone/>
              <a:defRPr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6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m título e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8"/>
          <p:cNvSpPr/>
          <p:nvPr userDrawn="1"/>
        </p:nvSpPr>
        <p:spPr bwMode="auto">
          <a:xfrm>
            <a:off x="338666" y="451556"/>
            <a:ext cx="8523111" cy="4178751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4532" y="765793"/>
            <a:ext cx="8071379" cy="3665096"/>
          </a:xfr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/>
            </a:lvl1pPr>
            <a:lvl2pPr marL="457200" indent="0">
              <a:lnSpc>
                <a:spcPct val="130000"/>
              </a:lnSpc>
              <a:buFontTx/>
              <a:buNone/>
              <a:defRPr/>
            </a:lvl2pPr>
            <a:lvl3pPr marL="914400" indent="0">
              <a:lnSpc>
                <a:spcPct val="130000"/>
              </a:lnSpc>
              <a:buFontTx/>
              <a:buNone/>
              <a:defRPr/>
            </a:lvl3pPr>
            <a:lvl4pPr marL="1371600" indent="0">
              <a:lnSpc>
                <a:spcPct val="130000"/>
              </a:lnSpc>
              <a:buFontTx/>
              <a:buNone/>
              <a:defRPr/>
            </a:lvl4pPr>
            <a:lvl5pPr marL="1828800" indent="0">
              <a:lnSpc>
                <a:spcPct val="130000"/>
              </a:lnSpc>
              <a:buFontTx/>
              <a:buNone/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6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94"/>
            <a:ext cx="9144000" cy="85725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5546" y="871544"/>
            <a:ext cx="8452908" cy="3489319"/>
          </a:xfrm>
        </p:spPr>
        <p:txBody>
          <a:bodyPr/>
          <a:lstStyle/>
          <a:p>
            <a:endParaRPr lang="pt-BR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5546" y="4361393"/>
            <a:ext cx="8452908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/>
            </a:lvl1pPr>
            <a:lvl2pPr marL="457200" indent="0" algn="ctr">
              <a:buFontTx/>
              <a:buNone/>
              <a:defRPr sz="1200" b="1"/>
            </a:lvl2pPr>
            <a:lvl3pPr marL="914400" indent="0" algn="ctr">
              <a:buFontTx/>
              <a:buNone/>
              <a:defRPr sz="1200" b="1"/>
            </a:lvl3pPr>
            <a:lvl4pPr marL="1371600" indent="0" algn="ctr">
              <a:buFontTx/>
              <a:buNone/>
              <a:defRPr sz="1200" b="1"/>
            </a:lvl4pPr>
            <a:lvl5pPr marL="1828800" indent="0" algn="ctr">
              <a:buFontTx/>
              <a:buNone/>
              <a:defRPr sz="1200" b="1"/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2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402" y="14294"/>
            <a:ext cx="890119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24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4" r:id="rId3"/>
    <p:sldLayoutId id="2147483675" r:id="rId4"/>
    <p:sldLayoutId id="2147483668" r:id="rId5"/>
    <p:sldLayoutId id="2147483673" r:id="rId6"/>
    <p:sldLayoutId id="2147483672" r:id="rId7"/>
    <p:sldLayoutId id="2147483667" r:id="rId8"/>
    <p:sldLayoutId id="2147483669" r:id="rId9"/>
    <p:sldLayoutId id="2147483670" r:id="rId10"/>
    <p:sldLayoutId id="2147483671" r:id="rId11"/>
    <p:sldLayoutId id="2147483663" r:id="rId12"/>
    <p:sldLayoutId id="2147483661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0"/>
          <a:cs typeface="Trebuchet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200" kern="1200">
          <a:solidFill>
            <a:schemeClr val="tx1"/>
          </a:solidFill>
          <a:latin typeface="Verdana"/>
          <a:ea typeface="ＭＳ Ｐゴシック" charset="0"/>
          <a:cs typeface="Verdan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/>
          <a:ea typeface="ＭＳ Ｐゴシック" charset="0"/>
          <a:cs typeface="Verdan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800" kern="1200">
          <a:solidFill>
            <a:schemeClr val="tx1"/>
          </a:solidFill>
          <a:latin typeface="Verdana"/>
          <a:ea typeface="ＭＳ Ｐゴシック" charset="0"/>
          <a:cs typeface="Verdan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600" kern="1200">
          <a:solidFill>
            <a:schemeClr val="tx1"/>
          </a:solidFill>
          <a:latin typeface="Verdana"/>
          <a:ea typeface="ＭＳ Ｐゴシック" charset="0"/>
          <a:cs typeface="Verdan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gsnedders.html5.org/outliner/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hyperlink" Target="https://html.spec.whatwg.org/multipag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itdegree.org/learn/html" TargetMode="External"/><Relationship Id="rId4" Type="http://schemas.openxmlformats.org/officeDocument/2006/relationships/hyperlink" Target="http://joshduck.com/periodic-table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hyperlink" Target="http://www.quirksmode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validator.w3.org/" TargetMode="External"/><Relationship Id="rId4" Type="http://schemas.openxmlformats.org/officeDocument/2006/relationships/hyperlink" Target="http://html5tes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Marcos André Silveira </a:t>
            </a:r>
            <a:r>
              <a:rPr lang="pt-BR" dirty="0" err="1"/>
              <a:t>Kutova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32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marcação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Uma linguagem de marcação pode ser usada para marcar: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/>
              <a:t>A estrutura do documento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/>
              <a:t>A forma de apresentação do documento</a:t>
            </a:r>
          </a:p>
          <a:p>
            <a:pPr marL="342900" indent="-342900">
              <a:buFont typeface="Arial" charset="0"/>
              <a:buChar char="•"/>
            </a:pPr>
            <a:r>
              <a:rPr lang="pt-BR" dirty="0"/>
              <a:t>A forma de processamento do documento</a:t>
            </a:r>
          </a:p>
        </p:txBody>
      </p:sp>
    </p:spTree>
    <p:extLst>
      <p:ext uri="{BB962C8B-B14F-4D97-AF65-F5344CB8AC3E}">
        <p14:creationId xmlns:p14="http://schemas.microsoft.com/office/powerpoint/2010/main" val="19232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HTML = </a:t>
            </a:r>
            <a:r>
              <a:rPr lang="pt-BR" i="1" dirty="0" err="1"/>
              <a:t>HyperText</a:t>
            </a:r>
            <a:r>
              <a:rPr lang="pt-BR" i="1" dirty="0"/>
              <a:t> </a:t>
            </a:r>
            <a:r>
              <a:rPr lang="pt-BR" i="1" dirty="0" err="1"/>
              <a:t>Markup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Linguagem de marcação de hipertextos, criada, na década de 1990, para a construção de páginas web</a:t>
            </a:r>
          </a:p>
        </p:txBody>
      </p:sp>
    </p:spTree>
    <p:extLst>
      <p:ext uri="{BB962C8B-B14F-4D97-AF65-F5344CB8AC3E}">
        <p14:creationId xmlns:p14="http://schemas.microsoft.com/office/powerpoint/2010/main" val="141183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354013" y="2487613"/>
            <a:ext cx="8789987" cy="9413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accent1"/>
                </a:solidFill>
              </a:rPr>
              <a:t>&lt;</a:t>
            </a:r>
            <a:r>
              <a:rPr lang="pt-BR" sz="2200" dirty="0" err="1">
                <a:solidFill>
                  <a:schemeClr val="accent1"/>
                </a:solidFill>
              </a:rPr>
              <a:t>p</a:t>
            </a:r>
            <a:r>
              <a:rPr lang="pt-BR" sz="2200" dirty="0">
                <a:solidFill>
                  <a:schemeClr val="accent1"/>
                </a:solidFill>
              </a:rPr>
              <a:t>&gt;</a:t>
            </a:r>
            <a:r>
              <a:rPr lang="pt-BR" sz="2200" dirty="0"/>
              <a:t>Este é um parágrafo.</a:t>
            </a:r>
            <a:r>
              <a:rPr lang="pt-BR" sz="2200" dirty="0">
                <a:solidFill>
                  <a:schemeClr val="accent1"/>
                </a:solidFill>
              </a:rPr>
              <a:t>&lt;/</a:t>
            </a:r>
            <a:r>
              <a:rPr lang="pt-BR" sz="2200" dirty="0" err="1">
                <a:solidFill>
                  <a:schemeClr val="accent1"/>
                </a:solidFill>
              </a:rPr>
              <a:t>p</a:t>
            </a:r>
            <a:r>
              <a:rPr lang="pt-BR" sz="2200" dirty="0">
                <a:solidFill>
                  <a:schemeClr val="accent1"/>
                </a:solidFill>
              </a:rPr>
              <a:t>&gt;</a:t>
            </a:r>
            <a:endParaRPr lang="pt-BR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510188" y="1379651"/>
            <a:ext cx="2627642" cy="985202"/>
            <a:chOff x="582214" y="1636974"/>
            <a:chExt cx="2627642" cy="985202"/>
          </a:xfrm>
        </p:grpSpPr>
        <p:sp>
          <p:nvSpPr>
            <p:cNvPr id="4" name="CaixaDeTexto 3"/>
            <p:cNvSpPr txBox="1"/>
            <p:nvPr/>
          </p:nvSpPr>
          <p:spPr>
            <a:xfrm>
              <a:off x="582214" y="1636974"/>
              <a:ext cx="2627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CE453A"/>
                  </a:solidFill>
                </a:rPr>
                <a:t>Etiqueta de início</a:t>
              </a:r>
            </a:p>
          </p:txBody>
        </p:sp>
        <p:cxnSp>
          <p:nvCxnSpPr>
            <p:cNvPr id="5" name="Conector de Seta Reta 4"/>
            <p:cNvCxnSpPr/>
            <p:nvPr/>
          </p:nvCxnSpPr>
          <p:spPr>
            <a:xfrm>
              <a:off x="1888609" y="2171237"/>
              <a:ext cx="7426" cy="450939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5453287" y="1452249"/>
            <a:ext cx="2334293" cy="912604"/>
            <a:chOff x="6031511" y="1636974"/>
            <a:chExt cx="2334293" cy="912604"/>
          </a:xfrm>
        </p:grpSpPr>
        <p:sp>
          <p:nvSpPr>
            <p:cNvPr id="7" name="CaixaDeTexto 6"/>
            <p:cNvSpPr txBox="1"/>
            <p:nvPr/>
          </p:nvSpPr>
          <p:spPr>
            <a:xfrm>
              <a:off x="6031511" y="1636974"/>
              <a:ext cx="2334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CE453A"/>
                  </a:solidFill>
                </a:rPr>
                <a:t>Etiqueta de fim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>
              <a:off x="7191232" y="2098639"/>
              <a:ext cx="7426" cy="450939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12412" y="3065929"/>
            <a:ext cx="3326552" cy="1009368"/>
            <a:chOff x="2725763" y="3106767"/>
            <a:chExt cx="3326552" cy="1009368"/>
          </a:xfrm>
        </p:grpSpPr>
        <p:sp>
          <p:nvSpPr>
            <p:cNvPr id="9" name="CaixaDeTexto 8"/>
            <p:cNvSpPr txBox="1"/>
            <p:nvPr/>
          </p:nvSpPr>
          <p:spPr>
            <a:xfrm>
              <a:off x="2725763" y="3654470"/>
              <a:ext cx="3326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CE453A"/>
                  </a:solidFill>
                </a:rPr>
                <a:t>Conteúdo </a:t>
              </a:r>
              <a:r>
                <a:rPr lang="pt-BR" sz="2400">
                  <a:solidFill>
                    <a:srgbClr val="CE453A"/>
                  </a:solidFill>
                </a:rPr>
                <a:t>do elemento</a:t>
              </a:r>
              <a:endParaRPr lang="pt-BR" sz="2400" dirty="0">
                <a:solidFill>
                  <a:srgbClr val="CE453A"/>
                </a:solidFill>
              </a:endParaRPr>
            </a:p>
          </p:txBody>
        </p:sp>
        <p:cxnSp>
          <p:nvCxnSpPr>
            <p:cNvPr id="10" name="Conector de Seta Reta 9"/>
            <p:cNvCxnSpPr>
              <a:stCxn id="9" idx="0"/>
            </p:cNvCxnSpPr>
            <p:nvPr/>
          </p:nvCxnSpPr>
          <p:spPr>
            <a:xfrm flipH="1" flipV="1">
              <a:off x="4379480" y="3106767"/>
              <a:ext cx="9559" cy="547703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29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354013" y="2213293"/>
            <a:ext cx="8789987" cy="9413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pt-BR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pt-BR" sz="2200" dirty="0"/>
              <a:t>Este é um 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&lt;a </a:t>
            </a:r>
            <a:r>
              <a:rPr lang="pt-BR" sz="2200" dirty="0" err="1">
                <a:solidFill>
                  <a:schemeClr val="accent1"/>
                </a:solidFill>
              </a:rPr>
              <a:t>href</a:t>
            </a:r>
            <a:r>
              <a:rPr lang="pt-BR" sz="2200" dirty="0">
                <a:solidFill>
                  <a:schemeClr val="accent1"/>
                </a:solidFill>
              </a:rPr>
              <a:t>=</a:t>
            </a:r>
            <a:r>
              <a:rPr lang="en-US" sz="2200" dirty="0">
                <a:solidFill>
                  <a:schemeClr val="accent1"/>
                </a:solidFill>
              </a:rPr>
              <a:t>"</a:t>
            </a:r>
            <a:r>
              <a:rPr lang="en-US" sz="2200" dirty="0" err="1">
                <a:solidFill>
                  <a:schemeClr val="accent1"/>
                </a:solidFill>
              </a:rPr>
              <a:t>para.html</a:t>
            </a:r>
            <a:r>
              <a:rPr lang="en-US" sz="2200" dirty="0">
                <a:solidFill>
                  <a:schemeClr val="accent1"/>
                </a:solidFill>
              </a:rPr>
              <a:t>"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pt-BR" sz="2200" dirty="0"/>
              <a:t>parágrafo.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&lt;/a&gt;&lt;/</a:t>
            </a:r>
            <a:r>
              <a:rPr lang="pt-BR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417344" y="1106072"/>
            <a:ext cx="1322798" cy="967508"/>
            <a:chOff x="1227210" y="1654668"/>
            <a:chExt cx="1322798" cy="967508"/>
          </a:xfrm>
        </p:grpSpPr>
        <p:sp>
          <p:nvSpPr>
            <p:cNvPr id="4" name="CaixaDeTexto 3"/>
            <p:cNvSpPr txBox="1"/>
            <p:nvPr/>
          </p:nvSpPr>
          <p:spPr>
            <a:xfrm>
              <a:off x="1227210" y="1654668"/>
              <a:ext cx="1322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>
                  <a:solidFill>
                    <a:srgbClr val="CE453A"/>
                  </a:solidFill>
                </a:rPr>
                <a:t>Atributo</a:t>
              </a:r>
              <a:endParaRPr lang="pt-BR" sz="2400" dirty="0">
                <a:solidFill>
                  <a:srgbClr val="CE453A"/>
                </a:solidFill>
              </a:endParaRPr>
            </a:p>
          </p:txBody>
        </p:sp>
        <p:cxnSp>
          <p:nvCxnSpPr>
            <p:cNvPr id="5" name="Conector de Seta Reta 4"/>
            <p:cNvCxnSpPr/>
            <p:nvPr/>
          </p:nvCxnSpPr>
          <p:spPr>
            <a:xfrm>
              <a:off x="1888609" y="2171237"/>
              <a:ext cx="7426" cy="450939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596421" y="2719137"/>
            <a:ext cx="3592650" cy="1172219"/>
            <a:chOff x="1806656" y="3035036"/>
            <a:chExt cx="3592650" cy="1172219"/>
          </a:xfrm>
        </p:grpSpPr>
        <p:sp>
          <p:nvSpPr>
            <p:cNvPr id="9" name="CaixaDeTexto 8"/>
            <p:cNvSpPr txBox="1"/>
            <p:nvPr/>
          </p:nvSpPr>
          <p:spPr>
            <a:xfrm>
              <a:off x="1806656" y="3745590"/>
              <a:ext cx="3592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CE453A"/>
                  </a:solidFill>
                </a:rPr>
                <a:t>Hierarquia de elementos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V="1">
              <a:off x="4303059" y="3035036"/>
              <a:ext cx="0" cy="575256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526C4DF-452E-1A46-A6FD-C20743373D99}"/>
              </a:ext>
            </a:extLst>
          </p:cNvPr>
          <p:cNvGrpSpPr/>
          <p:nvPr/>
        </p:nvGrpSpPr>
        <p:grpSpPr>
          <a:xfrm>
            <a:off x="5802954" y="3102022"/>
            <a:ext cx="3032760" cy="1779941"/>
            <a:chOff x="5318760" y="3279481"/>
            <a:chExt cx="3032760" cy="1779941"/>
          </a:xfrm>
        </p:grpSpPr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68EE6144-2901-E740-B5CF-C7E0989D7F3D}"/>
                </a:ext>
              </a:extLst>
            </p:cNvPr>
            <p:cNvSpPr/>
            <p:nvPr/>
          </p:nvSpPr>
          <p:spPr>
            <a:xfrm>
              <a:off x="6412230" y="3279481"/>
              <a:ext cx="845820" cy="4616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&lt;</a:t>
              </a:r>
              <a:r>
                <a:rPr lang="pt-BR" dirty="0" err="1"/>
                <a:t>p</a:t>
              </a:r>
              <a:r>
                <a:rPr lang="pt-BR" dirty="0"/>
                <a:t>&gt;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6A206665-1E5F-CE4C-A958-956F4BA74885}"/>
                </a:ext>
              </a:extLst>
            </p:cNvPr>
            <p:cNvSpPr/>
            <p:nvPr/>
          </p:nvSpPr>
          <p:spPr>
            <a:xfrm>
              <a:off x="6412230" y="3978047"/>
              <a:ext cx="845820" cy="4616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&lt;a&gt;</a:t>
              </a:r>
            </a:p>
          </p:txBody>
        </p:sp>
        <p:sp>
          <p:nvSpPr>
            <p:cNvPr id="12" name="Retângulo Arredondado 11">
              <a:extLst>
                <a:ext uri="{FF2B5EF4-FFF2-40B4-BE49-F238E27FC236}">
                  <a16:creationId xmlns:a16="http://schemas.microsoft.com/office/drawing/2014/main" id="{9C287EE1-9FB6-D34A-9DCD-0D8238E0A6DE}"/>
                </a:ext>
              </a:extLst>
            </p:cNvPr>
            <p:cNvSpPr/>
            <p:nvPr/>
          </p:nvSpPr>
          <p:spPr>
            <a:xfrm>
              <a:off x="5318760" y="3972970"/>
              <a:ext cx="845820" cy="4616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i="1" dirty="0">
                  <a:solidFill>
                    <a:schemeClr val="bg1">
                      <a:lumMod val="65000"/>
                    </a:schemeClr>
                  </a:solidFill>
                </a:rPr>
                <a:t>texto</a:t>
              </a:r>
            </a:p>
          </p:txBody>
        </p:sp>
        <p:sp>
          <p:nvSpPr>
            <p:cNvPr id="13" name="Retângulo Arredondado 12">
              <a:extLst>
                <a:ext uri="{FF2B5EF4-FFF2-40B4-BE49-F238E27FC236}">
                  <a16:creationId xmlns:a16="http://schemas.microsoft.com/office/drawing/2014/main" id="{34D33AD9-C48F-5A43-844F-B8E72001275C}"/>
                </a:ext>
              </a:extLst>
            </p:cNvPr>
            <p:cNvSpPr/>
            <p:nvPr/>
          </p:nvSpPr>
          <p:spPr>
            <a:xfrm>
              <a:off x="7505700" y="3969133"/>
              <a:ext cx="845820" cy="4616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i="1" dirty="0">
                  <a:solidFill>
                    <a:schemeClr val="bg1">
                      <a:lumMod val="65000"/>
                    </a:schemeClr>
                  </a:solidFill>
                </a:rPr>
                <a:t>texto</a:t>
              </a:r>
            </a:p>
          </p:txBody>
        </p:sp>
        <p:sp>
          <p:nvSpPr>
            <p:cNvPr id="15" name="Retângulo Arredondado 14">
              <a:extLst>
                <a:ext uri="{FF2B5EF4-FFF2-40B4-BE49-F238E27FC236}">
                  <a16:creationId xmlns:a16="http://schemas.microsoft.com/office/drawing/2014/main" id="{118EF2F6-607F-1D4C-B2FA-6CD93836D28C}"/>
                </a:ext>
              </a:extLst>
            </p:cNvPr>
            <p:cNvSpPr/>
            <p:nvPr/>
          </p:nvSpPr>
          <p:spPr>
            <a:xfrm>
              <a:off x="6412230" y="4597757"/>
              <a:ext cx="845820" cy="4616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i="1" dirty="0">
                  <a:solidFill>
                    <a:schemeClr val="bg1">
                      <a:lumMod val="65000"/>
                    </a:schemeClr>
                  </a:solidFill>
                </a:rPr>
                <a:t>texto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F85AB85-9A5F-9445-A453-E794531B24B6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6835140" y="3741146"/>
              <a:ext cx="0" cy="2369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4D307CF-C98C-C942-8AAA-B4E429E7301D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6835140" y="4439712"/>
              <a:ext cx="0" cy="1580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A5DCAEE-6285-DA46-8751-AB6B56C4D2C9}"/>
                </a:ext>
              </a:extLst>
            </p:cNvPr>
            <p:cNvCxnSpPr>
              <a:cxnSpLocks/>
            </p:cNvCxnSpPr>
            <p:nvPr/>
          </p:nvCxnSpPr>
          <p:spPr>
            <a:xfrm>
              <a:off x="5741670" y="3842451"/>
              <a:ext cx="2186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3342757-6A9D-2A4B-A935-190B3E99AAEF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5741670" y="3827245"/>
              <a:ext cx="0" cy="145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F701A49-22C0-524B-9D8B-30291CA3189C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924799" y="3834475"/>
              <a:ext cx="3811" cy="1346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73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354013" y="2487613"/>
            <a:ext cx="8789987" cy="9413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pt-BR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img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foto.jpg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</a:t>
            </a:r>
            <a:r>
              <a:rPr lang="en-US" sz="2200" dirty="0">
                <a:solidFill>
                  <a:schemeClr val="accent1"/>
                </a:solidFill>
              </a:rPr>
              <a:t>/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pt-BR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4930025" y="1390548"/>
            <a:ext cx="2292615" cy="943812"/>
            <a:chOff x="749727" y="1678364"/>
            <a:chExt cx="2292615" cy="943812"/>
          </a:xfrm>
        </p:grpSpPr>
        <p:sp>
          <p:nvSpPr>
            <p:cNvPr id="4" name="CaixaDeTexto 3"/>
            <p:cNvSpPr txBox="1"/>
            <p:nvPr/>
          </p:nvSpPr>
          <p:spPr>
            <a:xfrm>
              <a:off x="749727" y="1678364"/>
              <a:ext cx="2292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>
                  <a:solidFill>
                    <a:srgbClr val="CE453A"/>
                  </a:solidFill>
                </a:rPr>
                <a:t>Elemento vazio</a:t>
              </a:r>
              <a:endParaRPr lang="pt-BR" sz="2400" dirty="0">
                <a:solidFill>
                  <a:srgbClr val="CE453A"/>
                </a:solidFill>
              </a:endParaRPr>
            </a:p>
          </p:txBody>
        </p:sp>
        <p:cxnSp>
          <p:nvCxnSpPr>
            <p:cNvPr id="5" name="Conector de Seta Reta 4"/>
            <p:cNvCxnSpPr/>
            <p:nvPr/>
          </p:nvCxnSpPr>
          <p:spPr>
            <a:xfrm>
              <a:off x="1888609" y="2171237"/>
              <a:ext cx="7426" cy="450939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2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 HTML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5006207" y="1448746"/>
            <a:ext cx="1401346" cy="925955"/>
            <a:chOff x="1187936" y="1696221"/>
            <a:chExt cx="1401346" cy="925955"/>
          </a:xfrm>
        </p:grpSpPr>
        <p:sp>
          <p:nvSpPr>
            <p:cNvPr id="4" name="CaixaDeTexto 3"/>
            <p:cNvSpPr txBox="1"/>
            <p:nvPr/>
          </p:nvSpPr>
          <p:spPr>
            <a:xfrm>
              <a:off x="1187936" y="1696221"/>
              <a:ext cx="1401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CE453A"/>
                  </a:solidFill>
                </a:rPr>
                <a:t>Entidade</a:t>
              </a:r>
            </a:p>
          </p:txBody>
        </p:sp>
        <p:cxnSp>
          <p:nvCxnSpPr>
            <p:cNvPr id="5" name="Conector de Seta Reta 4"/>
            <p:cNvCxnSpPr/>
            <p:nvPr/>
          </p:nvCxnSpPr>
          <p:spPr>
            <a:xfrm>
              <a:off x="1888609" y="2171237"/>
              <a:ext cx="7426" cy="450939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54013" y="2487613"/>
            <a:ext cx="8789987" cy="941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2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 typeface="Arial" charset="0"/>
              <a:buNone/>
            </a:pP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pt-BR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pt-BR" sz="2200" dirty="0"/>
              <a:t>Sabemos que 3 </a:t>
            </a:r>
            <a:r>
              <a:rPr lang="pt-BR" sz="2200" dirty="0">
                <a:solidFill>
                  <a:schemeClr val="accent1"/>
                </a:solidFill>
              </a:rPr>
              <a:t>&amp;</a:t>
            </a:r>
            <a:r>
              <a:rPr lang="pt-BR" sz="2200" dirty="0" err="1">
                <a:solidFill>
                  <a:schemeClr val="accent1"/>
                </a:solidFill>
              </a:rPr>
              <a:t>lt</a:t>
            </a:r>
            <a:r>
              <a:rPr lang="pt-BR" sz="2200" dirty="0">
                <a:solidFill>
                  <a:schemeClr val="accent1"/>
                </a:solidFill>
              </a:rPr>
              <a:t>; </a:t>
            </a:r>
            <a:r>
              <a:rPr lang="pt-BR" sz="2200" dirty="0"/>
              <a:t>5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</a:t>
            </a:r>
            <a:r>
              <a:rPr lang="pt-BR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1674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 HTML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54013" y="2487613"/>
            <a:ext cx="8789987" cy="941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2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 typeface="Arial" charset="0"/>
              <a:buNone/>
            </a:pPr>
            <a:r>
              <a:rPr lang="pt-BR" sz="2200" dirty="0">
                <a:solidFill>
                  <a:schemeClr val="accent1"/>
                </a:solidFill>
              </a:rPr>
              <a:t>&lt;!-- </a:t>
            </a:r>
            <a:r>
              <a:rPr lang="pt-BR" sz="2200" dirty="0"/>
              <a:t>Este é um comentário </a:t>
            </a:r>
            <a:r>
              <a:rPr lang="pt-BR" sz="2200" dirty="0">
                <a:solidFill>
                  <a:schemeClr val="accent1"/>
                </a:solidFill>
              </a:rPr>
              <a:t>--&gt;</a:t>
            </a:r>
            <a:endParaRPr lang="pt-BR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 HTML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0" y="1855601"/>
            <a:ext cx="8789987" cy="941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2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 typeface="Arial" charset="0"/>
              <a:buNone/>
            </a:pP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pt-BR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pt-BR" sz="2200" dirty="0"/>
              <a:t>Espaços em </a:t>
            </a:r>
            <a:br>
              <a:rPr lang="pt-BR" sz="2200" dirty="0"/>
            </a:br>
            <a:r>
              <a:rPr lang="pt-BR" sz="2200" dirty="0"/>
              <a:t>branco e quebras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de linha juntos</a:t>
            </a:r>
            <a:br>
              <a:rPr lang="pt-BR" sz="2200" dirty="0"/>
            </a:br>
            <a:r>
              <a:rPr lang="pt-BR" sz="2200" dirty="0"/>
              <a:t>contam uma única vez.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</a:t>
            </a:r>
            <a:r>
              <a:rPr lang="pt-BR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pt-B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579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do usuário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CCDC843B-CC07-2F4E-8E4E-932119F1BE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Agentes do usuário são os </a:t>
            </a:r>
            <a:r>
              <a:rPr lang="pt-BR" i="1" dirty="0"/>
              <a:t>softwares</a:t>
            </a:r>
            <a:r>
              <a:rPr lang="pt-BR" dirty="0"/>
              <a:t> que processam os documentos em benefício dos usuários.</a:t>
            </a:r>
          </a:p>
        </p:txBody>
      </p:sp>
      <p:sp>
        <p:nvSpPr>
          <p:cNvPr id="14" name="Espaço Reservado para Conteúdo 10">
            <a:extLst>
              <a:ext uri="{FF2B5EF4-FFF2-40B4-BE49-F238E27FC236}">
                <a16:creationId xmlns:a16="http://schemas.microsoft.com/office/drawing/2014/main" id="{8E1717EC-C88F-1C44-9745-46984CA34E91}"/>
              </a:ext>
            </a:extLst>
          </p:cNvPr>
          <p:cNvSpPr txBox="1">
            <a:spLocks/>
          </p:cNvSpPr>
          <p:nvPr/>
        </p:nvSpPr>
        <p:spPr>
          <a:xfrm>
            <a:off x="4567998" y="1257300"/>
            <a:ext cx="4278822" cy="3646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25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457200" indent="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22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2pPr>
            <a:lvl3pPr marL="914400" indent="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3pPr>
            <a:lvl4pPr marL="1371600" indent="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8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4pPr>
            <a:lvl5pPr marL="1828800" indent="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pt-BR" dirty="0"/>
              <a:t>Agentes de usuário interativos (ex.: navegadores)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pt-BR" dirty="0"/>
              <a:t>Agentes de apresentação não interativos (ex.: impressoras)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pt-BR" dirty="0"/>
              <a:t>Validadores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pt-BR" dirty="0"/>
              <a:t>Ferramentas de mineração de dados (ex.: Google)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pt-BR" dirty="0"/>
              <a:t>Ferramentas de autoria e de geração de marcação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pt-B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8780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495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Páginas Web</a:t>
            </a:r>
          </a:p>
        </p:txBody>
      </p:sp>
    </p:spTree>
    <p:extLst>
      <p:ext uri="{BB962C8B-B14F-4D97-AF65-F5344CB8AC3E}">
        <p14:creationId xmlns:p14="http://schemas.microsoft.com/office/powerpoint/2010/main" val="410096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Toda página é um documento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Uma página pode representar qualquer informação como, por exemplo: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/>
              <a:t>Uma anotação pessoal (blog)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/>
              <a:t>Uma notícia (jornal online)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/>
              <a:t>Um documento (especificação 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/>
              <a:t>Um registro (dados de um aluno)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/>
              <a:t>Uma nota fiscal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/>
              <a:t>Uma receita culinária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significado original da informação, porém, é perdido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Adota-se a semântica de um documento</a:t>
            </a:r>
          </a:p>
        </p:txBody>
      </p:sp>
    </p:spTree>
    <p:extLst>
      <p:ext uri="{BB962C8B-B14F-4D97-AF65-F5344CB8AC3E}">
        <p14:creationId xmlns:p14="http://schemas.microsoft.com/office/powerpoint/2010/main" val="234573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Um documento ou página é composto por: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Títulos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Parágrafos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Listas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Tabelas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Figuras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Formulários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Mesmo que se perca o significado original da informação, é importante respeitar a semântica da HTML</a:t>
            </a:r>
          </a:p>
        </p:txBody>
      </p:sp>
    </p:spTree>
    <p:extLst>
      <p:ext uri="{BB962C8B-B14F-4D97-AF65-F5344CB8AC3E}">
        <p14:creationId xmlns:p14="http://schemas.microsoft.com/office/powerpoint/2010/main" val="1058866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Partes do documento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7402" y="1115568"/>
            <a:ext cx="8901192" cy="39057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Cabeçalho (</a:t>
            </a:r>
            <a:r>
              <a:rPr lang="pt-BR" sz="2000" dirty="0" err="1"/>
              <a:t>head</a:t>
            </a:r>
            <a:r>
              <a:rPr lang="pt-BR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Contém </a:t>
            </a:r>
            <a:r>
              <a:rPr lang="pt-BR" sz="1800" dirty="0" err="1"/>
              <a:t>metadados</a:t>
            </a:r>
            <a:r>
              <a:rPr lang="pt-BR" sz="1800" dirty="0"/>
              <a:t> do documento, usados para sua construção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Corpo (</a:t>
            </a:r>
            <a:r>
              <a:rPr lang="pt-BR" sz="2000" dirty="0" err="1"/>
              <a:t>body</a:t>
            </a:r>
            <a:r>
              <a:rPr lang="pt-BR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Contém as informações do documento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Atenção: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800" dirty="0"/>
              <a:t>O cabeçalho do documento não é o cabeçalho de uma página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3109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F6360-5EC5-4546-BDFC-956D70B1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página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39CB4A-50B7-E94F-B569-8A45A2ACF3DE}"/>
              </a:ext>
            </a:extLst>
          </p:cNvPr>
          <p:cNvSpPr/>
          <p:nvPr/>
        </p:nvSpPr>
        <p:spPr>
          <a:xfrm>
            <a:off x="962405" y="1504652"/>
            <a:ext cx="4572000" cy="33810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0510">
              <a:lnSpc>
                <a:spcPct val="120000"/>
              </a:lnSpc>
            </a:pPr>
            <a:r>
              <a:rPr lang="en-US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dirty="0" err="1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dirty="0" err="1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</a:t>
            </a:r>
            <a:r>
              <a:rPr lang="en-US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-BR"&gt;</a:t>
            </a:r>
          </a:p>
          <a:p>
            <a:pPr marL="270510">
              <a:lnSpc>
                <a:spcPct val="120000"/>
              </a:lnSpc>
            </a:pPr>
            <a:r>
              <a:rPr lang="en-US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&lt;head&gt;</a:t>
            </a:r>
          </a:p>
          <a:p>
            <a:pPr marL="270510">
              <a:lnSpc>
                <a:spcPct val="120000"/>
              </a:lnSpc>
            </a:pPr>
            <a:r>
              <a:rPr lang="en-US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&lt;title&gt; … &lt;/title&gt;</a:t>
            </a:r>
          </a:p>
          <a:p>
            <a:pPr marL="270510">
              <a:lnSpc>
                <a:spcPct val="120000"/>
              </a:lnSpc>
            </a:pPr>
            <a:r>
              <a:rPr lang="en-US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&lt;meta charset="utf-8" /&gt;</a:t>
            </a:r>
          </a:p>
          <a:p>
            <a:pPr marL="270510">
              <a:lnSpc>
                <a:spcPct val="120000"/>
              </a:lnSpc>
            </a:pPr>
            <a:r>
              <a:rPr lang="en-US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...</a:t>
            </a:r>
          </a:p>
          <a:p>
            <a:pPr marL="270510">
              <a:lnSpc>
                <a:spcPct val="120000"/>
              </a:lnSpc>
            </a:pPr>
            <a:r>
              <a:rPr lang="en-US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pt-BR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pt-BR" dirty="0" err="1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</a:t>
            </a:r>
            <a:r>
              <a:rPr lang="pt-BR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270510">
              <a:lnSpc>
                <a:spcPct val="120000"/>
              </a:lnSpc>
            </a:pPr>
            <a:r>
              <a:rPr lang="pt-BR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</a:t>
            </a:r>
            <a:r>
              <a:rPr lang="pt-BR" dirty="0" err="1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pt-BR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270510">
              <a:lnSpc>
                <a:spcPct val="120000"/>
              </a:lnSpc>
            </a:pPr>
            <a:r>
              <a:rPr lang="pt-BR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...</a:t>
            </a:r>
          </a:p>
          <a:p>
            <a:pPr marL="270510">
              <a:lnSpc>
                <a:spcPct val="120000"/>
              </a:lnSpc>
            </a:pPr>
            <a:r>
              <a:rPr lang="pt-BR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&lt;/</a:t>
            </a:r>
            <a:r>
              <a:rPr lang="pt-BR" dirty="0" err="1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pt-BR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270510">
              <a:lnSpc>
                <a:spcPct val="120000"/>
              </a:lnSpc>
            </a:pPr>
            <a:r>
              <a:rPr lang="pt-BR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pt-BR" dirty="0" err="1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pt-BR" dirty="0">
                <a:solidFill>
                  <a:srgbClr val="483E4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DC582A5-59FF-CB4F-9D16-A8C8747E756C}"/>
              </a:ext>
            </a:extLst>
          </p:cNvPr>
          <p:cNvCxnSpPr>
            <a:cxnSpLocks/>
          </p:cNvCxnSpPr>
          <p:nvPr/>
        </p:nvCxnSpPr>
        <p:spPr>
          <a:xfrm>
            <a:off x="5349240" y="1588770"/>
            <a:ext cx="0" cy="1828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2598848-9E9A-104E-9DA1-E17B714F923B}"/>
              </a:ext>
            </a:extLst>
          </p:cNvPr>
          <p:cNvCxnSpPr>
            <a:cxnSpLocks/>
          </p:cNvCxnSpPr>
          <p:nvPr/>
        </p:nvCxnSpPr>
        <p:spPr>
          <a:xfrm flipH="1">
            <a:off x="5132070" y="1588770"/>
            <a:ext cx="2171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7229B43-4D99-8040-B61A-DFDF5C3C5213}"/>
              </a:ext>
            </a:extLst>
          </p:cNvPr>
          <p:cNvCxnSpPr>
            <a:cxnSpLocks/>
          </p:cNvCxnSpPr>
          <p:nvPr/>
        </p:nvCxnSpPr>
        <p:spPr>
          <a:xfrm flipH="1">
            <a:off x="5132070" y="3417570"/>
            <a:ext cx="2171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D535F31-37F1-1540-BB69-A85EB842AE55}"/>
              </a:ext>
            </a:extLst>
          </p:cNvPr>
          <p:cNvCxnSpPr>
            <a:cxnSpLocks/>
          </p:cNvCxnSpPr>
          <p:nvPr/>
        </p:nvCxnSpPr>
        <p:spPr>
          <a:xfrm>
            <a:off x="5349240" y="3501390"/>
            <a:ext cx="0" cy="117729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1523744-F943-2C4E-AB5B-69B20F782A85}"/>
              </a:ext>
            </a:extLst>
          </p:cNvPr>
          <p:cNvCxnSpPr>
            <a:cxnSpLocks/>
          </p:cNvCxnSpPr>
          <p:nvPr/>
        </p:nvCxnSpPr>
        <p:spPr>
          <a:xfrm flipH="1">
            <a:off x="5132070" y="3501390"/>
            <a:ext cx="21717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92277C4-D76A-1D42-B897-41E2A12ED009}"/>
              </a:ext>
            </a:extLst>
          </p:cNvPr>
          <p:cNvCxnSpPr>
            <a:cxnSpLocks/>
          </p:cNvCxnSpPr>
          <p:nvPr/>
        </p:nvCxnSpPr>
        <p:spPr>
          <a:xfrm flipH="1">
            <a:off x="5132070" y="4678680"/>
            <a:ext cx="21717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7DC5F3-0A9D-004B-B011-0F12081DC404}"/>
              </a:ext>
            </a:extLst>
          </p:cNvPr>
          <p:cNvSpPr txBox="1"/>
          <p:nvPr/>
        </p:nvSpPr>
        <p:spPr>
          <a:xfrm>
            <a:off x="5566412" y="1775225"/>
            <a:ext cx="325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Cabeçalho do documento</a:t>
            </a:r>
          </a:p>
          <a:p>
            <a:r>
              <a:rPr lang="pt-BR" dirty="0"/>
              <a:t>Informa ao navegador como o documento deve ser processado.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035BFD-E9F5-CD4E-A879-A29AB248638F}"/>
              </a:ext>
            </a:extLst>
          </p:cNvPr>
          <p:cNvSpPr txBox="1"/>
          <p:nvPr/>
        </p:nvSpPr>
        <p:spPr>
          <a:xfrm>
            <a:off x="5566410" y="3676415"/>
            <a:ext cx="3257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Corpo do documento</a:t>
            </a:r>
          </a:p>
          <a:p>
            <a:r>
              <a:rPr lang="pt-BR" dirty="0"/>
              <a:t>Contém os dados que serão apresentados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858205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fluxo do documento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dirty="0"/>
              <a:t>A </a:t>
            </a:r>
            <a:r>
              <a:rPr lang="pt-BR" sz="1800" dirty="0" err="1"/>
              <a:t>renderização</a:t>
            </a:r>
            <a:r>
              <a:rPr lang="pt-BR" sz="1800" dirty="0"/>
              <a:t> natural de um documento é vertical, alocando espaço para os elementos na medida do necessário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dirty="0"/>
              <a:t>Elementos do nível de bloco são alocados verticalmente e elementos do nível de linha horizontalmente (respeitando a largura da página)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800" dirty="0"/>
              <a:t>O fluxo natural do documento pode ser alterado com a criação de regras CSS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885950" y="2923185"/>
            <a:ext cx="5372100" cy="432606"/>
          </a:xfrm>
          <a:prstGeom prst="rect">
            <a:avLst/>
          </a:prstGeom>
          <a:solidFill>
            <a:srgbClr val="A2C3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noFill/>
              </a:rPr>
              <a:t>&lt;elemento_de_linha_1&gt; &lt;elemento_de_linha_2&gt; &lt;elemento_de_linha_3&gt; &lt;elemento_de_linha_4&gt; &lt;elemento_de_linha_5&gt; &lt;elemento_de_linha_6&gt;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4550" y="2751736"/>
            <a:ext cx="1595309" cy="276999"/>
          </a:xfrm>
          <a:prstGeom prst="rect">
            <a:avLst/>
          </a:prstGeom>
          <a:solidFill>
            <a:srgbClr val="A2C3CE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/>
              <a:t>Elemento de bloco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5950" y="3628734"/>
            <a:ext cx="5372100" cy="432606"/>
          </a:xfrm>
          <a:prstGeom prst="rect">
            <a:avLst/>
          </a:prstGeom>
          <a:solidFill>
            <a:srgbClr val="A2C3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noFill/>
              </a:rPr>
              <a:t>&lt;elemento_de_linha_1&gt; &lt;elemento_de_linha_2&gt; &lt;elemento_de_linha_3&gt; &lt;elemento_de_linha_4&gt; &lt;elemento_de_linha_5&gt; &lt;elemento_de_linha_6&gt;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4550" y="3463804"/>
            <a:ext cx="1595309" cy="276999"/>
          </a:xfrm>
          <a:prstGeom prst="rect">
            <a:avLst/>
          </a:prstGeom>
          <a:solidFill>
            <a:srgbClr val="A2C3CE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/>
              <a:t>Elemento de bloco 2</a:t>
            </a:r>
          </a:p>
        </p:txBody>
      </p:sp>
    </p:spTree>
    <p:extLst>
      <p:ext uri="{BB962C8B-B14F-4D97-AF65-F5344CB8AC3E}">
        <p14:creationId xmlns:p14="http://schemas.microsoft.com/office/powerpoint/2010/main" val="375022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conteúdos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58" y="1316736"/>
            <a:ext cx="5701284" cy="31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3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conteúdos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pt-BR" sz="2000" dirty="0" err="1"/>
              <a:t>Metadata</a:t>
            </a:r>
            <a:endParaRPr lang="pt-BR" sz="2000" dirty="0"/>
          </a:p>
          <a:p>
            <a:pPr lvl="1"/>
            <a:r>
              <a:rPr lang="pt-BR" sz="1600" dirty="0"/>
              <a:t>Define a forma de apresentação e o comportamento do documento</a:t>
            </a:r>
          </a:p>
          <a:p>
            <a:pPr lvl="1"/>
            <a:r>
              <a:rPr lang="pt-BR" sz="1600" dirty="0"/>
              <a:t>base, </a:t>
            </a:r>
            <a:r>
              <a:rPr lang="pt-BR" sz="1600" dirty="0" err="1"/>
              <a:t>command</a:t>
            </a:r>
            <a:r>
              <a:rPr lang="pt-BR" sz="1600" dirty="0"/>
              <a:t>, link, meta, </a:t>
            </a:r>
            <a:r>
              <a:rPr lang="pt-BR" sz="1600" dirty="0" err="1"/>
              <a:t>noscript</a:t>
            </a:r>
            <a:r>
              <a:rPr lang="pt-BR" sz="1600" dirty="0"/>
              <a:t>, script, style, </a:t>
            </a:r>
            <a:r>
              <a:rPr lang="pt-BR" sz="1600" dirty="0" err="1"/>
              <a:t>title</a:t>
            </a:r>
            <a:endParaRPr lang="pt-BR" sz="1600" dirty="0"/>
          </a:p>
          <a:p>
            <a:r>
              <a:rPr lang="pt-BR" sz="2000" dirty="0" err="1"/>
              <a:t>Flow</a:t>
            </a:r>
            <a:endParaRPr lang="pt-BR" sz="2000" dirty="0"/>
          </a:p>
          <a:p>
            <a:pPr lvl="1"/>
            <a:r>
              <a:rPr lang="pt-BR" sz="1600" dirty="0"/>
              <a:t>Elementos ligados diretamente ao corpo do documento, que contém informações</a:t>
            </a:r>
          </a:p>
          <a:p>
            <a:pPr lvl="1"/>
            <a:r>
              <a:rPr lang="pt-BR" sz="1600" dirty="0"/>
              <a:t>a, </a:t>
            </a:r>
            <a:r>
              <a:rPr lang="pt-BR" sz="1600" dirty="0" err="1"/>
              <a:t>abbr</a:t>
            </a:r>
            <a:r>
              <a:rPr lang="pt-BR" sz="1600" dirty="0"/>
              <a:t>, </a:t>
            </a:r>
            <a:r>
              <a:rPr lang="pt-BR" sz="1600" dirty="0" err="1"/>
              <a:t>address</a:t>
            </a:r>
            <a:r>
              <a:rPr lang="pt-BR" sz="1600" dirty="0"/>
              <a:t>, </a:t>
            </a:r>
            <a:r>
              <a:rPr lang="pt-BR" sz="1600" dirty="0" err="1"/>
              <a:t>area</a:t>
            </a:r>
            <a:r>
              <a:rPr lang="pt-BR" sz="1600" dirty="0"/>
              <a:t>, </a:t>
            </a:r>
            <a:r>
              <a:rPr lang="pt-BR" sz="1600" dirty="0" err="1"/>
              <a:t>article</a:t>
            </a:r>
            <a:r>
              <a:rPr lang="pt-BR" sz="1600" dirty="0"/>
              <a:t>, </a:t>
            </a:r>
            <a:r>
              <a:rPr lang="pt-BR" sz="1600" dirty="0" err="1"/>
              <a:t>aside</a:t>
            </a:r>
            <a:r>
              <a:rPr lang="pt-BR" sz="1600" dirty="0"/>
              <a:t>, </a:t>
            </a:r>
            <a:r>
              <a:rPr lang="pt-BR" sz="1600" dirty="0" err="1"/>
              <a:t>audio</a:t>
            </a:r>
            <a:r>
              <a:rPr lang="pt-BR" sz="1600" dirty="0"/>
              <a:t>, b, </a:t>
            </a:r>
            <a:r>
              <a:rPr lang="pt-BR" sz="1600" dirty="0" err="1"/>
              <a:t>bdi</a:t>
            </a:r>
            <a:r>
              <a:rPr lang="pt-BR" sz="1600" dirty="0"/>
              <a:t>, </a:t>
            </a:r>
            <a:r>
              <a:rPr lang="pt-BR" sz="1600" dirty="0" err="1"/>
              <a:t>bdo</a:t>
            </a:r>
            <a:r>
              <a:rPr lang="pt-BR" sz="1600" dirty="0"/>
              <a:t>, </a:t>
            </a:r>
            <a:r>
              <a:rPr lang="pt-BR" sz="1600" dirty="0" err="1"/>
              <a:t>blockquote</a:t>
            </a:r>
            <a:r>
              <a:rPr lang="pt-BR" sz="1600" dirty="0"/>
              <a:t>, </a:t>
            </a:r>
            <a:r>
              <a:rPr lang="pt-BR" sz="1600" dirty="0" err="1"/>
              <a:t>br</a:t>
            </a:r>
            <a:r>
              <a:rPr lang="pt-BR" sz="1600" dirty="0"/>
              <a:t>, </a:t>
            </a:r>
            <a:r>
              <a:rPr lang="pt-BR" sz="1600" dirty="0" err="1"/>
              <a:t>button</a:t>
            </a:r>
            <a:r>
              <a:rPr lang="pt-BR" sz="1600" dirty="0"/>
              <a:t>, </a:t>
            </a:r>
            <a:r>
              <a:rPr lang="pt-BR" sz="1600" dirty="0" err="1"/>
              <a:t>canvas</a:t>
            </a:r>
            <a:r>
              <a:rPr lang="pt-BR" sz="1600" dirty="0"/>
              <a:t>, cite, </a:t>
            </a:r>
            <a:r>
              <a:rPr lang="pt-BR" sz="1600" dirty="0" err="1"/>
              <a:t>code</a:t>
            </a:r>
            <a:r>
              <a:rPr lang="pt-BR" sz="1600" dirty="0"/>
              <a:t>, </a:t>
            </a:r>
            <a:r>
              <a:rPr lang="pt-BR" sz="1600" dirty="0" err="1"/>
              <a:t>command</a:t>
            </a:r>
            <a:r>
              <a:rPr lang="pt-BR" sz="1600" dirty="0"/>
              <a:t>, </a:t>
            </a:r>
            <a:r>
              <a:rPr lang="pt-BR" sz="1600" dirty="0" err="1"/>
              <a:t>datalist</a:t>
            </a:r>
            <a:r>
              <a:rPr lang="pt-BR" sz="1600" dirty="0"/>
              <a:t>, </a:t>
            </a:r>
            <a:r>
              <a:rPr lang="pt-BR" sz="1600" dirty="0" err="1"/>
              <a:t>del</a:t>
            </a:r>
            <a:r>
              <a:rPr lang="pt-BR" sz="1600" dirty="0"/>
              <a:t>, </a:t>
            </a:r>
            <a:r>
              <a:rPr lang="pt-BR" sz="1600" dirty="0" err="1"/>
              <a:t>details</a:t>
            </a:r>
            <a:r>
              <a:rPr lang="pt-BR" sz="1600" dirty="0"/>
              <a:t>, </a:t>
            </a:r>
            <a:r>
              <a:rPr lang="pt-BR" sz="1600" dirty="0" err="1"/>
              <a:t>dfn</a:t>
            </a:r>
            <a:r>
              <a:rPr lang="pt-BR" sz="1600" dirty="0"/>
              <a:t>, div, dl, em, </a:t>
            </a:r>
            <a:r>
              <a:rPr lang="pt-BR" sz="1600" dirty="0" err="1"/>
              <a:t>embed</a:t>
            </a:r>
            <a:r>
              <a:rPr lang="pt-BR" sz="1600" dirty="0"/>
              <a:t>, </a:t>
            </a:r>
            <a:r>
              <a:rPr lang="pt-BR" sz="1600" dirty="0" err="1"/>
              <a:t>fieldset</a:t>
            </a:r>
            <a:r>
              <a:rPr lang="pt-BR" sz="1600" dirty="0"/>
              <a:t>, figure, </a:t>
            </a:r>
            <a:r>
              <a:rPr lang="pt-BR" sz="1600" dirty="0" err="1"/>
              <a:t>footer</a:t>
            </a:r>
            <a:r>
              <a:rPr lang="pt-BR" sz="1600" dirty="0"/>
              <a:t>, </a:t>
            </a:r>
            <a:r>
              <a:rPr lang="pt-BR" sz="1600" dirty="0" err="1"/>
              <a:t>form</a:t>
            </a:r>
            <a:r>
              <a:rPr lang="pt-BR" sz="1600" dirty="0"/>
              <a:t>, h1, h2, h3, h4, h5, h6, header, </a:t>
            </a:r>
            <a:r>
              <a:rPr lang="pt-BR" sz="1600" dirty="0" err="1"/>
              <a:t>hgroup</a:t>
            </a:r>
            <a:r>
              <a:rPr lang="pt-BR" sz="1600" dirty="0"/>
              <a:t>, </a:t>
            </a:r>
            <a:r>
              <a:rPr lang="pt-BR" sz="1600" dirty="0" err="1"/>
              <a:t>hr</a:t>
            </a:r>
            <a:r>
              <a:rPr lang="pt-BR" sz="1600" dirty="0"/>
              <a:t>, i, </a:t>
            </a:r>
            <a:r>
              <a:rPr lang="pt-BR" sz="1600" dirty="0" err="1"/>
              <a:t>iframe</a:t>
            </a:r>
            <a:r>
              <a:rPr lang="pt-BR" sz="1600" dirty="0"/>
              <a:t>, </a:t>
            </a:r>
            <a:r>
              <a:rPr lang="pt-BR" sz="1600" dirty="0" err="1"/>
              <a:t>img</a:t>
            </a:r>
            <a:r>
              <a:rPr lang="pt-BR" sz="1600" dirty="0"/>
              <a:t>, input, </a:t>
            </a:r>
            <a:r>
              <a:rPr lang="pt-BR" sz="1600" dirty="0" err="1"/>
              <a:t>ins</a:t>
            </a:r>
            <a:r>
              <a:rPr lang="pt-BR" sz="1600" dirty="0"/>
              <a:t>, </a:t>
            </a:r>
            <a:r>
              <a:rPr lang="pt-BR" sz="1600" dirty="0" err="1"/>
              <a:t>kbd</a:t>
            </a:r>
            <a:r>
              <a:rPr lang="pt-BR" sz="1600" dirty="0"/>
              <a:t>, </a:t>
            </a:r>
            <a:r>
              <a:rPr lang="pt-BR" sz="1600" dirty="0" err="1"/>
              <a:t>keygen</a:t>
            </a:r>
            <a:r>
              <a:rPr lang="pt-BR" sz="1600" dirty="0"/>
              <a:t>, </a:t>
            </a:r>
            <a:r>
              <a:rPr lang="pt-BR" sz="1600" dirty="0" err="1"/>
              <a:t>label</a:t>
            </a:r>
            <a:r>
              <a:rPr lang="pt-BR" sz="1600" dirty="0"/>
              <a:t>, </a:t>
            </a:r>
            <a:r>
              <a:rPr lang="pt-BR" sz="1600" dirty="0" err="1"/>
              <a:t>map</a:t>
            </a:r>
            <a:r>
              <a:rPr lang="pt-BR" sz="1600" dirty="0"/>
              <a:t>, </a:t>
            </a:r>
            <a:r>
              <a:rPr lang="pt-BR" sz="1600" dirty="0" err="1"/>
              <a:t>mark</a:t>
            </a:r>
            <a:r>
              <a:rPr lang="pt-BR" sz="1600" dirty="0"/>
              <a:t>, </a:t>
            </a:r>
            <a:r>
              <a:rPr lang="pt-BR" sz="1600" dirty="0" err="1"/>
              <a:t>math</a:t>
            </a:r>
            <a:r>
              <a:rPr lang="pt-BR" sz="1600" dirty="0"/>
              <a:t>, menu, meter, </a:t>
            </a:r>
            <a:r>
              <a:rPr lang="pt-BR" sz="1600" dirty="0" err="1"/>
              <a:t>nav</a:t>
            </a:r>
            <a:r>
              <a:rPr lang="pt-BR" sz="1600" dirty="0"/>
              <a:t>, </a:t>
            </a:r>
            <a:r>
              <a:rPr lang="pt-BR" sz="1600" dirty="0" err="1"/>
              <a:t>noscript</a:t>
            </a:r>
            <a:r>
              <a:rPr lang="pt-BR" sz="1600" dirty="0"/>
              <a:t>, </a:t>
            </a:r>
            <a:r>
              <a:rPr lang="pt-BR" sz="1600" dirty="0" err="1"/>
              <a:t>object</a:t>
            </a:r>
            <a:r>
              <a:rPr lang="pt-BR" sz="1600" dirty="0"/>
              <a:t>, </a:t>
            </a:r>
            <a:r>
              <a:rPr lang="pt-BR" sz="1600" dirty="0" err="1"/>
              <a:t>ol</a:t>
            </a:r>
            <a:r>
              <a:rPr lang="pt-BR" sz="1600" dirty="0"/>
              <a:t>, output, p, </a:t>
            </a:r>
            <a:r>
              <a:rPr lang="pt-BR" sz="1600" dirty="0" err="1"/>
              <a:t>pre</a:t>
            </a:r>
            <a:r>
              <a:rPr lang="pt-BR" sz="1600" dirty="0"/>
              <a:t>, </a:t>
            </a:r>
            <a:r>
              <a:rPr lang="pt-BR" sz="1600" dirty="0" err="1"/>
              <a:t>progress</a:t>
            </a:r>
            <a:r>
              <a:rPr lang="pt-BR" sz="1600" dirty="0"/>
              <a:t>, g, </a:t>
            </a:r>
            <a:r>
              <a:rPr lang="pt-BR" sz="1600" dirty="0" err="1"/>
              <a:t>ruby</a:t>
            </a:r>
            <a:r>
              <a:rPr lang="pt-BR" sz="1600" dirty="0"/>
              <a:t>, s, </a:t>
            </a:r>
            <a:r>
              <a:rPr lang="pt-BR" sz="1600" dirty="0" err="1"/>
              <a:t>samp</a:t>
            </a:r>
            <a:r>
              <a:rPr lang="pt-BR" sz="1600" dirty="0"/>
              <a:t>, script, </a:t>
            </a:r>
            <a:r>
              <a:rPr lang="pt-BR" sz="1600" dirty="0" err="1"/>
              <a:t>section</a:t>
            </a:r>
            <a:r>
              <a:rPr lang="pt-BR" sz="1600" dirty="0"/>
              <a:t>, </a:t>
            </a:r>
            <a:r>
              <a:rPr lang="pt-BR" sz="1600" dirty="0" err="1"/>
              <a:t>select</a:t>
            </a:r>
            <a:r>
              <a:rPr lang="pt-BR" sz="1600" dirty="0"/>
              <a:t>, small, </a:t>
            </a:r>
            <a:r>
              <a:rPr lang="pt-BR" sz="1600" dirty="0" err="1"/>
              <a:t>span</a:t>
            </a:r>
            <a:r>
              <a:rPr lang="pt-BR" sz="1600" dirty="0"/>
              <a:t>, </a:t>
            </a:r>
            <a:r>
              <a:rPr lang="pt-BR" sz="1600" dirty="0" err="1"/>
              <a:t>strong</a:t>
            </a:r>
            <a:r>
              <a:rPr lang="pt-BR" sz="1600" dirty="0"/>
              <a:t>, style, sub, </a:t>
            </a:r>
            <a:r>
              <a:rPr lang="pt-BR" sz="1600" dirty="0" err="1"/>
              <a:t>sup</a:t>
            </a:r>
            <a:r>
              <a:rPr lang="pt-BR" sz="1600" dirty="0"/>
              <a:t>, </a:t>
            </a:r>
            <a:r>
              <a:rPr lang="pt-BR" sz="1600" dirty="0" err="1"/>
              <a:t>svg</a:t>
            </a:r>
            <a:r>
              <a:rPr lang="pt-BR" sz="1600" dirty="0"/>
              <a:t>, </a:t>
            </a:r>
            <a:r>
              <a:rPr lang="pt-BR" sz="1600" dirty="0" err="1"/>
              <a:t>table</a:t>
            </a:r>
            <a:r>
              <a:rPr lang="pt-BR" sz="1600" dirty="0"/>
              <a:t>, </a:t>
            </a:r>
            <a:r>
              <a:rPr lang="pt-BR" sz="1600" dirty="0" err="1"/>
              <a:t>textarea</a:t>
            </a:r>
            <a:r>
              <a:rPr lang="pt-BR" sz="1600" dirty="0"/>
              <a:t>, time, u, </a:t>
            </a:r>
            <a:r>
              <a:rPr lang="pt-BR" sz="1600" dirty="0" err="1"/>
              <a:t>ul</a:t>
            </a:r>
            <a:r>
              <a:rPr lang="pt-BR" sz="1600" dirty="0"/>
              <a:t>, var, </a:t>
            </a:r>
            <a:r>
              <a:rPr lang="pt-BR" sz="1600" dirty="0" err="1"/>
              <a:t>video</a:t>
            </a:r>
            <a:r>
              <a:rPr lang="pt-BR" sz="1600" dirty="0"/>
              <a:t>, </a:t>
            </a:r>
            <a:r>
              <a:rPr lang="pt-BR" sz="1600" dirty="0" err="1"/>
              <a:t>wbr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7909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conteúdos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/>
              <a:t>Sectioning</a:t>
            </a:r>
            <a:endParaRPr lang="pt-BR" dirty="0"/>
          </a:p>
          <a:p>
            <a:pPr lvl="1"/>
            <a:r>
              <a:rPr lang="pt-BR" dirty="0"/>
              <a:t>Elementos para definir as seções do documento</a:t>
            </a:r>
          </a:p>
          <a:p>
            <a:pPr lvl="1"/>
            <a:r>
              <a:rPr lang="pt-BR" dirty="0" err="1"/>
              <a:t>article</a:t>
            </a:r>
            <a:r>
              <a:rPr lang="pt-BR" dirty="0"/>
              <a:t>, </a:t>
            </a:r>
            <a:r>
              <a:rPr lang="pt-BR" dirty="0" err="1"/>
              <a:t>aside</a:t>
            </a:r>
            <a:r>
              <a:rPr lang="pt-BR" dirty="0"/>
              <a:t>, </a:t>
            </a:r>
            <a:r>
              <a:rPr lang="pt-BR" dirty="0" err="1"/>
              <a:t>nav</a:t>
            </a:r>
            <a:r>
              <a:rPr lang="pt-BR" dirty="0"/>
              <a:t>, </a:t>
            </a:r>
            <a:r>
              <a:rPr lang="pt-BR" dirty="0" err="1"/>
              <a:t>section</a:t>
            </a:r>
            <a:r>
              <a:rPr lang="pt-BR" dirty="0"/>
              <a:t>, header, </a:t>
            </a:r>
            <a:r>
              <a:rPr lang="pt-BR" dirty="0" err="1"/>
              <a:t>footer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Heading</a:t>
            </a:r>
            <a:endParaRPr lang="pt-BR" dirty="0"/>
          </a:p>
          <a:p>
            <a:pPr lvl="1"/>
            <a:r>
              <a:rPr lang="pt-BR" dirty="0"/>
              <a:t>Elementos usados como títulos nos cabeçalhos das seções</a:t>
            </a:r>
          </a:p>
          <a:p>
            <a:pPr lvl="1"/>
            <a:r>
              <a:rPr lang="pt-BR" dirty="0"/>
              <a:t>h1, h2, h3, h4, h5, h6, </a:t>
            </a:r>
            <a:r>
              <a:rPr lang="pt-BR" dirty="0" err="1"/>
              <a:t>hgroup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67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conteúdos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Phrasing</a:t>
            </a:r>
            <a:endParaRPr lang="pt-BR" dirty="0"/>
          </a:p>
          <a:p>
            <a:pPr lvl="1"/>
            <a:r>
              <a:rPr lang="pt-BR" dirty="0"/>
              <a:t>Elementos que ocorrem dentro dos elementos de bloco. São conhecidos como conteúdo de linha.</a:t>
            </a:r>
          </a:p>
          <a:p>
            <a:pPr lvl="1"/>
            <a:r>
              <a:rPr lang="pt-BR" dirty="0"/>
              <a:t>a, </a:t>
            </a:r>
            <a:r>
              <a:rPr lang="pt-BR" dirty="0" err="1"/>
              <a:t>abbr</a:t>
            </a:r>
            <a:r>
              <a:rPr lang="pt-BR" dirty="0"/>
              <a:t>, </a:t>
            </a:r>
            <a:r>
              <a:rPr lang="pt-BR" dirty="0" err="1"/>
              <a:t>area</a:t>
            </a:r>
            <a:r>
              <a:rPr lang="pt-BR" dirty="0"/>
              <a:t>, </a:t>
            </a:r>
            <a:r>
              <a:rPr lang="pt-BR" dirty="0" err="1"/>
              <a:t>audio</a:t>
            </a:r>
            <a:r>
              <a:rPr lang="pt-BR" dirty="0"/>
              <a:t>, b, </a:t>
            </a:r>
            <a:r>
              <a:rPr lang="pt-BR" dirty="0" err="1"/>
              <a:t>bdi</a:t>
            </a:r>
            <a:r>
              <a:rPr lang="pt-BR" dirty="0"/>
              <a:t>, </a:t>
            </a:r>
            <a:r>
              <a:rPr lang="pt-BR" dirty="0" err="1"/>
              <a:t>bdo</a:t>
            </a:r>
            <a:r>
              <a:rPr lang="pt-BR" dirty="0"/>
              <a:t>, </a:t>
            </a:r>
            <a:r>
              <a:rPr lang="pt-BR" dirty="0" err="1"/>
              <a:t>br</a:t>
            </a:r>
            <a:r>
              <a:rPr lang="pt-BR" dirty="0"/>
              <a:t>, </a:t>
            </a:r>
            <a:r>
              <a:rPr lang="pt-BR" dirty="0" err="1"/>
              <a:t>button</a:t>
            </a:r>
            <a:r>
              <a:rPr lang="pt-BR" dirty="0"/>
              <a:t>, </a:t>
            </a:r>
            <a:r>
              <a:rPr lang="pt-BR" dirty="0" err="1"/>
              <a:t>canvas</a:t>
            </a:r>
            <a:r>
              <a:rPr lang="pt-BR" dirty="0"/>
              <a:t>, cite, </a:t>
            </a:r>
            <a:r>
              <a:rPr lang="pt-BR" dirty="0" err="1"/>
              <a:t>code</a:t>
            </a:r>
            <a:r>
              <a:rPr lang="pt-BR" dirty="0"/>
              <a:t>, </a:t>
            </a:r>
            <a:r>
              <a:rPr lang="pt-BR" dirty="0" err="1"/>
              <a:t>command</a:t>
            </a:r>
            <a:r>
              <a:rPr lang="pt-BR" dirty="0"/>
              <a:t>, </a:t>
            </a:r>
            <a:r>
              <a:rPr lang="pt-BR" dirty="0" err="1"/>
              <a:t>datalist</a:t>
            </a:r>
            <a:r>
              <a:rPr lang="pt-BR" dirty="0"/>
              <a:t>, </a:t>
            </a:r>
            <a:r>
              <a:rPr lang="pt-BR" dirty="0" err="1"/>
              <a:t>del</a:t>
            </a:r>
            <a:r>
              <a:rPr lang="pt-BR" dirty="0"/>
              <a:t>, </a:t>
            </a:r>
            <a:r>
              <a:rPr lang="pt-BR" dirty="0" err="1"/>
              <a:t>dfn</a:t>
            </a:r>
            <a:r>
              <a:rPr lang="pt-BR" dirty="0"/>
              <a:t>, em, </a:t>
            </a:r>
            <a:r>
              <a:rPr lang="pt-BR" dirty="0" err="1"/>
              <a:t>embed</a:t>
            </a:r>
            <a:r>
              <a:rPr lang="pt-BR" dirty="0"/>
              <a:t>, i, </a:t>
            </a:r>
            <a:r>
              <a:rPr lang="pt-BR" dirty="0" err="1"/>
              <a:t>iframe</a:t>
            </a:r>
            <a:r>
              <a:rPr lang="pt-BR" dirty="0"/>
              <a:t>, </a:t>
            </a:r>
            <a:r>
              <a:rPr lang="pt-BR" dirty="0" err="1"/>
              <a:t>img</a:t>
            </a:r>
            <a:r>
              <a:rPr lang="pt-BR" dirty="0"/>
              <a:t>, input, </a:t>
            </a:r>
            <a:r>
              <a:rPr lang="pt-BR" dirty="0" err="1"/>
              <a:t>ins</a:t>
            </a:r>
            <a:r>
              <a:rPr lang="pt-BR" dirty="0"/>
              <a:t>, </a:t>
            </a:r>
            <a:r>
              <a:rPr lang="pt-BR" dirty="0" err="1"/>
              <a:t>kbd</a:t>
            </a:r>
            <a:r>
              <a:rPr lang="pt-BR" dirty="0"/>
              <a:t>, </a:t>
            </a:r>
            <a:r>
              <a:rPr lang="pt-BR" dirty="0" err="1"/>
              <a:t>keygen</a:t>
            </a:r>
            <a:r>
              <a:rPr lang="pt-BR" dirty="0"/>
              <a:t>, </a:t>
            </a:r>
            <a:r>
              <a:rPr lang="pt-BR" dirty="0" err="1"/>
              <a:t>label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, </a:t>
            </a:r>
            <a:r>
              <a:rPr lang="pt-BR" dirty="0" err="1"/>
              <a:t>mark</a:t>
            </a:r>
            <a:r>
              <a:rPr lang="pt-BR" dirty="0"/>
              <a:t>, </a:t>
            </a:r>
            <a:r>
              <a:rPr lang="pt-BR" dirty="0" err="1"/>
              <a:t>math</a:t>
            </a:r>
            <a:r>
              <a:rPr lang="pt-BR" dirty="0"/>
              <a:t>, meter, </a:t>
            </a:r>
            <a:r>
              <a:rPr lang="pt-BR" dirty="0" err="1"/>
              <a:t>noscript</a:t>
            </a:r>
            <a:r>
              <a:rPr lang="pt-BR" dirty="0"/>
              <a:t>, </a:t>
            </a:r>
            <a:r>
              <a:rPr lang="pt-BR" dirty="0" err="1"/>
              <a:t>object</a:t>
            </a:r>
            <a:r>
              <a:rPr lang="pt-BR" dirty="0"/>
              <a:t>, output, </a:t>
            </a:r>
            <a:r>
              <a:rPr lang="pt-BR" dirty="0" err="1"/>
              <a:t>progress</a:t>
            </a:r>
            <a:r>
              <a:rPr lang="pt-BR" dirty="0"/>
              <a:t>, q, </a:t>
            </a:r>
            <a:r>
              <a:rPr lang="pt-BR" dirty="0" err="1"/>
              <a:t>ruby</a:t>
            </a:r>
            <a:r>
              <a:rPr lang="pt-BR" dirty="0"/>
              <a:t>, s, </a:t>
            </a:r>
            <a:r>
              <a:rPr lang="pt-BR" dirty="0" err="1"/>
              <a:t>samp</a:t>
            </a:r>
            <a:r>
              <a:rPr lang="pt-BR" dirty="0"/>
              <a:t>, script, </a:t>
            </a:r>
            <a:r>
              <a:rPr lang="pt-BR" dirty="0" err="1"/>
              <a:t>select</a:t>
            </a:r>
            <a:r>
              <a:rPr lang="pt-BR" dirty="0"/>
              <a:t>, small, </a:t>
            </a:r>
            <a:r>
              <a:rPr lang="pt-BR" dirty="0" err="1"/>
              <a:t>span</a:t>
            </a:r>
            <a:r>
              <a:rPr lang="pt-BR" dirty="0"/>
              <a:t>, </a:t>
            </a:r>
            <a:r>
              <a:rPr lang="pt-BR" dirty="0" err="1"/>
              <a:t>strong</a:t>
            </a:r>
            <a:r>
              <a:rPr lang="pt-BR" dirty="0"/>
              <a:t>, sub, </a:t>
            </a:r>
            <a:r>
              <a:rPr lang="pt-BR" dirty="0" err="1"/>
              <a:t>sup</a:t>
            </a:r>
            <a:r>
              <a:rPr lang="pt-BR" dirty="0"/>
              <a:t>, </a:t>
            </a:r>
            <a:r>
              <a:rPr lang="pt-BR" dirty="0" err="1"/>
              <a:t>svg</a:t>
            </a:r>
            <a:r>
              <a:rPr lang="pt-BR" dirty="0"/>
              <a:t>, </a:t>
            </a:r>
            <a:r>
              <a:rPr lang="pt-BR" dirty="0" err="1"/>
              <a:t>textarea</a:t>
            </a:r>
            <a:r>
              <a:rPr lang="pt-BR" dirty="0"/>
              <a:t>, time, u, var, </a:t>
            </a:r>
            <a:r>
              <a:rPr lang="pt-BR" dirty="0" err="1"/>
              <a:t>video</a:t>
            </a:r>
            <a:r>
              <a:rPr lang="pt-BR" dirty="0"/>
              <a:t>, </a:t>
            </a:r>
            <a:r>
              <a:rPr lang="pt-BR" dirty="0" err="1"/>
              <a:t>wbr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87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conteúdos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Embedded</a:t>
            </a:r>
            <a:endParaRPr lang="pt-BR" dirty="0"/>
          </a:p>
          <a:p>
            <a:pPr lvl="1"/>
            <a:r>
              <a:rPr lang="pt-BR" dirty="0"/>
              <a:t>Elemento que importa recursos externos para dentro do documento</a:t>
            </a:r>
          </a:p>
          <a:p>
            <a:pPr lvl="1"/>
            <a:r>
              <a:rPr lang="pt-BR" dirty="0" err="1"/>
              <a:t>audio</a:t>
            </a:r>
            <a:r>
              <a:rPr lang="pt-BR" dirty="0"/>
              <a:t>, </a:t>
            </a:r>
            <a:r>
              <a:rPr lang="pt-BR" dirty="0" err="1"/>
              <a:t>canvas</a:t>
            </a:r>
            <a:r>
              <a:rPr lang="pt-BR" dirty="0"/>
              <a:t>, </a:t>
            </a:r>
            <a:r>
              <a:rPr lang="pt-BR" dirty="0" err="1"/>
              <a:t>embed</a:t>
            </a:r>
            <a:r>
              <a:rPr lang="pt-BR" dirty="0"/>
              <a:t>, </a:t>
            </a:r>
            <a:r>
              <a:rPr lang="pt-BR" dirty="0" err="1"/>
              <a:t>iframe</a:t>
            </a:r>
            <a:r>
              <a:rPr lang="pt-BR" dirty="0"/>
              <a:t>, </a:t>
            </a:r>
            <a:r>
              <a:rPr lang="pt-BR" dirty="0" err="1"/>
              <a:t>img</a:t>
            </a:r>
            <a:r>
              <a:rPr lang="pt-BR" dirty="0"/>
              <a:t>, </a:t>
            </a:r>
            <a:r>
              <a:rPr lang="pt-BR" dirty="0" err="1"/>
              <a:t>math</a:t>
            </a:r>
            <a:r>
              <a:rPr lang="pt-BR" dirty="0"/>
              <a:t>, </a:t>
            </a:r>
            <a:r>
              <a:rPr lang="pt-BR" dirty="0" err="1"/>
              <a:t>object</a:t>
            </a:r>
            <a:r>
              <a:rPr lang="pt-BR" dirty="0"/>
              <a:t>, </a:t>
            </a:r>
            <a:r>
              <a:rPr lang="pt-BR" dirty="0" err="1"/>
              <a:t>svg</a:t>
            </a:r>
            <a:r>
              <a:rPr lang="pt-BR" dirty="0"/>
              <a:t>, </a:t>
            </a:r>
            <a:r>
              <a:rPr lang="pt-BR" dirty="0" err="1"/>
              <a:t>video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Interactive</a:t>
            </a:r>
            <a:endParaRPr lang="pt-BR" dirty="0"/>
          </a:p>
          <a:p>
            <a:pPr lvl="1"/>
            <a:r>
              <a:rPr lang="pt-BR" dirty="0"/>
              <a:t>Elementos para interação com o usuário (recebem eventos de interface)</a:t>
            </a:r>
          </a:p>
          <a:p>
            <a:pPr lvl="1"/>
            <a:r>
              <a:rPr lang="pt-BR" dirty="0"/>
              <a:t>a, </a:t>
            </a:r>
            <a:r>
              <a:rPr lang="pt-BR" dirty="0" err="1"/>
              <a:t>audio</a:t>
            </a:r>
            <a:r>
              <a:rPr lang="pt-BR" dirty="0"/>
              <a:t>, </a:t>
            </a:r>
            <a:r>
              <a:rPr lang="pt-BR" dirty="0" err="1"/>
              <a:t>button</a:t>
            </a:r>
            <a:r>
              <a:rPr lang="pt-BR" dirty="0"/>
              <a:t>, </a:t>
            </a:r>
            <a:r>
              <a:rPr lang="pt-BR" dirty="0" err="1"/>
              <a:t>detais</a:t>
            </a:r>
            <a:r>
              <a:rPr lang="pt-BR" dirty="0"/>
              <a:t>, </a:t>
            </a:r>
            <a:r>
              <a:rPr lang="pt-BR" dirty="0" err="1"/>
              <a:t>embed</a:t>
            </a:r>
            <a:r>
              <a:rPr lang="pt-BR" dirty="0"/>
              <a:t>, </a:t>
            </a:r>
            <a:r>
              <a:rPr lang="pt-BR" dirty="0" err="1"/>
              <a:t>iframe</a:t>
            </a:r>
            <a:r>
              <a:rPr lang="pt-BR" dirty="0"/>
              <a:t>, </a:t>
            </a:r>
            <a:r>
              <a:rPr lang="pt-BR" dirty="0" err="1"/>
              <a:t>img</a:t>
            </a:r>
            <a:r>
              <a:rPr lang="pt-BR" dirty="0"/>
              <a:t>, input, </a:t>
            </a:r>
            <a:r>
              <a:rPr lang="pt-BR" dirty="0" err="1"/>
              <a:t>keygen</a:t>
            </a:r>
            <a:r>
              <a:rPr lang="pt-BR" dirty="0"/>
              <a:t>, </a:t>
            </a:r>
            <a:r>
              <a:rPr lang="pt-BR" dirty="0" err="1"/>
              <a:t>label</a:t>
            </a:r>
            <a:r>
              <a:rPr lang="pt-BR" dirty="0"/>
              <a:t>, menu, </a:t>
            </a:r>
            <a:r>
              <a:rPr lang="pt-BR" dirty="0" err="1"/>
              <a:t>object</a:t>
            </a:r>
            <a:r>
              <a:rPr lang="pt-BR" dirty="0"/>
              <a:t>, </a:t>
            </a:r>
            <a:r>
              <a:rPr lang="pt-BR" dirty="0" err="1"/>
              <a:t>select</a:t>
            </a:r>
            <a:r>
              <a:rPr lang="pt-BR" dirty="0"/>
              <a:t>, </a:t>
            </a:r>
            <a:r>
              <a:rPr lang="pt-BR" dirty="0" err="1"/>
              <a:t>textarea</a:t>
            </a:r>
            <a:r>
              <a:rPr lang="pt-BR" dirty="0"/>
              <a:t>, </a:t>
            </a:r>
            <a:r>
              <a:rPr lang="pt-BR" dirty="0" err="1"/>
              <a:t>video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3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35" y="242046"/>
            <a:ext cx="6592640" cy="4342901"/>
          </a:xfrm>
          <a:prstGeom prst="rect">
            <a:avLst/>
          </a:prstGeom>
        </p:spPr>
      </p:pic>
      <p:sp>
        <p:nvSpPr>
          <p:cNvPr id="4" name="Balão de Seta para a Direita 3"/>
          <p:cNvSpPr/>
          <p:nvPr/>
        </p:nvSpPr>
        <p:spPr>
          <a:xfrm>
            <a:off x="116711" y="1210234"/>
            <a:ext cx="1617959" cy="67235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49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Título</a:t>
            </a:r>
          </a:p>
          <a:p>
            <a:pPr algn="ctr"/>
            <a:r>
              <a:rPr lang="pt-BR" dirty="0"/>
              <a:t>da página</a:t>
            </a:r>
          </a:p>
        </p:txBody>
      </p:sp>
      <p:sp>
        <p:nvSpPr>
          <p:cNvPr id="7" name="Balão de Seta para a Direita 6"/>
          <p:cNvSpPr/>
          <p:nvPr/>
        </p:nvSpPr>
        <p:spPr>
          <a:xfrm>
            <a:off x="116711" y="2680446"/>
            <a:ext cx="1411942" cy="67235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8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Título</a:t>
            </a:r>
          </a:p>
          <a:p>
            <a:pPr algn="ctr"/>
            <a:r>
              <a:rPr lang="pt-BR" dirty="0"/>
              <a:t>da seção</a:t>
            </a:r>
          </a:p>
        </p:txBody>
      </p:sp>
      <p:sp>
        <p:nvSpPr>
          <p:cNvPr id="8" name="Balão de Seta para a Direita 7"/>
          <p:cNvSpPr/>
          <p:nvPr/>
        </p:nvSpPr>
        <p:spPr>
          <a:xfrm>
            <a:off x="470647" y="3632696"/>
            <a:ext cx="1763977" cy="67235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8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Parágrafos</a:t>
            </a:r>
          </a:p>
        </p:txBody>
      </p:sp>
      <p:sp>
        <p:nvSpPr>
          <p:cNvPr id="10" name="Balão de Seta para a Esquerda 9"/>
          <p:cNvSpPr/>
          <p:nvPr/>
        </p:nvSpPr>
        <p:spPr>
          <a:xfrm>
            <a:off x="7175687" y="2680446"/>
            <a:ext cx="1820396" cy="739588"/>
          </a:xfrm>
          <a:prstGeom prst="leftArrowCallout">
            <a:avLst/>
          </a:prstGeom>
          <a:solidFill>
            <a:srgbClr val="CE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Figura</a:t>
            </a:r>
          </a:p>
        </p:txBody>
      </p:sp>
      <p:sp>
        <p:nvSpPr>
          <p:cNvPr id="11" name="Balão de Seta para Cima 10"/>
          <p:cNvSpPr/>
          <p:nvPr/>
        </p:nvSpPr>
        <p:spPr>
          <a:xfrm>
            <a:off x="3192360" y="4103344"/>
            <a:ext cx="1882589" cy="925856"/>
          </a:xfrm>
          <a:prstGeom prst="upArrowCallout">
            <a:avLst/>
          </a:prstGeom>
          <a:solidFill>
            <a:srgbClr val="CE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Texto complementar</a:t>
            </a:r>
          </a:p>
        </p:txBody>
      </p:sp>
    </p:spTree>
    <p:extLst>
      <p:ext uri="{BB962C8B-B14F-4D97-AF65-F5344CB8AC3E}">
        <p14:creationId xmlns:p14="http://schemas.microsoft.com/office/powerpoint/2010/main" val="32600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Esqueleto de uma página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634" y="1491630"/>
            <a:ext cx="6515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Consolas"/>
                <a:cs typeface="Consolas"/>
              </a:rPr>
              <a:t>&lt;!DOCTYPE </a:t>
            </a:r>
            <a:r>
              <a:rPr lang="pt-BR" dirty="0" err="1">
                <a:solidFill>
                  <a:schemeClr val="bg2"/>
                </a:solidFill>
                <a:latin typeface="Consolas"/>
                <a:cs typeface="Consolas"/>
              </a:rPr>
              <a:t>html</a:t>
            </a:r>
            <a:r>
              <a:rPr lang="pt-BR" dirty="0">
                <a:solidFill>
                  <a:schemeClr val="bg2"/>
                </a:solidFill>
                <a:latin typeface="Consolas"/>
                <a:cs typeface="Consolas"/>
              </a:rPr>
              <a:t>&gt; </a:t>
            </a:r>
          </a:p>
          <a:p>
            <a:r>
              <a:rPr lang="pt-BR" dirty="0">
                <a:solidFill>
                  <a:schemeClr val="bg2"/>
                </a:solidFill>
                <a:latin typeface="Consolas"/>
                <a:cs typeface="Consolas"/>
              </a:rPr>
              <a:t>&lt;</a:t>
            </a:r>
            <a:r>
              <a:rPr lang="pt-BR" dirty="0" err="1">
                <a:solidFill>
                  <a:schemeClr val="bg2"/>
                </a:solidFill>
                <a:latin typeface="Consolas"/>
                <a:cs typeface="Consolas"/>
              </a:rPr>
              <a:t>html</a:t>
            </a:r>
            <a:r>
              <a:rPr lang="pt-BR" dirty="0">
                <a:solidFill>
                  <a:schemeClr val="bg2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dirty="0">
                <a:solidFill>
                  <a:schemeClr val="bg2"/>
                </a:solidFill>
                <a:latin typeface="Consolas"/>
                <a:cs typeface="Consolas"/>
              </a:rPr>
              <a:t>  &lt;</a:t>
            </a:r>
            <a:r>
              <a:rPr lang="pt-BR" dirty="0" err="1">
                <a:solidFill>
                  <a:schemeClr val="bg2"/>
                </a:solidFill>
                <a:latin typeface="Consolas"/>
                <a:cs typeface="Consolas"/>
              </a:rPr>
              <a:t>head</a:t>
            </a:r>
            <a:r>
              <a:rPr lang="pt-BR" dirty="0">
                <a:solidFill>
                  <a:schemeClr val="bg2"/>
                </a:solidFill>
                <a:latin typeface="Consolas"/>
                <a:cs typeface="Consolas"/>
              </a:rPr>
              <a:t>&gt; </a:t>
            </a:r>
          </a:p>
          <a:p>
            <a:r>
              <a:rPr lang="pt-BR" dirty="0">
                <a:solidFill>
                  <a:schemeClr val="bg2"/>
                </a:solidFill>
                <a:latin typeface="Consolas"/>
                <a:cs typeface="Consolas"/>
              </a:rPr>
              <a:t>    &lt;</a:t>
            </a:r>
            <a:r>
              <a:rPr lang="pt-BR" dirty="0" err="1">
                <a:solidFill>
                  <a:schemeClr val="bg2"/>
                </a:solidFill>
                <a:latin typeface="Consolas"/>
                <a:cs typeface="Consolas"/>
              </a:rPr>
              <a:t>title</a:t>
            </a:r>
            <a:r>
              <a:rPr lang="pt-BR" dirty="0">
                <a:latin typeface="Consolas"/>
                <a:cs typeface="Consolas"/>
              </a:rPr>
              <a:t>&gt;Título da página</a:t>
            </a:r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&lt;/</a:t>
            </a:r>
            <a:r>
              <a:rPr lang="pt-BR" dirty="0" err="1">
                <a:solidFill>
                  <a:srgbClr val="969696"/>
                </a:solidFill>
                <a:latin typeface="Consolas"/>
                <a:cs typeface="Consolas"/>
              </a:rPr>
              <a:t>title</a:t>
            </a:r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    &lt;meta </a:t>
            </a:r>
            <a:r>
              <a:rPr lang="pt-BR" dirty="0" err="1">
                <a:solidFill>
                  <a:srgbClr val="969696"/>
                </a:solidFill>
                <a:latin typeface="Consolas"/>
                <a:cs typeface="Consolas"/>
              </a:rPr>
              <a:t>charset</a:t>
            </a:r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="</a:t>
            </a:r>
            <a:r>
              <a:rPr lang="pt-BR" dirty="0" err="1">
                <a:solidFill>
                  <a:srgbClr val="969696"/>
                </a:solidFill>
                <a:latin typeface="Consolas"/>
                <a:cs typeface="Consolas"/>
              </a:rPr>
              <a:t>utf</a:t>
            </a:r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-8" /&gt;</a:t>
            </a:r>
          </a:p>
          <a:p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  &lt;/</a:t>
            </a:r>
            <a:r>
              <a:rPr lang="pt-BR" dirty="0" err="1">
                <a:solidFill>
                  <a:srgbClr val="969696"/>
                </a:solidFill>
                <a:latin typeface="Consolas"/>
                <a:cs typeface="Consolas"/>
              </a:rPr>
              <a:t>head</a:t>
            </a:r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&gt; </a:t>
            </a:r>
          </a:p>
          <a:p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  &lt;</a:t>
            </a:r>
            <a:r>
              <a:rPr lang="pt-BR" dirty="0" err="1">
                <a:solidFill>
                  <a:srgbClr val="969696"/>
                </a:solidFill>
                <a:latin typeface="Consolas"/>
                <a:cs typeface="Consolas"/>
              </a:rPr>
              <a:t>body</a:t>
            </a:r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&gt; </a:t>
            </a:r>
          </a:p>
          <a:p>
            <a:endParaRPr lang="pt-BR" i="1" dirty="0">
              <a:solidFill>
                <a:srgbClr val="969696"/>
              </a:solidFill>
              <a:latin typeface="Consolas"/>
              <a:cs typeface="Consolas"/>
            </a:endParaRPr>
          </a:p>
          <a:p>
            <a:endParaRPr lang="pt-BR" i="1" dirty="0">
              <a:solidFill>
                <a:srgbClr val="969696"/>
              </a:solidFill>
              <a:latin typeface="Consolas"/>
              <a:cs typeface="Consolas"/>
            </a:endParaRPr>
          </a:p>
          <a:p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  &lt;/</a:t>
            </a:r>
            <a:r>
              <a:rPr lang="pt-BR" dirty="0" err="1">
                <a:solidFill>
                  <a:srgbClr val="969696"/>
                </a:solidFill>
                <a:latin typeface="Consolas"/>
                <a:cs typeface="Consolas"/>
              </a:rPr>
              <a:t>body</a:t>
            </a:r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&gt; </a:t>
            </a:r>
          </a:p>
          <a:p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&lt;/</a:t>
            </a:r>
            <a:r>
              <a:rPr lang="pt-BR" dirty="0" err="1">
                <a:solidFill>
                  <a:srgbClr val="969696"/>
                </a:solidFill>
                <a:latin typeface="Consolas"/>
                <a:cs typeface="Consolas"/>
              </a:rPr>
              <a:t>html</a:t>
            </a:r>
            <a:r>
              <a:rPr lang="pt-BR" dirty="0">
                <a:solidFill>
                  <a:srgbClr val="969696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832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estruturais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header	cabeçalho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section</a:t>
            </a:r>
            <a:r>
              <a:rPr lang="pt-BR" sz="2000" dirty="0"/>
              <a:t> 	divisão semântica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article</a:t>
            </a:r>
            <a:r>
              <a:rPr lang="pt-BR" sz="2000" dirty="0"/>
              <a:t> 	bloco de conteúdo </a:t>
            </a:r>
            <a:r>
              <a:rPr lang="pt-BR" sz="2000" dirty="0" err="1"/>
              <a:t>autocontido</a:t>
            </a:r>
            <a:r>
              <a:rPr lang="pt-BR" sz="2000" dirty="0"/>
              <a:t> que pode ser</a:t>
            </a:r>
            <a:br>
              <a:rPr lang="pt-BR" sz="2000" dirty="0"/>
            </a:br>
            <a:r>
              <a:rPr lang="pt-BR" sz="2000" dirty="0"/>
              <a:t> 		reutilizado (p.ex.: </a:t>
            </a:r>
            <a:r>
              <a:rPr lang="pt-BR" sz="2000" dirty="0" err="1"/>
              <a:t>posts</a:t>
            </a:r>
            <a:r>
              <a:rPr lang="pt-BR" sz="2000" dirty="0"/>
              <a:t>, artigos, notícias,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aside</a:t>
            </a:r>
            <a:r>
              <a:rPr lang="pt-BR" sz="2000" dirty="0"/>
              <a:t> 	bloco relacionado ao conteúdo principal </a:t>
            </a:r>
            <a:br>
              <a:rPr lang="pt-BR" sz="2000" dirty="0"/>
            </a:br>
            <a:r>
              <a:rPr lang="pt-BR" sz="2000" dirty="0"/>
              <a:t>		(ao qual está subordinado)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footer</a:t>
            </a:r>
            <a:r>
              <a:rPr lang="pt-BR" sz="2000" dirty="0"/>
              <a:t>  	rodapé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div 		divisão genérica, sem significado semântico</a:t>
            </a:r>
          </a:p>
        </p:txBody>
      </p:sp>
    </p:spTree>
    <p:extLst>
      <p:ext uri="{BB962C8B-B14F-4D97-AF65-F5344CB8AC3E}">
        <p14:creationId xmlns:p14="http://schemas.microsoft.com/office/powerpoint/2010/main" val="2648640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224" y="124926"/>
            <a:ext cx="45590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latin typeface="Consolas"/>
                <a:cs typeface="Consolas"/>
              </a:rPr>
              <a:t>&lt;</a:t>
            </a:r>
            <a:r>
              <a:rPr lang="pt-BR" sz="1300" dirty="0" err="1">
                <a:latin typeface="Consolas"/>
                <a:cs typeface="Consolas"/>
              </a:rPr>
              <a:t>html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...</a:t>
            </a:r>
          </a:p>
          <a:p>
            <a:r>
              <a:rPr lang="pt-BR" sz="1300" dirty="0">
                <a:latin typeface="Consolas"/>
                <a:cs typeface="Consolas"/>
              </a:rPr>
              <a:t>&lt;</a:t>
            </a:r>
            <a:r>
              <a:rPr lang="pt-BR" sz="1300" dirty="0" err="1">
                <a:latin typeface="Consolas"/>
                <a:cs typeface="Consolas"/>
              </a:rPr>
              <a:t>body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&lt;header&gt;</a:t>
            </a:r>
          </a:p>
          <a:p>
            <a:r>
              <a:rPr lang="pt-BR" sz="1300" dirty="0">
                <a:latin typeface="Consolas"/>
                <a:cs typeface="Consolas"/>
              </a:rPr>
              <a:t>    &lt;h1&gt;Verduras do Zé das Couves&lt;/h1&gt;</a:t>
            </a:r>
          </a:p>
          <a:p>
            <a:r>
              <a:rPr lang="pt-BR" sz="1300" dirty="0">
                <a:latin typeface="Consolas"/>
                <a:cs typeface="Consolas"/>
              </a:rPr>
              <a:t>    &lt;p&gt;Descontos especiais às segundas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e quartas&lt;/p&gt;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&lt;/header&gt;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nav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&lt;</a:t>
            </a:r>
            <a:r>
              <a:rPr lang="pt-BR" sz="1300" dirty="0" err="1">
                <a:latin typeface="Consolas"/>
                <a:cs typeface="Consolas"/>
              </a:rPr>
              <a:t>ul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  &lt;li&gt;&lt;a </a:t>
            </a:r>
            <a:r>
              <a:rPr lang="pt-BR" sz="1300" dirty="0" err="1">
                <a:latin typeface="Consolas"/>
                <a:cs typeface="Consolas"/>
              </a:rPr>
              <a:t>href</a:t>
            </a:r>
            <a:r>
              <a:rPr lang="pt-BR" sz="1300" dirty="0">
                <a:latin typeface="Consolas"/>
                <a:cs typeface="Consolas"/>
              </a:rPr>
              <a:t>="#"&gt;Promoções&lt;/a&gt;&lt;/li&gt;</a:t>
            </a:r>
          </a:p>
          <a:p>
            <a:r>
              <a:rPr lang="pt-BR" sz="1300" dirty="0">
                <a:latin typeface="Consolas"/>
                <a:cs typeface="Consolas"/>
              </a:rPr>
              <a:t>      &lt;li&gt;&lt;a </a:t>
            </a:r>
            <a:r>
              <a:rPr lang="pt-BR" sz="1300" dirty="0" err="1">
                <a:latin typeface="Consolas"/>
                <a:cs typeface="Consolas"/>
              </a:rPr>
              <a:t>href</a:t>
            </a:r>
            <a:r>
              <a:rPr lang="pt-BR" sz="1300" dirty="0">
                <a:latin typeface="Consolas"/>
                <a:cs typeface="Consolas"/>
              </a:rPr>
              <a:t>="#"&gt;Comprar&lt;/a&gt;&lt;/li&gt;</a:t>
            </a:r>
          </a:p>
          <a:p>
            <a:r>
              <a:rPr lang="pt-BR" sz="1300" dirty="0">
                <a:latin typeface="Consolas"/>
                <a:cs typeface="Consolas"/>
              </a:rPr>
              <a:t>    &lt;/</a:t>
            </a:r>
            <a:r>
              <a:rPr lang="pt-BR" sz="1300" dirty="0" err="1">
                <a:latin typeface="Consolas"/>
                <a:cs typeface="Consolas"/>
              </a:rPr>
              <a:t>ul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nav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  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section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&lt;h1&gt;Notícias&lt;/h1&gt;</a:t>
            </a:r>
          </a:p>
          <a:p>
            <a:r>
              <a:rPr lang="pt-BR" sz="1300" dirty="0">
                <a:latin typeface="Consolas"/>
                <a:cs typeface="Consolas"/>
              </a:rPr>
              <a:t>  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article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  &lt;h1&gt;Zé das Couves ganha prêmio&lt;/h1&gt;</a:t>
            </a:r>
          </a:p>
          <a:p>
            <a:r>
              <a:rPr lang="pt-BR" sz="1300" dirty="0">
                <a:latin typeface="Consolas"/>
                <a:cs typeface="Consolas"/>
              </a:rPr>
              <a:t>      &lt;p&gt;Zé das Couves ganha o prêmio de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melhor </a:t>
            </a:r>
            <a:r>
              <a:rPr lang="pt-BR" sz="1300" dirty="0" err="1">
                <a:latin typeface="Consolas"/>
                <a:cs typeface="Consolas"/>
              </a:rPr>
              <a:t>sacolão</a:t>
            </a:r>
            <a:r>
              <a:rPr lang="pt-BR" sz="1300" dirty="0">
                <a:latin typeface="Consolas"/>
                <a:cs typeface="Consolas"/>
              </a:rPr>
              <a:t> da cidade. Suas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verduras foram consideradas as mais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frescas e de maior variedade pela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comissão de avaliação.&lt;/p&gt;</a:t>
            </a:r>
          </a:p>
          <a:p>
            <a:r>
              <a:rPr lang="pt-BR" sz="1300" dirty="0">
                <a:latin typeface="Consolas"/>
                <a:cs typeface="Consolas"/>
              </a:rPr>
              <a:t>  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article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24926"/>
            <a:ext cx="41316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latin typeface="Consolas"/>
                <a:cs typeface="Consolas"/>
              </a:rPr>
              <a:t>  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article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  &lt;h1&gt;Verduras prolongam a vida&lt;/h1&gt;</a:t>
            </a:r>
          </a:p>
          <a:p>
            <a:r>
              <a:rPr lang="pt-BR" sz="1300" dirty="0">
                <a:latin typeface="Consolas"/>
                <a:cs typeface="Consolas"/>
              </a:rPr>
              <a:t>      &lt;p&gt;Pesquisadora inglesa prova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que as pessoas que se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alimentam de verduras vivem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mais.&lt;/p&gt;</a:t>
            </a:r>
          </a:p>
          <a:p>
            <a:r>
              <a:rPr lang="pt-BR" sz="1300" dirty="0">
                <a:latin typeface="Consolas"/>
                <a:cs typeface="Consolas"/>
              </a:rPr>
              <a:t>  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article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  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section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  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aside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&lt;h1&gt;Horário de funcionamento&lt;/h1&gt;</a:t>
            </a:r>
          </a:p>
          <a:p>
            <a:r>
              <a:rPr lang="pt-BR" sz="1300" dirty="0">
                <a:latin typeface="Consolas"/>
                <a:cs typeface="Consolas"/>
              </a:rPr>
              <a:t>    &lt;p&gt;O </a:t>
            </a:r>
            <a:r>
              <a:rPr lang="pt-BR" sz="1300" dirty="0" err="1">
                <a:latin typeface="Consolas"/>
                <a:cs typeface="Consolas"/>
              </a:rPr>
              <a:t>sacolão</a:t>
            </a:r>
            <a:r>
              <a:rPr lang="pt-BR" sz="1300" dirty="0">
                <a:latin typeface="Consolas"/>
                <a:cs typeface="Consolas"/>
              </a:rPr>
              <a:t> Verduras do Zé das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Couves funciona de segundas às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sábados, das 07:00 às 17:00&lt;/p&gt;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aside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  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footer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&lt;p&gt;Copyright (c) 2011 Zé das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Couves&lt;/p&gt;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footer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&lt;/</a:t>
            </a:r>
            <a:r>
              <a:rPr lang="pt-BR" sz="1300" dirty="0" err="1">
                <a:latin typeface="Consolas"/>
                <a:cs typeface="Consolas"/>
              </a:rPr>
              <a:t>body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&lt;/</a:t>
            </a:r>
            <a:r>
              <a:rPr lang="pt-BR" sz="1300" dirty="0" err="1">
                <a:latin typeface="Consolas"/>
                <a:cs typeface="Consolas"/>
              </a:rPr>
              <a:t>html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49784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6">
            <a:extLst>
              <a:ext uri="{FF2B5EF4-FFF2-40B4-BE49-F238E27FC236}">
                <a16:creationId xmlns:a16="http://schemas.microsoft.com/office/drawing/2014/main" id="{D511D6ED-DB91-3B44-98FD-137E09A4678C}"/>
              </a:ext>
            </a:extLst>
          </p:cNvPr>
          <p:cNvSpPr/>
          <p:nvPr/>
        </p:nvSpPr>
        <p:spPr>
          <a:xfrm>
            <a:off x="4815105" y="2941920"/>
            <a:ext cx="3796658" cy="784070"/>
          </a:xfrm>
          <a:prstGeom prst="rect">
            <a:avLst/>
          </a:prstGeom>
          <a:solidFill>
            <a:srgbClr val="A0A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1EF2230-CA36-FC4A-9C40-EE6AF03D3977}"/>
              </a:ext>
            </a:extLst>
          </p:cNvPr>
          <p:cNvSpPr/>
          <p:nvPr/>
        </p:nvSpPr>
        <p:spPr>
          <a:xfrm>
            <a:off x="4815105" y="1772976"/>
            <a:ext cx="3796658" cy="1156872"/>
          </a:xfrm>
          <a:prstGeom prst="rect">
            <a:avLst/>
          </a:prstGeom>
          <a:solidFill>
            <a:srgbClr val="A0FF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CE3F75C-2161-BF45-BD2A-B11F68ED0C5D}"/>
              </a:ext>
            </a:extLst>
          </p:cNvPr>
          <p:cNvSpPr/>
          <p:nvPr/>
        </p:nvSpPr>
        <p:spPr>
          <a:xfrm>
            <a:off x="4815105" y="124926"/>
            <a:ext cx="3796658" cy="1635978"/>
          </a:xfrm>
          <a:prstGeom prst="rect">
            <a:avLst/>
          </a:prstGeom>
          <a:solidFill>
            <a:srgbClr val="6464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F12AE8D4-0304-6A47-9941-B393701A606A}"/>
              </a:ext>
            </a:extLst>
          </p:cNvPr>
          <p:cNvSpPr/>
          <p:nvPr/>
        </p:nvSpPr>
        <p:spPr>
          <a:xfrm flipV="1">
            <a:off x="4998453" y="124924"/>
            <a:ext cx="3470862" cy="1431481"/>
          </a:xfrm>
          <a:prstGeom prst="rect">
            <a:avLst/>
          </a:prstGeom>
          <a:solidFill>
            <a:srgbClr val="A0A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D101B17-3EE9-9641-A946-DE284C256286}"/>
              </a:ext>
            </a:extLst>
          </p:cNvPr>
          <p:cNvSpPr/>
          <p:nvPr/>
        </p:nvSpPr>
        <p:spPr>
          <a:xfrm>
            <a:off x="347472" y="2961748"/>
            <a:ext cx="4231937" cy="2056826"/>
          </a:xfrm>
          <a:prstGeom prst="rect">
            <a:avLst/>
          </a:prstGeom>
          <a:solidFill>
            <a:srgbClr val="6464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414F791-F029-0C4F-A4B8-A82ECB711384}"/>
              </a:ext>
            </a:extLst>
          </p:cNvPr>
          <p:cNvSpPr/>
          <p:nvPr/>
        </p:nvSpPr>
        <p:spPr>
          <a:xfrm flipV="1">
            <a:off x="532237" y="3405902"/>
            <a:ext cx="4039763" cy="1585637"/>
          </a:xfrm>
          <a:prstGeom prst="rect">
            <a:avLst/>
          </a:prstGeom>
          <a:solidFill>
            <a:srgbClr val="A0A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0D4D5-FA79-4145-939C-7801964DC2BA}"/>
              </a:ext>
            </a:extLst>
          </p:cNvPr>
          <p:cNvSpPr/>
          <p:nvPr/>
        </p:nvSpPr>
        <p:spPr>
          <a:xfrm>
            <a:off x="365760" y="1776221"/>
            <a:ext cx="4206240" cy="1185526"/>
          </a:xfrm>
          <a:prstGeom prst="rect">
            <a:avLst/>
          </a:prstGeom>
          <a:solidFill>
            <a:srgbClr val="FFA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5F9D46E-0106-2343-B332-3E6ECF356AD9}"/>
              </a:ext>
            </a:extLst>
          </p:cNvPr>
          <p:cNvSpPr/>
          <p:nvPr/>
        </p:nvSpPr>
        <p:spPr>
          <a:xfrm flipV="1">
            <a:off x="1104138" y="2345436"/>
            <a:ext cx="2136469" cy="252948"/>
          </a:xfrm>
          <a:prstGeom prst="rect">
            <a:avLst/>
          </a:prstGeom>
          <a:solidFill>
            <a:srgbClr val="FF64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FA8D46E-E82B-6441-9B20-661A664FA8F2}"/>
              </a:ext>
            </a:extLst>
          </p:cNvPr>
          <p:cNvSpPr/>
          <p:nvPr/>
        </p:nvSpPr>
        <p:spPr>
          <a:xfrm flipV="1">
            <a:off x="1104137" y="2173986"/>
            <a:ext cx="2269999" cy="252948"/>
          </a:xfrm>
          <a:prstGeom prst="rect">
            <a:avLst/>
          </a:prstGeom>
          <a:solidFill>
            <a:srgbClr val="FF64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E94B34-C1A3-4641-83B6-8B01D2011DC4}"/>
              </a:ext>
            </a:extLst>
          </p:cNvPr>
          <p:cNvSpPr/>
          <p:nvPr/>
        </p:nvSpPr>
        <p:spPr>
          <a:xfrm>
            <a:off x="338328" y="790956"/>
            <a:ext cx="4233672" cy="969948"/>
          </a:xfrm>
          <a:prstGeom prst="rect">
            <a:avLst/>
          </a:prstGeom>
          <a:solidFill>
            <a:srgbClr val="FFFF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5" name="TextBox 4"/>
          <p:cNvSpPr txBox="1"/>
          <p:nvPr/>
        </p:nvSpPr>
        <p:spPr>
          <a:xfrm>
            <a:off x="95224" y="124926"/>
            <a:ext cx="45590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latin typeface="Consolas"/>
                <a:cs typeface="Consolas"/>
              </a:rPr>
              <a:t>&lt;</a:t>
            </a:r>
            <a:r>
              <a:rPr lang="pt-BR" sz="1300" dirty="0" err="1">
                <a:latin typeface="Consolas"/>
                <a:cs typeface="Consolas"/>
              </a:rPr>
              <a:t>html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...</a:t>
            </a:r>
          </a:p>
          <a:p>
            <a:r>
              <a:rPr lang="pt-BR" sz="1300" dirty="0">
                <a:latin typeface="Consolas"/>
                <a:cs typeface="Consolas"/>
              </a:rPr>
              <a:t>&lt;</a:t>
            </a:r>
            <a:r>
              <a:rPr lang="pt-BR" sz="1300" dirty="0" err="1">
                <a:latin typeface="Consolas"/>
                <a:cs typeface="Consolas"/>
              </a:rPr>
              <a:t>body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&lt;header&gt;</a:t>
            </a:r>
          </a:p>
          <a:p>
            <a:r>
              <a:rPr lang="pt-BR" sz="1300" dirty="0">
                <a:latin typeface="Consolas"/>
                <a:cs typeface="Consolas"/>
              </a:rPr>
              <a:t>    &lt;h1&gt;Verduras do Zé das Couves&lt;/h1&gt;</a:t>
            </a:r>
          </a:p>
          <a:p>
            <a:r>
              <a:rPr lang="pt-BR" sz="1300" dirty="0">
                <a:latin typeface="Consolas"/>
                <a:cs typeface="Consolas"/>
              </a:rPr>
              <a:t>    &lt;p&gt;Descontos especiais às segundas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e quartas&lt;/p&gt;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&lt;/header&gt;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nav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&lt;</a:t>
            </a:r>
            <a:r>
              <a:rPr lang="pt-BR" sz="1300" dirty="0" err="1">
                <a:latin typeface="Consolas"/>
                <a:cs typeface="Consolas"/>
              </a:rPr>
              <a:t>ul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  &lt;li&gt;&lt;a </a:t>
            </a:r>
            <a:r>
              <a:rPr lang="pt-BR" sz="1300" dirty="0" err="1">
                <a:latin typeface="Consolas"/>
                <a:cs typeface="Consolas"/>
              </a:rPr>
              <a:t>href</a:t>
            </a:r>
            <a:r>
              <a:rPr lang="pt-BR" sz="1300" dirty="0">
                <a:latin typeface="Consolas"/>
                <a:cs typeface="Consolas"/>
              </a:rPr>
              <a:t>="#"&gt;Promoções&lt;/a&gt;&lt;/li&gt;</a:t>
            </a:r>
          </a:p>
          <a:p>
            <a:r>
              <a:rPr lang="pt-BR" sz="1300" dirty="0">
                <a:latin typeface="Consolas"/>
                <a:cs typeface="Consolas"/>
              </a:rPr>
              <a:t>      &lt;li&gt;&lt;a </a:t>
            </a:r>
            <a:r>
              <a:rPr lang="pt-BR" sz="1300" dirty="0" err="1">
                <a:latin typeface="Consolas"/>
                <a:cs typeface="Consolas"/>
              </a:rPr>
              <a:t>href</a:t>
            </a:r>
            <a:r>
              <a:rPr lang="pt-BR" sz="1300" dirty="0">
                <a:latin typeface="Consolas"/>
                <a:cs typeface="Consolas"/>
              </a:rPr>
              <a:t>="#"&gt;Comprar&lt;/a&gt;&lt;/li&gt;</a:t>
            </a:r>
          </a:p>
          <a:p>
            <a:r>
              <a:rPr lang="pt-BR" sz="1300" dirty="0">
                <a:latin typeface="Consolas"/>
                <a:cs typeface="Consolas"/>
              </a:rPr>
              <a:t>    &lt;/</a:t>
            </a:r>
            <a:r>
              <a:rPr lang="pt-BR" sz="1300" dirty="0" err="1">
                <a:latin typeface="Consolas"/>
                <a:cs typeface="Consolas"/>
              </a:rPr>
              <a:t>ul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nav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  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section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&lt;h1&gt;Notícias&lt;/h1&gt;</a:t>
            </a:r>
          </a:p>
          <a:p>
            <a:r>
              <a:rPr lang="pt-BR" sz="1300" dirty="0">
                <a:latin typeface="Consolas"/>
                <a:cs typeface="Consolas"/>
              </a:rPr>
              <a:t>  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article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  &lt;h1&gt;Zé das Couves ganha prêmio&lt;/h1&gt;</a:t>
            </a:r>
          </a:p>
          <a:p>
            <a:r>
              <a:rPr lang="pt-BR" sz="1300" dirty="0">
                <a:latin typeface="Consolas"/>
                <a:cs typeface="Consolas"/>
              </a:rPr>
              <a:t>      &lt;p&gt;Zé das Couves ganha o prêmio de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melhor </a:t>
            </a:r>
            <a:r>
              <a:rPr lang="pt-BR" sz="1300" dirty="0" err="1">
                <a:latin typeface="Consolas"/>
                <a:cs typeface="Consolas"/>
              </a:rPr>
              <a:t>sacolão</a:t>
            </a:r>
            <a:r>
              <a:rPr lang="pt-BR" sz="1300" dirty="0">
                <a:latin typeface="Consolas"/>
                <a:cs typeface="Consolas"/>
              </a:rPr>
              <a:t> da cidade. Suas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verduras foram consideradas as mais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frescas e de maior variedade pela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comissão de avaliação.&lt;/p&gt;</a:t>
            </a:r>
          </a:p>
          <a:p>
            <a:r>
              <a:rPr lang="pt-BR" sz="1300" dirty="0">
                <a:latin typeface="Consolas"/>
                <a:cs typeface="Consolas"/>
              </a:rPr>
              <a:t>  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article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24926"/>
            <a:ext cx="41316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latin typeface="Consolas"/>
                <a:cs typeface="Consolas"/>
              </a:rPr>
              <a:t>  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article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  &lt;h1&gt;Verduras prolongam a vida&lt;/h1&gt;</a:t>
            </a:r>
          </a:p>
          <a:p>
            <a:r>
              <a:rPr lang="pt-BR" sz="1300" dirty="0">
                <a:latin typeface="Consolas"/>
                <a:cs typeface="Consolas"/>
              </a:rPr>
              <a:t>      &lt;p&gt;Pesquisadora inglesa prova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que as pessoas que se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alimentam de verduras vivem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  mais.&lt;/p&gt;</a:t>
            </a:r>
          </a:p>
          <a:p>
            <a:r>
              <a:rPr lang="pt-BR" sz="1300" dirty="0">
                <a:latin typeface="Consolas"/>
                <a:cs typeface="Consolas"/>
              </a:rPr>
              <a:t>  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article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  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section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  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aside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&lt;h1&gt;Horário de funcionamento&lt;/h1&gt;</a:t>
            </a:r>
          </a:p>
          <a:p>
            <a:r>
              <a:rPr lang="pt-BR" sz="1300" dirty="0">
                <a:latin typeface="Consolas"/>
                <a:cs typeface="Consolas"/>
              </a:rPr>
              <a:t>    &lt;p&gt;O </a:t>
            </a:r>
            <a:r>
              <a:rPr lang="pt-BR" sz="1300" dirty="0" err="1">
                <a:latin typeface="Consolas"/>
                <a:cs typeface="Consolas"/>
              </a:rPr>
              <a:t>sacolão</a:t>
            </a:r>
            <a:r>
              <a:rPr lang="pt-BR" sz="1300" dirty="0">
                <a:latin typeface="Consolas"/>
                <a:cs typeface="Consolas"/>
              </a:rPr>
              <a:t> Verduras do Zé das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Couves funciona de segundas às 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sábados, das 07:00 às 17:00&lt;/p&gt;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aside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  &lt;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footer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    &lt;p&gt;Copyright (c) 2011 Zé das</a:t>
            </a:r>
            <a:br>
              <a:rPr lang="pt-BR" sz="1300" dirty="0">
                <a:latin typeface="Consolas"/>
                <a:cs typeface="Consolas"/>
              </a:rPr>
            </a:br>
            <a:r>
              <a:rPr lang="pt-BR" sz="1300" dirty="0">
                <a:latin typeface="Consolas"/>
                <a:cs typeface="Consolas"/>
              </a:rPr>
              <a:t>       Couves&lt;/p&gt;</a:t>
            </a:r>
          </a:p>
          <a:p>
            <a:r>
              <a:rPr lang="pt-BR" sz="1300" dirty="0">
                <a:latin typeface="Consolas"/>
                <a:cs typeface="Consolas"/>
              </a:rPr>
              <a:t>  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&lt;/</a:t>
            </a:r>
            <a:r>
              <a:rPr lang="pt-BR" sz="1300" dirty="0" err="1">
                <a:solidFill>
                  <a:srgbClr val="000090"/>
                </a:solidFill>
                <a:latin typeface="Consolas"/>
                <a:cs typeface="Consolas"/>
              </a:rPr>
              <a:t>footer</a:t>
            </a:r>
            <a:r>
              <a:rPr lang="pt-BR" sz="1300" dirty="0">
                <a:solidFill>
                  <a:srgbClr val="000090"/>
                </a:solidFill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&lt;/</a:t>
            </a:r>
            <a:r>
              <a:rPr lang="pt-BR" sz="1300" dirty="0" err="1">
                <a:latin typeface="Consolas"/>
                <a:cs typeface="Consolas"/>
              </a:rPr>
              <a:t>body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  <a:p>
            <a:r>
              <a:rPr lang="pt-BR" sz="1300" dirty="0">
                <a:latin typeface="Consolas"/>
                <a:cs typeface="Consolas"/>
              </a:rPr>
              <a:t>&lt;/</a:t>
            </a:r>
            <a:r>
              <a:rPr lang="pt-BR" sz="1300" dirty="0" err="1">
                <a:latin typeface="Consolas"/>
                <a:cs typeface="Consolas"/>
              </a:rPr>
              <a:t>html</a:t>
            </a:r>
            <a:r>
              <a:rPr lang="pt-BR" sz="1300" dirty="0"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8077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8" y="102866"/>
            <a:ext cx="7027183" cy="493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5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Section</a:t>
            </a:r>
            <a:r>
              <a:rPr lang="pt-BR" dirty="0"/>
              <a:t> vs. </a:t>
            </a:r>
            <a:r>
              <a:rPr lang="pt-BR" dirty="0" err="1"/>
              <a:t>Article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Section</a:t>
            </a:r>
            <a:r>
              <a:rPr lang="pt-BR" dirty="0"/>
              <a:t> define uma seção do documento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Article</a:t>
            </a:r>
            <a:r>
              <a:rPr lang="pt-BR" dirty="0"/>
              <a:t> define uma seção </a:t>
            </a:r>
            <a:r>
              <a:rPr lang="pt-BR" dirty="0" err="1"/>
              <a:t>autocontida</a:t>
            </a:r>
            <a:r>
              <a:rPr lang="pt-BR" dirty="0"/>
              <a:t> do documento, que pode ser reaproveitada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Uma seção pode conter artigos ou sub-seções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Um artigo pode estar dividido em seções ou sub-artigos (p.ex., comentários em um artigo de um blog)</a:t>
            </a:r>
          </a:p>
        </p:txBody>
      </p:sp>
    </p:spTree>
    <p:extLst>
      <p:ext uri="{BB962C8B-B14F-4D97-AF65-F5344CB8AC3E}">
        <p14:creationId xmlns:p14="http://schemas.microsoft.com/office/powerpoint/2010/main" val="3039304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Esboço do documento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 err="1"/>
              <a:t>Document</a:t>
            </a:r>
            <a:r>
              <a:rPr lang="pt-BR" i="1" dirty="0"/>
              <a:t> </a:t>
            </a:r>
            <a:r>
              <a:rPr lang="pt-BR" i="1" dirty="0" err="1"/>
              <a:t>Outline</a:t>
            </a:r>
            <a:r>
              <a:rPr lang="pt-BR" i="1" dirty="0"/>
              <a:t> </a:t>
            </a:r>
            <a:r>
              <a:rPr lang="pt-BR" dirty="0"/>
              <a:t>= Esboço do documento (sumário)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Cada elemento de seção cria uma entrada no esboço do documento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Todas as seções devem ter títulos (começando pelo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pt-B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Dicas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Para evitar criar novas seções em títulos agrupados, usar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hgroup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Usar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dirty="0"/>
              <a:t> para criar seções sem registro no esboço do documento</a:t>
            </a:r>
          </a:p>
        </p:txBody>
      </p:sp>
    </p:spTree>
    <p:extLst>
      <p:ext uri="{BB962C8B-B14F-4D97-AF65-F5344CB8AC3E}">
        <p14:creationId xmlns:p14="http://schemas.microsoft.com/office/powerpoint/2010/main" val="2545706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406" y="2571750"/>
            <a:ext cx="4861264" cy="2449568"/>
          </a:xfrm>
          <a:prstGeom prst="rect">
            <a:avLst/>
          </a:prstGeom>
          <a:solidFill>
            <a:srgbClr val="A2C3CE"/>
          </a:solidFill>
          <a:effectLst>
            <a:outerShdw blurRad="40000" dist="48387" dir="19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Esboço do documento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HTML5 </a:t>
            </a:r>
            <a:r>
              <a:rPr lang="pt-BR" dirty="0" err="1"/>
              <a:t>Outliner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http://gsnedders.html5.org/outliner/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Verduras do Zé das Couves</a:t>
            </a:r>
          </a:p>
          <a:p>
            <a:pPr lvl="1"/>
            <a:r>
              <a:rPr lang="pt-BR" dirty="0" err="1"/>
              <a:t>Untitled</a:t>
            </a:r>
            <a:r>
              <a:rPr lang="pt-BR" dirty="0"/>
              <a:t> </a:t>
            </a:r>
            <a:r>
              <a:rPr lang="pt-BR" dirty="0" err="1"/>
              <a:t>Section</a:t>
            </a:r>
            <a:endParaRPr lang="pt-BR" dirty="0"/>
          </a:p>
          <a:p>
            <a:pPr lvl="1"/>
            <a:r>
              <a:rPr lang="pt-BR" dirty="0"/>
              <a:t>Notícias</a:t>
            </a:r>
          </a:p>
          <a:p>
            <a:pPr lvl="2"/>
            <a:r>
              <a:rPr lang="pt-BR" dirty="0"/>
              <a:t>Zé das Couves ganha prêmio</a:t>
            </a:r>
          </a:p>
          <a:p>
            <a:pPr lvl="2"/>
            <a:r>
              <a:rPr lang="pt-BR" dirty="0"/>
              <a:t>Verduras prolongam a vida</a:t>
            </a:r>
          </a:p>
          <a:p>
            <a:pPr lvl="1"/>
            <a:r>
              <a:rPr lang="pt-BR" dirty="0"/>
              <a:t>Horário de funcionamento</a:t>
            </a:r>
          </a:p>
        </p:txBody>
      </p:sp>
    </p:spTree>
    <p:extLst>
      <p:ext uri="{BB962C8B-B14F-4D97-AF65-F5344CB8AC3E}">
        <p14:creationId xmlns:p14="http://schemas.microsoft.com/office/powerpoint/2010/main" val="1402646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Calibri" charset="0"/>
              </a:rPr>
              <a:t>Blocos</a:t>
            </a:r>
            <a:r>
              <a:rPr lang="en-US" dirty="0">
                <a:sym typeface="Calibri" charset="0"/>
              </a:rPr>
              <a:t> </a:t>
            </a:r>
            <a:r>
              <a:rPr lang="en-US" dirty="0" err="1">
                <a:sym typeface="Calibri" charset="0"/>
              </a:rPr>
              <a:t>básicos</a:t>
            </a:r>
            <a:endParaRPr lang="en-US" dirty="0">
              <a:sym typeface="Calibri" charset="0"/>
            </a:endParaRPr>
          </a:p>
        </p:txBody>
      </p:sp>
      <p:sp>
        <p:nvSpPr>
          <p:cNvPr id="33800" name="Rectangle 6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Títulos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documento</a:t>
            </a:r>
            <a:endParaRPr lang="en-US" dirty="0"/>
          </a:p>
          <a:p>
            <a:pPr lvl="1"/>
            <a:r>
              <a:rPr lang="en-US" dirty="0">
                <a:sym typeface="Courier New Bold" charset="0"/>
              </a:rPr>
              <a:t>&lt;h1&gt; ... &lt;/h1&gt;</a:t>
            </a:r>
            <a:r>
              <a:rPr lang="en-US" dirty="0"/>
              <a:t> -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nível</a:t>
            </a:r>
            <a:r>
              <a:rPr lang="en-US" dirty="0"/>
              <a:t> 1</a:t>
            </a:r>
          </a:p>
          <a:p>
            <a:pPr lvl="1"/>
            <a:r>
              <a:rPr lang="en-US" dirty="0">
                <a:sym typeface="Courier New Bold" charset="0"/>
              </a:rPr>
              <a:t>&lt;h2&gt; ... &lt;/h2&gt;</a:t>
            </a:r>
            <a:r>
              <a:rPr lang="en-US" dirty="0"/>
              <a:t> -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nível</a:t>
            </a:r>
            <a:r>
              <a:rPr lang="en-US" dirty="0"/>
              <a:t> 2</a:t>
            </a:r>
          </a:p>
          <a:p>
            <a:pPr lvl="1"/>
            <a:r>
              <a:rPr lang="en-US" dirty="0">
                <a:sym typeface="Courier New Bold" charset="0"/>
              </a:rPr>
              <a:t>&lt;h3&gt; ... &lt;/h3&gt;</a:t>
            </a:r>
            <a:r>
              <a:rPr lang="en-US" dirty="0"/>
              <a:t> -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nível</a:t>
            </a:r>
            <a:r>
              <a:rPr lang="en-US" dirty="0"/>
              <a:t> 3</a:t>
            </a:r>
          </a:p>
          <a:p>
            <a:pPr lvl="1"/>
            <a:r>
              <a:rPr lang="en-US" dirty="0">
                <a:sym typeface="Courier New Bold" charset="0"/>
              </a:rPr>
              <a:t>&lt;h4&gt; ... &lt;/h4&gt;</a:t>
            </a:r>
            <a:r>
              <a:rPr lang="en-US" dirty="0"/>
              <a:t> -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nível</a:t>
            </a:r>
            <a:r>
              <a:rPr lang="en-US" dirty="0"/>
              <a:t> 4</a:t>
            </a:r>
          </a:p>
          <a:p>
            <a:pPr lvl="1"/>
            <a:r>
              <a:rPr lang="en-US" dirty="0">
                <a:sym typeface="Courier New Bold" charset="0"/>
              </a:rPr>
              <a:t>&lt;h5&gt; ... &lt;/h5&gt;</a:t>
            </a:r>
            <a:r>
              <a:rPr lang="en-US" dirty="0"/>
              <a:t> -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nível</a:t>
            </a:r>
            <a:r>
              <a:rPr lang="en-US" dirty="0"/>
              <a:t> 5</a:t>
            </a:r>
          </a:p>
          <a:p>
            <a:pPr lvl="1"/>
            <a:r>
              <a:rPr lang="en-US" dirty="0">
                <a:sym typeface="Courier New Bold" charset="0"/>
              </a:rPr>
              <a:t>&lt;h6&gt; ... &lt;/h6&gt;</a:t>
            </a:r>
            <a:r>
              <a:rPr lang="en-US" dirty="0"/>
              <a:t> -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nível</a:t>
            </a:r>
            <a:r>
              <a:rPr lang="en-US" dirty="0"/>
              <a:t>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Parágrafos</a:t>
            </a:r>
            <a:endParaRPr lang="en-US" dirty="0"/>
          </a:p>
          <a:p>
            <a:pPr lvl="1"/>
            <a:r>
              <a:rPr lang="en-US" dirty="0">
                <a:sym typeface="Courier New Bold" charset="0"/>
              </a:rPr>
              <a:t>&lt;p&gt; ... &lt;/p&gt;</a:t>
            </a:r>
            <a:r>
              <a:rPr lang="en-US" dirty="0"/>
              <a:t> - </a:t>
            </a:r>
            <a:r>
              <a:rPr lang="en-US" dirty="0" err="1"/>
              <a:t>Parágrafo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Separador</a:t>
            </a:r>
            <a:endParaRPr lang="en-US" dirty="0"/>
          </a:p>
          <a:p>
            <a:pPr lvl="1"/>
            <a:r>
              <a:rPr lang="en-US" dirty="0">
                <a:sym typeface="Courier New Bold" charset="0"/>
              </a:rPr>
              <a:t>&lt;</a:t>
            </a:r>
            <a:r>
              <a:rPr lang="en-US" dirty="0" err="1">
                <a:sym typeface="Courier New Bold" charset="0"/>
              </a:rPr>
              <a:t>hr</a:t>
            </a:r>
            <a:r>
              <a:rPr lang="en-US" dirty="0">
                <a:sym typeface="Courier New Bold" charset="0"/>
              </a:rPr>
              <a:t> /&gt;</a:t>
            </a:r>
            <a:r>
              <a:rPr lang="en-US" dirty="0"/>
              <a:t> - </a:t>
            </a:r>
            <a:r>
              <a:rPr lang="en-US" dirty="0" err="1"/>
              <a:t>Linha</a:t>
            </a:r>
            <a:r>
              <a:rPr lang="en-US" dirty="0"/>
              <a:t> horizontal</a:t>
            </a:r>
          </a:p>
        </p:txBody>
      </p:sp>
    </p:spTree>
    <p:extLst>
      <p:ext uri="{BB962C8B-B14F-4D97-AF65-F5344CB8AC3E}">
        <p14:creationId xmlns:p14="http://schemas.microsoft.com/office/powerpoint/2010/main" val="402219867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 charset="0"/>
              </a:rPr>
              <a:t>Listas</a:t>
            </a:r>
          </a:p>
        </p:txBody>
      </p:sp>
      <p:sp>
        <p:nvSpPr>
          <p:cNvPr id="34824" name="Rectangle 6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ordenada</a:t>
            </a:r>
            <a:endParaRPr lang="en-US" dirty="0"/>
          </a:p>
          <a:p>
            <a:pPr lvl="1"/>
            <a:r>
              <a:rPr lang="en-US" dirty="0">
                <a:sym typeface="Courier New Bold" charset="0"/>
              </a:rPr>
              <a:t>&lt;</a:t>
            </a:r>
            <a:r>
              <a:rPr lang="en-US" dirty="0" err="1">
                <a:sym typeface="Courier New Bold" charset="0"/>
              </a:rPr>
              <a:t>ol</a:t>
            </a:r>
            <a:r>
              <a:rPr lang="en-US" dirty="0">
                <a:sym typeface="Courier New Bold" charset="0"/>
              </a:rPr>
              <a:t>&gt; </a:t>
            </a:r>
            <a:br>
              <a:rPr lang="en-US" dirty="0">
                <a:sym typeface="Courier New Bold" charset="0"/>
              </a:rPr>
            </a:br>
            <a:r>
              <a:rPr lang="en-US" dirty="0">
                <a:sym typeface="Courier New Bold" charset="0"/>
              </a:rPr>
              <a:t>   &lt;li&gt;...&lt;/li&gt;</a:t>
            </a:r>
            <a:br>
              <a:rPr lang="en-US" dirty="0">
                <a:sym typeface="Courier New Bold" charset="0"/>
              </a:rPr>
            </a:br>
            <a:r>
              <a:rPr lang="en-US" dirty="0">
                <a:sym typeface="Courier New Bold" charset="0"/>
              </a:rPr>
              <a:t>   &lt;li&gt;...&lt;/li&gt;</a:t>
            </a:r>
            <a:br>
              <a:rPr lang="en-US" dirty="0">
                <a:sym typeface="Courier New Bold" charset="0"/>
              </a:rPr>
            </a:br>
            <a:r>
              <a:rPr lang="en-US" dirty="0">
                <a:sym typeface="Courier New Bold" charset="0"/>
              </a:rPr>
              <a:t>&lt;/</a:t>
            </a:r>
            <a:r>
              <a:rPr lang="en-US" dirty="0" err="1">
                <a:sym typeface="Courier New Bold" charset="0"/>
              </a:rPr>
              <a:t>ol</a:t>
            </a:r>
            <a:r>
              <a:rPr lang="en-US" dirty="0">
                <a:sym typeface="Courier New Bold" charset="0"/>
              </a:rPr>
              <a:t>&gt;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ordenada</a:t>
            </a:r>
            <a:endParaRPr lang="en-US" dirty="0"/>
          </a:p>
          <a:p>
            <a:pPr lvl="1"/>
            <a:r>
              <a:rPr lang="en-US" dirty="0">
                <a:sym typeface="Courier New Bold" charset="0"/>
              </a:rPr>
              <a:t>&lt;</a:t>
            </a:r>
            <a:r>
              <a:rPr lang="en-US" dirty="0" err="1">
                <a:sym typeface="Courier New Bold" charset="0"/>
              </a:rPr>
              <a:t>ul</a:t>
            </a:r>
            <a:r>
              <a:rPr lang="en-US" dirty="0">
                <a:sym typeface="Courier New Bold" charset="0"/>
              </a:rPr>
              <a:t>&gt; </a:t>
            </a:r>
            <a:br>
              <a:rPr lang="en-US" dirty="0">
                <a:sym typeface="Courier New Bold" charset="0"/>
              </a:rPr>
            </a:br>
            <a:r>
              <a:rPr lang="en-US" dirty="0">
                <a:sym typeface="Courier New Bold" charset="0"/>
              </a:rPr>
              <a:t>   &lt;li&gt;...&lt;/li&gt;</a:t>
            </a:r>
            <a:br>
              <a:rPr lang="en-US" dirty="0">
                <a:sym typeface="Courier New Bold" charset="0"/>
              </a:rPr>
            </a:br>
            <a:r>
              <a:rPr lang="en-US" dirty="0">
                <a:sym typeface="Courier New Bold" charset="0"/>
              </a:rPr>
              <a:t>   &lt;li&gt;...&lt;/li&gt;</a:t>
            </a:r>
            <a:br>
              <a:rPr lang="en-US" dirty="0">
                <a:sym typeface="Courier New Bold" charset="0"/>
              </a:rPr>
            </a:br>
            <a:r>
              <a:rPr lang="en-US" dirty="0">
                <a:sym typeface="Courier New Bold" charset="0"/>
              </a:rPr>
              <a:t>&lt;/</a:t>
            </a:r>
            <a:r>
              <a:rPr lang="en-US" dirty="0" err="1">
                <a:sym typeface="Courier New Bold" charset="0"/>
              </a:rPr>
              <a:t>ul</a:t>
            </a:r>
            <a:r>
              <a:rPr lang="en-US" dirty="0">
                <a:sym typeface="Courier New Bold" charset="0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definição</a:t>
            </a:r>
            <a:endParaRPr lang="en-US" dirty="0"/>
          </a:p>
          <a:p>
            <a:pPr lvl="1"/>
            <a:r>
              <a:rPr lang="en-US" dirty="0">
                <a:sym typeface="Courier New Bold" charset="0"/>
              </a:rPr>
              <a:t>&lt;dl&gt; </a:t>
            </a:r>
            <a:br>
              <a:rPr lang="en-US" dirty="0">
                <a:sym typeface="Courier New Bold" charset="0"/>
              </a:rPr>
            </a:br>
            <a:r>
              <a:rPr lang="en-US" dirty="0">
                <a:sym typeface="Courier New Bold" charset="0"/>
              </a:rPr>
              <a:t>   &lt;</a:t>
            </a:r>
            <a:r>
              <a:rPr lang="en-US" dirty="0" err="1">
                <a:sym typeface="Courier New Bold" charset="0"/>
              </a:rPr>
              <a:t>dt</a:t>
            </a:r>
            <a:r>
              <a:rPr lang="en-US" dirty="0">
                <a:sym typeface="Courier New Bold" charset="0"/>
              </a:rPr>
              <a:t>&gt;...&lt;/</a:t>
            </a:r>
            <a:r>
              <a:rPr lang="en-US" dirty="0" err="1">
                <a:sym typeface="Courier New Bold" charset="0"/>
              </a:rPr>
              <a:t>dt</a:t>
            </a:r>
            <a:r>
              <a:rPr lang="en-US" dirty="0">
                <a:sym typeface="Courier New Bold" charset="0"/>
              </a:rPr>
              <a:t>&gt;&lt;</a:t>
            </a:r>
            <a:r>
              <a:rPr lang="en-US" dirty="0" err="1">
                <a:sym typeface="Courier New Bold" charset="0"/>
              </a:rPr>
              <a:t>dd</a:t>
            </a:r>
            <a:r>
              <a:rPr lang="en-US" dirty="0">
                <a:sym typeface="Courier New Bold" charset="0"/>
              </a:rPr>
              <a:t>&gt;...&lt;/</a:t>
            </a:r>
            <a:r>
              <a:rPr lang="en-US" dirty="0" err="1">
                <a:sym typeface="Courier New Bold" charset="0"/>
              </a:rPr>
              <a:t>dd</a:t>
            </a:r>
            <a:r>
              <a:rPr lang="en-US" dirty="0">
                <a:sym typeface="Courier New Bold" charset="0"/>
              </a:rPr>
              <a:t>&gt;</a:t>
            </a:r>
            <a:br>
              <a:rPr lang="en-US" dirty="0">
                <a:sym typeface="Courier New Bold" charset="0"/>
              </a:rPr>
            </a:br>
            <a:r>
              <a:rPr lang="en-US" dirty="0">
                <a:sym typeface="Courier New Bold" charset="0"/>
              </a:rPr>
              <a:t>   &lt;</a:t>
            </a:r>
            <a:r>
              <a:rPr lang="en-US" dirty="0" err="1">
                <a:sym typeface="Courier New Bold" charset="0"/>
              </a:rPr>
              <a:t>dt</a:t>
            </a:r>
            <a:r>
              <a:rPr lang="en-US" dirty="0">
                <a:sym typeface="Courier New Bold" charset="0"/>
              </a:rPr>
              <a:t>&gt;...&lt;/</a:t>
            </a:r>
            <a:r>
              <a:rPr lang="en-US" dirty="0" err="1">
                <a:sym typeface="Courier New Bold" charset="0"/>
              </a:rPr>
              <a:t>dt</a:t>
            </a:r>
            <a:r>
              <a:rPr lang="en-US" dirty="0">
                <a:sym typeface="Courier New Bold" charset="0"/>
              </a:rPr>
              <a:t>&gt;&lt;</a:t>
            </a:r>
            <a:r>
              <a:rPr lang="en-US" dirty="0" err="1">
                <a:sym typeface="Courier New Bold" charset="0"/>
              </a:rPr>
              <a:t>dd</a:t>
            </a:r>
            <a:r>
              <a:rPr lang="en-US" dirty="0">
                <a:sym typeface="Courier New Bold" charset="0"/>
              </a:rPr>
              <a:t>&gt;...&lt;/</a:t>
            </a:r>
            <a:r>
              <a:rPr lang="en-US" dirty="0" err="1">
                <a:sym typeface="Courier New Bold" charset="0"/>
              </a:rPr>
              <a:t>dd</a:t>
            </a:r>
            <a:r>
              <a:rPr lang="en-US" dirty="0">
                <a:sym typeface="Courier New Bold" charset="0"/>
              </a:rPr>
              <a:t>&gt; </a:t>
            </a:r>
            <a:br>
              <a:rPr lang="en-US" dirty="0">
                <a:sym typeface="Courier New Bold" charset="0"/>
              </a:rPr>
            </a:br>
            <a:r>
              <a:rPr lang="en-US" dirty="0">
                <a:sym typeface="Courier New Bold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26756077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35" y="242046"/>
            <a:ext cx="6592640" cy="4342901"/>
          </a:xfrm>
          <a:prstGeom prst="rect">
            <a:avLst/>
          </a:prstGeom>
        </p:spPr>
      </p:pic>
      <p:sp>
        <p:nvSpPr>
          <p:cNvPr id="12" name="Retângulo Arredondado 11"/>
          <p:cNvSpPr/>
          <p:nvPr/>
        </p:nvSpPr>
        <p:spPr>
          <a:xfrm>
            <a:off x="1116106" y="242046"/>
            <a:ext cx="3644153" cy="2568389"/>
          </a:xfrm>
          <a:prstGeom prst="roundRect">
            <a:avLst>
              <a:gd name="adj" fmla="val 5672"/>
            </a:avLst>
          </a:prstGeom>
          <a:solidFill>
            <a:srgbClr val="FFD1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1352635" y="2810435"/>
            <a:ext cx="2452883" cy="1755837"/>
          </a:xfrm>
          <a:prstGeom prst="roundRect">
            <a:avLst>
              <a:gd name="adj" fmla="val 6711"/>
            </a:avLst>
          </a:prstGeom>
          <a:solidFill>
            <a:srgbClr val="CE453A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3835518" y="2944905"/>
            <a:ext cx="831471" cy="1671296"/>
          </a:xfrm>
          <a:prstGeom prst="roundRect">
            <a:avLst>
              <a:gd name="adj" fmla="val 14797"/>
            </a:avLst>
          </a:prstGeom>
          <a:solidFill>
            <a:schemeClr val="accent1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4720766" y="248742"/>
            <a:ext cx="3024740" cy="4317530"/>
          </a:xfrm>
          <a:prstGeom prst="roundRect">
            <a:avLst>
              <a:gd name="adj" fmla="val 14797"/>
            </a:avLst>
          </a:prstGeom>
          <a:solidFill>
            <a:schemeClr val="accent4">
              <a:lumMod val="75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0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 charset="0"/>
              </a:rPr>
              <a:t>Tabela</a:t>
            </a:r>
          </a:p>
        </p:txBody>
      </p:sp>
      <p:sp>
        <p:nvSpPr>
          <p:cNvPr id="35848" name="Rectangle 6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ym typeface="Courier New Bold" charset="0"/>
              </a:rPr>
              <a:t>&lt;table&gt;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&lt;caption&gt; ... &lt;/caption&gt;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&lt;</a:t>
            </a:r>
            <a:r>
              <a:rPr lang="en-US" sz="1800" dirty="0" err="1">
                <a:sym typeface="Courier New Bold" charset="0"/>
              </a:rPr>
              <a:t>thead</a:t>
            </a:r>
            <a:r>
              <a:rPr lang="en-US" sz="1800" dirty="0">
                <a:sym typeface="Courier New Bold" charset="0"/>
              </a:rPr>
              <a:t>&gt; 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   &lt;</a:t>
            </a:r>
            <a:r>
              <a:rPr lang="en-US" sz="1800" dirty="0" err="1">
                <a:sym typeface="Courier New Bold" charset="0"/>
              </a:rPr>
              <a:t>tr</a:t>
            </a:r>
            <a:r>
              <a:rPr lang="en-US" sz="1800" dirty="0">
                <a:sym typeface="Courier New Bold" charset="0"/>
              </a:rPr>
              <a:t>&gt; &lt;</a:t>
            </a:r>
            <a:r>
              <a:rPr lang="en-US" sz="1800" dirty="0" err="1">
                <a:sym typeface="Courier New Bold" charset="0"/>
              </a:rPr>
              <a:t>th</a:t>
            </a:r>
            <a:r>
              <a:rPr lang="en-US" sz="1800" dirty="0">
                <a:sym typeface="Courier New Bold" charset="0"/>
              </a:rPr>
              <a:t>&gt;...&lt;/</a:t>
            </a:r>
            <a:r>
              <a:rPr lang="en-US" sz="1800" dirty="0" err="1">
                <a:sym typeface="Courier New Bold" charset="0"/>
              </a:rPr>
              <a:t>th</a:t>
            </a:r>
            <a:r>
              <a:rPr lang="en-US" sz="1800" dirty="0">
                <a:sym typeface="Courier New Bold" charset="0"/>
              </a:rPr>
              <a:t>&gt; &lt;</a:t>
            </a:r>
            <a:r>
              <a:rPr lang="en-US" sz="1800" dirty="0" err="1">
                <a:sym typeface="Courier New Bold" charset="0"/>
              </a:rPr>
              <a:t>th</a:t>
            </a:r>
            <a:r>
              <a:rPr lang="en-US" sz="1800" dirty="0">
                <a:sym typeface="Courier New Bold" charset="0"/>
              </a:rPr>
              <a:t>&gt;...&lt;/</a:t>
            </a:r>
            <a:r>
              <a:rPr lang="en-US" sz="1800" dirty="0" err="1">
                <a:sym typeface="Courier New Bold" charset="0"/>
              </a:rPr>
              <a:t>th</a:t>
            </a:r>
            <a:r>
              <a:rPr lang="en-US" sz="1800" dirty="0">
                <a:sym typeface="Courier New Bold" charset="0"/>
              </a:rPr>
              <a:t>&gt; ... &lt;/</a:t>
            </a:r>
            <a:r>
              <a:rPr lang="en-US" sz="1800" dirty="0" err="1">
                <a:sym typeface="Courier New Bold" charset="0"/>
              </a:rPr>
              <a:t>tr</a:t>
            </a:r>
            <a:r>
              <a:rPr lang="en-US" sz="1800" dirty="0">
                <a:sym typeface="Courier New Bold" charset="0"/>
              </a:rPr>
              <a:t>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&lt;/</a:t>
            </a:r>
            <a:r>
              <a:rPr lang="en-US" sz="1800" dirty="0" err="1">
                <a:sym typeface="Courier New Bold" charset="0"/>
              </a:rPr>
              <a:t>thead</a:t>
            </a:r>
            <a:r>
              <a:rPr lang="en-US" sz="1800" dirty="0">
                <a:sym typeface="Courier New Bold" charset="0"/>
              </a:rPr>
              <a:t>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&lt;</a:t>
            </a:r>
            <a:r>
              <a:rPr lang="en-US" sz="1800" dirty="0" err="1">
                <a:sym typeface="Courier New Bold" charset="0"/>
              </a:rPr>
              <a:t>tfoot</a:t>
            </a:r>
            <a:r>
              <a:rPr lang="en-US" sz="1800" dirty="0">
                <a:sym typeface="Courier New Bold" charset="0"/>
              </a:rPr>
              <a:t>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  &lt;</a:t>
            </a:r>
            <a:r>
              <a:rPr lang="en-US" sz="1800" dirty="0" err="1">
                <a:sym typeface="Courier New Bold" charset="0"/>
              </a:rPr>
              <a:t>tr</a:t>
            </a:r>
            <a:r>
              <a:rPr lang="en-US" sz="1800" dirty="0">
                <a:sym typeface="Courier New Bold" charset="0"/>
              </a:rPr>
              <a:t>&gt; &lt;td&gt;...&lt;/td&gt; &lt;td&gt;...&lt;/td&gt; ... &lt;/</a:t>
            </a:r>
            <a:r>
              <a:rPr lang="en-US" sz="1800" dirty="0" err="1">
                <a:sym typeface="Courier New Bold" charset="0"/>
              </a:rPr>
              <a:t>tr</a:t>
            </a:r>
            <a:r>
              <a:rPr lang="en-US" sz="1800" dirty="0">
                <a:sym typeface="Courier New Bold" charset="0"/>
              </a:rPr>
              <a:t>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&lt;/</a:t>
            </a:r>
            <a:r>
              <a:rPr lang="en-US" sz="1800" dirty="0" err="1">
                <a:sym typeface="Courier New Bold" charset="0"/>
              </a:rPr>
              <a:t>tfoot</a:t>
            </a:r>
            <a:r>
              <a:rPr lang="en-US" sz="1800" dirty="0">
                <a:sym typeface="Courier New Bold" charset="0"/>
              </a:rPr>
              <a:t>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&lt;</a:t>
            </a:r>
            <a:r>
              <a:rPr lang="en-US" sz="1800" dirty="0" err="1">
                <a:sym typeface="Courier New Bold" charset="0"/>
              </a:rPr>
              <a:t>tbody</a:t>
            </a:r>
            <a:r>
              <a:rPr lang="en-US" sz="1800" dirty="0">
                <a:sym typeface="Courier New Bold" charset="0"/>
              </a:rPr>
              <a:t>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  &lt;</a:t>
            </a:r>
            <a:r>
              <a:rPr lang="en-US" sz="1800" dirty="0" err="1">
                <a:sym typeface="Courier New Bold" charset="0"/>
              </a:rPr>
              <a:t>tr</a:t>
            </a:r>
            <a:r>
              <a:rPr lang="en-US" sz="1800" dirty="0">
                <a:sym typeface="Courier New Bold" charset="0"/>
              </a:rPr>
              <a:t>&gt; &lt;td&gt;...&lt;/td&gt; &lt;td&gt;...&lt;/td&gt; ... &lt;/</a:t>
            </a:r>
            <a:r>
              <a:rPr lang="en-US" sz="1800" dirty="0" err="1">
                <a:sym typeface="Courier New Bold" charset="0"/>
              </a:rPr>
              <a:t>tr</a:t>
            </a:r>
            <a:r>
              <a:rPr lang="en-US" sz="1800" dirty="0">
                <a:sym typeface="Courier New Bold" charset="0"/>
              </a:rPr>
              <a:t>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  &lt;</a:t>
            </a:r>
            <a:r>
              <a:rPr lang="en-US" sz="1800" dirty="0" err="1">
                <a:sym typeface="Courier New Bold" charset="0"/>
              </a:rPr>
              <a:t>tr</a:t>
            </a:r>
            <a:r>
              <a:rPr lang="en-US" sz="1800" dirty="0">
                <a:sym typeface="Courier New Bold" charset="0"/>
              </a:rPr>
              <a:t>&gt; &lt;td&gt;...&lt;/td&gt; &lt;td&gt;...&lt;/td&gt; ... &lt;/</a:t>
            </a:r>
            <a:r>
              <a:rPr lang="en-US" sz="1800" dirty="0" err="1">
                <a:sym typeface="Courier New Bold" charset="0"/>
              </a:rPr>
              <a:t>tr</a:t>
            </a:r>
            <a:r>
              <a:rPr lang="en-US" sz="1800" dirty="0">
                <a:sym typeface="Courier New Bold" charset="0"/>
              </a:rPr>
              <a:t>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  &lt;</a:t>
            </a:r>
            <a:r>
              <a:rPr lang="en-US" sz="1800" dirty="0" err="1">
                <a:sym typeface="Courier New Bold" charset="0"/>
              </a:rPr>
              <a:t>tr</a:t>
            </a:r>
            <a:r>
              <a:rPr lang="en-US" sz="1800" dirty="0">
                <a:sym typeface="Courier New Bold" charset="0"/>
              </a:rPr>
              <a:t>&gt; &lt;td&gt;...&lt;/td&gt; &lt;td&gt;...&lt;/td&gt; ... &lt;/</a:t>
            </a:r>
            <a:r>
              <a:rPr lang="en-US" sz="1800" dirty="0" err="1">
                <a:sym typeface="Courier New Bold" charset="0"/>
              </a:rPr>
              <a:t>tr</a:t>
            </a:r>
            <a:r>
              <a:rPr lang="en-US" sz="1800" dirty="0">
                <a:sym typeface="Courier New Bold" charset="0"/>
              </a:rPr>
              <a:t>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  &lt;/</a:t>
            </a:r>
            <a:r>
              <a:rPr lang="en-US" sz="1800" dirty="0" err="1">
                <a:sym typeface="Courier New Bold" charset="0"/>
              </a:rPr>
              <a:t>tbody</a:t>
            </a:r>
            <a:r>
              <a:rPr lang="en-US" sz="1800" dirty="0">
                <a:sym typeface="Courier New Bold" charset="0"/>
              </a:rPr>
              <a:t>&gt;</a:t>
            </a:r>
            <a:br>
              <a:rPr lang="en-US" sz="1800" dirty="0">
                <a:sym typeface="Courier New Bold" charset="0"/>
              </a:rPr>
            </a:br>
            <a:r>
              <a:rPr lang="en-US" sz="1800" dirty="0">
                <a:sym typeface="Courier New Bold" charset="0"/>
              </a:rPr>
              <a:t>&lt;/table&gt;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963914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 charset="0"/>
              </a:rPr>
              <a:t>Formulários</a:t>
            </a:r>
          </a:p>
        </p:txBody>
      </p:sp>
      <p:sp>
        <p:nvSpPr>
          <p:cNvPr id="36872" name="Rectangle 6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&lt;form method="..." action="..." 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fieldset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    &lt;legend&gt; ..... &lt;/legend&gt;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    .... &lt;input type="..." /&gt;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    .... &lt;input type="..." /&gt;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    &lt;button&gt; ... &lt;/button&gt;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 &lt;/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fieldset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&lt;/form&gt;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ym typeface="Courier New Bold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1CF2AD-CF1A-7E41-8AB0-790400EF4217}"/>
              </a:ext>
            </a:extLst>
          </p:cNvPr>
          <p:cNvSpPr/>
          <p:nvPr/>
        </p:nvSpPr>
        <p:spPr>
          <a:xfrm>
            <a:off x="3455581" y="3034863"/>
            <a:ext cx="557101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Outros </a:t>
            </a:r>
            <a:r>
              <a:rPr lang="en-US" dirty="0" err="1"/>
              <a:t>campos</a:t>
            </a:r>
            <a:endParaRPr lang="en-US" dirty="0"/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&lt;select&gt;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  &lt;option value="..."&gt; ... &lt;/option&gt;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  ...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&lt;/select&gt;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caixa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seleção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textarea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&gt; ... &lt;/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textarea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&gt;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campo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área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&lt;label&gt; ... &lt;/label&gt;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rótulo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um campo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9081930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Calibri" charset="0"/>
              </a:rPr>
              <a:t>Outros</a:t>
            </a:r>
            <a:r>
              <a:rPr lang="en-US" dirty="0">
                <a:sym typeface="Calibri" charset="0"/>
              </a:rPr>
              <a:t> </a:t>
            </a:r>
            <a:r>
              <a:rPr lang="en-US" dirty="0" err="1">
                <a:sym typeface="Calibri" charset="0"/>
              </a:rPr>
              <a:t>blocos</a:t>
            </a:r>
            <a:endParaRPr lang="en-US" dirty="0">
              <a:sym typeface="Calibri" charset="0"/>
            </a:endParaRPr>
          </a:p>
        </p:txBody>
      </p:sp>
      <p:sp>
        <p:nvSpPr>
          <p:cNvPr id="37896" name="Rectangle 6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Blocos</a:t>
            </a:r>
            <a:r>
              <a:rPr lang="en-US" sz="2400" dirty="0"/>
              <a:t> </a:t>
            </a:r>
            <a:r>
              <a:rPr lang="en-US" sz="2400" dirty="0" err="1"/>
              <a:t>especiais</a:t>
            </a:r>
            <a:endParaRPr lang="en-US" sz="2400" dirty="0"/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&lt;pre&gt; ... &lt;/pre&gt;</a:t>
            </a:r>
            <a:r>
              <a:rPr lang="en-US" sz="2000" dirty="0"/>
              <a:t> - </a:t>
            </a:r>
            <a:r>
              <a:rPr lang="en-US" sz="2000" dirty="0" err="1"/>
              <a:t>bloco</a:t>
            </a:r>
            <a:r>
              <a:rPr lang="en-US" sz="2000" dirty="0"/>
              <a:t> de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pré-formatado</a:t>
            </a:r>
            <a:endParaRPr lang="en-US" sz="2000" dirty="0"/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blockquote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&gt; ... 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blockquote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&gt;</a:t>
            </a:r>
            <a:r>
              <a:rPr lang="en-US" sz="2000" dirty="0"/>
              <a:t> - </a:t>
            </a:r>
            <a:r>
              <a:rPr lang="en-US" sz="2000" dirty="0" err="1"/>
              <a:t>bloco</a:t>
            </a:r>
            <a:r>
              <a:rPr lang="en-US" sz="2000" dirty="0"/>
              <a:t> de </a:t>
            </a:r>
            <a:r>
              <a:rPr lang="en-US" sz="2000" dirty="0" err="1"/>
              <a:t>citação</a:t>
            </a:r>
            <a:endParaRPr lang="en-US" sz="2000" dirty="0"/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&lt;address&gt; ... &lt;/address&gt;</a:t>
            </a:r>
            <a:r>
              <a:rPr lang="en-US" sz="2000" dirty="0"/>
              <a:t> - </a:t>
            </a:r>
            <a:r>
              <a:rPr lang="en-US" sz="2000" dirty="0" err="1"/>
              <a:t>bloco</a:t>
            </a:r>
            <a:r>
              <a:rPr lang="en-US" sz="2000" dirty="0"/>
              <a:t> de </a:t>
            </a:r>
            <a:r>
              <a:rPr lang="en-US" sz="2000" dirty="0" err="1"/>
              <a:t>endereço</a:t>
            </a:r>
            <a:endParaRPr lang="en-US" sz="20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 especial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definir</a:t>
            </a:r>
            <a:r>
              <a:rPr lang="en-US" sz="2400" dirty="0"/>
              <a:t> </a:t>
            </a:r>
            <a:r>
              <a:rPr lang="en-US" sz="2400" dirty="0" err="1"/>
              <a:t>seções</a:t>
            </a:r>
            <a:r>
              <a:rPr lang="en-US" sz="2400" dirty="0"/>
              <a:t> do </a:t>
            </a:r>
            <a:r>
              <a:rPr lang="en-US" sz="2400" dirty="0" err="1"/>
              <a:t>documento</a:t>
            </a:r>
            <a:endParaRPr lang="en-US" sz="2400" dirty="0"/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&lt;div&gt; ... &lt;/div&gt;</a:t>
            </a:r>
            <a:r>
              <a:rPr lang="en-US" sz="2000" dirty="0"/>
              <a:t> - </a:t>
            </a:r>
            <a:r>
              <a:rPr lang="en-US" sz="2000" dirty="0" err="1"/>
              <a:t>mistura</a:t>
            </a:r>
            <a:r>
              <a:rPr lang="en-US" sz="2000" dirty="0"/>
              <a:t> </a:t>
            </a:r>
            <a:r>
              <a:rPr lang="en-US" sz="2000" dirty="0" err="1"/>
              <a:t>blocos</a:t>
            </a:r>
            <a:r>
              <a:rPr lang="en-US" sz="2000" dirty="0"/>
              <a:t> com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internos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809862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 charset="0"/>
              </a:rPr>
              <a:t>Elementos internos</a:t>
            </a:r>
          </a:p>
        </p:txBody>
      </p:sp>
      <p:sp>
        <p:nvSpPr>
          <p:cNvPr id="38920" name="Rectangle 6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href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="..."&gt; ... &lt;/a&gt;</a:t>
            </a:r>
            <a:r>
              <a:rPr lang="en-US" dirty="0"/>
              <a:t> - </a:t>
            </a:r>
            <a:r>
              <a:rPr lang="en-US" dirty="0" err="1"/>
              <a:t>ligações</a:t>
            </a:r>
            <a:r>
              <a:rPr lang="en-US" dirty="0"/>
              <a:t> entre </a:t>
            </a:r>
            <a:r>
              <a:rPr lang="en-US" dirty="0" err="1"/>
              <a:t>documentos</a:t>
            </a:r>
            <a:r>
              <a:rPr lang="en-US" dirty="0"/>
              <a:t> (links)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="..."/&gt;</a:t>
            </a:r>
            <a:r>
              <a:rPr lang="en-US" dirty="0"/>
              <a:t> - </a:t>
            </a:r>
            <a:r>
              <a:rPr lang="en-US" dirty="0" err="1"/>
              <a:t>imagem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&gt; ... 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&gt;</a:t>
            </a:r>
            <a:r>
              <a:rPr lang="en-US" dirty="0"/>
              <a:t> - </a:t>
            </a:r>
            <a:r>
              <a:rPr lang="en-US" dirty="0" err="1"/>
              <a:t>trecho</a:t>
            </a:r>
            <a:r>
              <a:rPr lang="en-US" dirty="0"/>
              <a:t> </a:t>
            </a:r>
            <a:r>
              <a:rPr lang="en-US" dirty="0" err="1"/>
              <a:t>enfatizado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&lt;strong&gt; ... &lt;/strong&gt;</a:t>
            </a:r>
            <a:r>
              <a:rPr lang="en-US" dirty="0"/>
              <a:t> - </a:t>
            </a:r>
            <a:r>
              <a:rPr lang="en-US" dirty="0" err="1"/>
              <a:t>trecho</a:t>
            </a:r>
            <a:r>
              <a:rPr lang="en-US" dirty="0"/>
              <a:t> </a:t>
            </a:r>
            <a:r>
              <a:rPr lang="en-US" dirty="0" err="1"/>
              <a:t>reforçado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&lt;code&gt; ... &lt;/code&gt;</a:t>
            </a:r>
            <a:r>
              <a:rPr lang="en-US" dirty="0"/>
              <a:t> - </a:t>
            </a:r>
            <a:r>
              <a:rPr lang="en-US" dirty="0" err="1"/>
              <a:t>trecho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abbr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&gt; ... 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abbr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&gt;</a:t>
            </a:r>
            <a:r>
              <a:rPr lang="en-US" dirty="0"/>
              <a:t> - </a:t>
            </a:r>
            <a:r>
              <a:rPr lang="en-US" dirty="0" err="1"/>
              <a:t>abreviação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br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/&gt;</a:t>
            </a:r>
            <a:r>
              <a:rPr lang="en-US" dirty="0"/>
              <a:t> - </a:t>
            </a:r>
            <a:r>
              <a:rPr lang="en-US" dirty="0" err="1"/>
              <a:t>quebra</a:t>
            </a:r>
            <a:r>
              <a:rPr lang="en-US" dirty="0"/>
              <a:t> de </a:t>
            </a:r>
            <a:r>
              <a:rPr lang="en-US" dirty="0" err="1"/>
              <a:t>linha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&lt;span&gt; ... &lt;/span&gt;</a:t>
            </a:r>
            <a:r>
              <a:rPr lang="en-US" dirty="0"/>
              <a:t> -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especial</a:t>
            </a:r>
          </a:p>
        </p:txBody>
      </p:sp>
    </p:spTree>
    <p:extLst>
      <p:ext uri="{BB962C8B-B14F-4D97-AF65-F5344CB8AC3E}">
        <p14:creationId xmlns:p14="http://schemas.microsoft.com/office/powerpoint/2010/main" val="370894093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Atributos genéricos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Básicos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dirty="0"/>
              <a:t>		Classe do elemento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dirty="0"/>
              <a:t>			Identificador do elemento</a:t>
            </a:r>
          </a:p>
          <a:p>
            <a:pPr lvl="1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pt-BR" dirty="0"/>
              <a:t>		Formatação in-line do elemento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pt-BR" dirty="0"/>
              <a:t>		Texto a apresentar como dica para o elemento</a:t>
            </a:r>
          </a:p>
          <a:p>
            <a:pPr lvl="1"/>
            <a:endParaRPr lang="pt-BR" dirty="0"/>
          </a:p>
          <a:p>
            <a:r>
              <a:rPr lang="pt-BR" dirty="0"/>
              <a:t>Teclado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accesskey</a:t>
            </a:r>
            <a:r>
              <a:rPr lang="pt-BR" dirty="0"/>
              <a:t>		Atalho de teclado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pt-BR" dirty="0"/>
              <a:t>		Ordem do elemento</a:t>
            </a:r>
          </a:p>
        </p:txBody>
      </p:sp>
    </p:spTree>
    <p:extLst>
      <p:ext uri="{BB962C8B-B14F-4D97-AF65-F5344CB8AC3E}">
        <p14:creationId xmlns:p14="http://schemas.microsoft.com/office/powerpoint/2010/main" val="3758030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Eventos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Janela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pt-BR" dirty="0"/>
              <a:t>		Documento é carregado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onunload</a:t>
            </a:r>
            <a:r>
              <a:rPr lang="pt-BR" dirty="0"/>
              <a:t>		Documento é descarregado</a:t>
            </a:r>
          </a:p>
          <a:p>
            <a:endParaRPr lang="pt-BR" dirty="0"/>
          </a:p>
          <a:p>
            <a:r>
              <a:rPr lang="pt-BR" dirty="0"/>
              <a:t>Formulário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onchange</a:t>
            </a:r>
            <a:r>
              <a:rPr lang="pt-BR" dirty="0"/>
              <a:t>		Elemento muda de valor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pt-BR" dirty="0"/>
              <a:t>		Dados do formulário são enviados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onreset</a:t>
            </a:r>
            <a:r>
              <a:rPr lang="pt-BR" dirty="0"/>
              <a:t>		Campos do formulário são limpos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onselect</a:t>
            </a:r>
            <a:r>
              <a:rPr lang="pt-BR" dirty="0"/>
              <a:t>		Opção de uma seleção é escolhida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onblur</a:t>
            </a:r>
            <a:r>
              <a:rPr lang="pt-BR" dirty="0"/>
              <a:t>		Elemento perde o foco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onfocus</a:t>
            </a:r>
            <a:r>
              <a:rPr lang="pt-BR" dirty="0"/>
              <a:t>		Elemento recebe o foco</a:t>
            </a:r>
          </a:p>
        </p:txBody>
      </p:sp>
    </p:spTree>
    <p:extLst>
      <p:ext uri="{BB962C8B-B14F-4D97-AF65-F5344CB8AC3E}">
        <p14:creationId xmlns:p14="http://schemas.microsoft.com/office/powerpoint/2010/main" val="780308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Eventos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Teclado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onkeydown</a:t>
            </a:r>
            <a:r>
              <a:rPr lang="pt-BR" dirty="0"/>
              <a:t>		Tecla é pressionada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onkeypress</a:t>
            </a:r>
            <a:r>
              <a:rPr lang="pt-BR" dirty="0"/>
              <a:t>		Tecla é pressionada e liberada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onkeyup</a:t>
            </a:r>
            <a:r>
              <a:rPr lang="pt-BR" dirty="0"/>
              <a:t>		Tecla é liberada</a:t>
            </a:r>
          </a:p>
          <a:p>
            <a:endParaRPr lang="pt-BR" dirty="0"/>
          </a:p>
          <a:p>
            <a:r>
              <a:rPr lang="pt-BR" dirty="0"/>
              <a:t>Mouse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pt-BR" dirty="0"/>
              <a:t>		Elemento é clicado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ondblclick</a:t>
            </a:r>
            <a:r>
              <a:rPr lang="pt-BR" dirty="0"/>
              <a:t>		Elemento recebe clique duplo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onmousedown</a:t>
            </a:r>
            <a:r>
              <a:rPr lang="pt-BR" dirty="0"/>
              <a:t>		Botão do mouse é pressionado sobre o elemento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onmouseover</a:t>
            </a:r>
            <a:r>
              <a:rPr lang="pt-BR" dirty="0"/>
              <a:t>		Cursor move sobre o elemento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onmouseout</a:t>
            </a:r>
            <a:r>
              <a:rPr lang="pt-BR" dirty="0"/>
              <a:t>		Cursor sai de cima do elemento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onmouseup</a:t>
            </a:r>
            <a:r>
              <a:rPr lang="pt-BR" dirty="0"/>
              <a:t>		Botão do mouse é liberado</a:t>
            </a:r>
          </a:p>
        </p:txBody>
      </p:sp>
    </p:spTree>
    <p:extLst>
      <p:ext uri="{BB962C8B-B14F-4D97-AF65-F5344CB8AC3E}">
        <p14:creationId xmlns:p14="http://schemas.microsoft.com/office/powerpoint/2010/main" val="378491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Especificação</a:t>
            </a:r>
          </a:p>
          <a:p>
            <a:pPr lvl="1"/>
            <a:r>
              <a:rPr lang="pt-BR" dirty="0">
                <a:hlinkClick r:id="rId2"/>
              </a:rPr>
              <a:t>https://html.spec.whatwg.org/multipage/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“Manual”</a:t>
            </a:r>
          </a:p>
          <a:p>
            <a:pPr lvl="1"/>
            <a:r>
              <a:rPr lang="pt-BR" dirty="0">
                <a:hlinkClick r:id="rId3"/>
              </a:rPr>
              <a:t>https://developer.mozilla.org/pt-BR/docs/Web/HTML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Elementos</a:t>
            </a:r>
          </a:p>
          <a:p>
            <a:pPr lvl="1"/>
            <a:r>
              <a:rPr lang="pt-BR" dirty="0">
                <a:hlinkClick r:id="rId4"/>
              </a:rPr>
              <a:t>http://joshduck.com/periodic-table.html</a:t>
            </a:r>
            <a:endParaRPr lang="pt-BR" dirty="0"/>
          </a:p>
          <a:p>
            <a:pPr lvl="1"/>
            <a:r>
              <a:rPr lang="pt-BR" dirty="0">
                <a:hlinkClick r:id="rId5"/>
              </a:rPr>
              <a:t>https://www.bitdegree.org/learn/html</a:t>
            </a:r>
            <a:endParaRPr lang="pt-BR" dirty="0"/>
          </a:p>
          <a:p>
            <a:pPr lvl="1"/>
            <a:r>
              <a:rPr lang="pt-BR" dirty="0"/>
              <a:t>e tantos outros...</a:t>
            </a:r>
          </a:p>
        </p:txBody>
      </p:sp>
    </p:spTree>
    <p:extLst>
      <p:ext uri="{BB962C8B-B14F-4D97-AF65-F5344CB8AC3E}">
        <p14:creationId xmlns:p14="http://schemas.microsoft.com/office/powerpoint/2010/main" val="3188219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Testes de compatibilidade</a:t>
            </a:r>
          </a:p>
          <a:p>
            <a:pPr lvl="1"/>
            <a:r>
              <a:rPr lang="pt-BR" dirty="0">
                <a:hlinkClick r:id="rId2"/>
              </a:rPr>
              <a:t>http://www.quirksmode.org/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http://caniuse.com/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http://html5test.com/</a:t>
            </a:r>
            <a:endParaRPr lang="pt-BR" dirty="0"/>
          </a:p>
          <a:p>
            <a:endParaRPr lang="pt-BR" dirty="0"/>
          </a:p>
          <a:p>
            <a:r>
              <a:rPr lang="pt-BR" dirty="0"/>
              <a:t>Validador</a:t>
            </a:r>
          </a:p>
          <a:p>
            <a:pPr lvl="1"/>
            <a:r>
              <a:rPr lang="pt-BR" dirty="0">
                <a:hlinkClick r:id="rId5"/>
              </a:rPr>
              <a:t>https://validator.w3.org/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33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Uma página web é uma estrutura semântica, mas os significados dos seus elementos estão relacionados apenas a conceitos de páginas </a:t>
            </a:r>
            <a:br>
              <a:rPr lang="pt-BR" dirty="0"/>
            </a:br>
            <a:r>
              <a:rPr lang="pt-BR" dirty="0"/>
              <a:t>(de livros, de revistas, etc.)</a:t>
            </a:r>
          </a:p>
        </p:txBody>
      </p:sp>
    </p:spTree>
    <p:extLst>
      <p:ext uri="{BB962C8B-B14F-4D97-AF65-F5344CB8AC3E}">
        <p14:creationId xmlns:p14="http://schemas.microsoft.com/office/powerpoint/2010/main" val="315243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361736" y="192557"/>
            <a:ext cx="4484355" cy="4728524"/>
            <a:chOff x="2361736" y="192557"/>
            <a:chExt cx="4484355" cy="4728524"/>
          </a:xfrm>
        </p:grpSpPr>
        <p:sp>
          <p:nvSpPr>
            <p:cNvPr id="4" name="Retângulo Arredondado 3"/>
            <p:cNvSpPr/>
            <p:nvPr/>
          </p:nvSpPr>
          <p:spPr>
            <a:xfrm>
              <a:off x="2361736" y="192557"/>
              <a:ext cx="4479410" cy="4563402"/>
            </a:xfrm>
            <a:prstGeom prst="roundRect">
              <a:avLst>
                <a:gd name="adj" fmla="val 399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2474258" y="304433"/>
              <a:ext cx="4371833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Verdana" charset="0"/>
                  <a:ea typeface="Verdana" charset="0"/>
                  <a:cs typeface="Verdana" charset="0"/>
                </a:rPr>
                <a:t>Limonada Caseira</a:t>
              </a:r>
            </a:p>
            <a:p>
              <a:endParaRPr lang="pt-BR" dirty="0"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pt-BR" b="1" dirty="0">
                  <a:latin typeface="Verdana" charset="0"/>
                  <a:ea typeface="Verdana" charset="0"/>
                  <a:cs typeface="Verdana" charset="0"/>
                </a:rPr>
                <a:t>Ingredientes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pt-BR" dirty="0">
                  <a:latin typeface="Verdana" charset="0"/>
                  <a:ea typeface="Verdana" charset="0"/>
                  <a:cs typeface="Verdana" charset="0"/>
                </a:rPr>
                <a:t>Suco de 4 limões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pt-BR" dirty="0">
                  <a:latin typeface="Verdana" charset="0"/>
                  <a:ea typeface="Verdana" charset="0"/>
                  <a:cs typeface="Verdana" charset="0"/>
                </a:rPr>
                <a:t>1000 ml de água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pt-BR" dirty="0">
                  <a:latin typeface="Verdana" charset="0"/>
                  <a:ea typeface="Verdana" charset="0"/>
                  <a:cs typeface="Verdana" charset="0"/>
                </a:rPr>
                <a:t>100 </a:t>
              </a:r>
              <a:r>
                <a:rPr lang="pt-BR" dirty="0" err="1">
                  <a:latin typeface="Verdana" charset="0"/>
                  <a:ea typeface="Verdana" charset="0"/>
                  <a:cs typeface="Verdana" charset="0"/>
                </a:rPr>
                <a:t>g</a:t>
              </a:r>
              <a:r>
                <a:rPr lang="pt-BR" dirty="0">
                  <a:latin typeface="Verdana" charset="0"/>
                  <a:ea typeface="Verdana" charset="0"/>
                  <a:cs typeface="Verdana" charset="0"/>
                </a:rPr>
                <a:t> de açúcar</a:t>
              </a:r>
            </a:p>
            <a:p>
              <a:pPr marL="285750" indent="-285750">
                <a:buFont typeface="Arial" charset="0"/>
                <a:buChar char="•"/>
              </a:pPr>
              <a:endParaRPr lang="pt-BR" dirty="0"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pt-BR" b="1" dirty="0">
                  <a:latin typeface="Verdana" charset="0"/>
                  <a:ea typeface="Verdana" charset="0"/>
                  <a:cs typeface="Verdana" charset="0"/>
                </a:rPr>
                <a:t>Preparo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pt-BR" dirty="0">
                  <a:latin typeface="Verdana" charset="0"/>
                  <a:ea typeface="Verdana" charset="0"/>
                  <a:cs typeface="Verdana" charset="0"/>
                </a:rPr>
                <a:t>Misture o suco de limão, a água e o açúcar.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pt-BR" dirty="0">
                  <a:latin typeface="Verdana" charset="0"/>
                  <a:ea typeface="Verdana" charset="0"/>
                  <a:cs typeface="Verdana" charset="0"/>
                </a:rPr>
                <a:t>Mexa até o açúcar dissolver.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pt-BR" dirty="0">
                  <a:latin typeface="Verdana" charset="0"/>
                  <a:ea typeface="Verdana" charset="0"/>
                  <a:cs typeface="Verdana" charset="0"/>
                </a:rPr>
                <a:t>Gele por 10 minutos.</a:t>
              </a:r>
            </a:p>
            <a:p>
              <a:pPr marL="285750" indent="-285750">
                <a:buFont typeface="Arial" charset="0"/>
                <a:buChar char="•"/>
              </a:pPr>
              <a:endParaRPr lang="pt-BR" dirty="0"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pt-BR" dirty="0">
                  <a:latin typeface="Verdana" charset="0"/>
                  <a:ea typeface="Verdana" charset="0"/>
                  <a:cs typeface="Verdana" charset="0"/>
                </a:rPr>
                <a:t>Tempo de preparo: 15 minutos</a:t>
              </a:r>
            </a:p>
            <a:p>
              <a:r>
                <a:rPr lang="pt-BR" dirty="0">
                  <a:latin typeface="Verdana" charset="0"/>
                  <a:ea typeface="Verdana" charset="0"/>
                  <a:cs typeface="Verdana" charset="0"/>
                </a:rPr>
                <a:t>Rendimento: 5 porções</a:t>
              </a:r>
            </a:p>
            <a:p>
              <a:endParaRPr lang="pt-BR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09282" y="192557"/>
            <a:ext cx="8209227" cy="400110"/>
            <a:chOff x="309282" y="192557"/>
            <a:chExt cx="8209227" cy="400110"/>
          </a:xfrm>
        </p:grpSpPr>
        <p:sp>
          <p:nvSpPr>
            <p:cNvPr id="5" name="CaixaDeTexto 4"/>
            <p:cNvSpPr txBox="1"/>
            <p:nvPr/>
          </p:nvSpPr>
          <p:spPr>
            <a:xfrm>
              <a:off x="309282" y="192557"/>
              <a:ext cx="11103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RECEITA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481046" y="192557"/>
              <a:ext cx="1037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PÁGINA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>
              <a:off x="1627094" y="386294"/>
              <a:ext cx="578225" cy="0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>
              <a:stCxn id="6" idx="1"/>
            </p:cNvCxnSpPr>
            <p:nvPr/>
          </p:nvCxnSpPr>
          <p:spPr>
            <a:xfrm flipH="1" flipV="1">
              <a:off x="6980739" y="386294"/>
              <a:ext cx="500307" cy="0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778244" y="592667"/>
            <a:ext cx="7515845" cy="433479"/>
            <a:chOff x="778244" y="592667"/>
            <a:chExt cx="7515845" cy="433479"/>
          </a:xfrm>
        </p:grpSpPr>
        <p:sp>
          <p:nvSpPr>
            <p:cNvPr id="13" name="CaixaDeTexto 12"/>
            <p:cNvSpPr txBox="1"/>
            <p:nvPr/>
          </p:nvSpPr>
          <p:spPr>
            <a:xfrm>
              <a:off x="778244" y="592667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nome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1638692" y="592667"/>
              <a:ext cx="835566" cy="193737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7481046" y="62603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título</a:t>
              </a:r>
            </a:p>
          </p:txBody>
        </p:sp>
        <p:cxnSp>
          <p:nvCxnSpPr>
            <p:cNvPr id="19" name="Conector de Seta Reta 18"/>
            <p:cNvCxnSpPr/>
            <p:nvPr/>
          </p:nvCxnSpPr>
          <p:spPr>
            <a:xfrm flipH="1" flipV="1">
              <a:off x="5755341" y="592667"/>
              <a:ext cx="1725706" cy="227106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>
            <a:off x="309283" y="1071765"/>
            <a:ext cx="8338924" cy="889373"/>
            <a:chOff x="439272" y="444549"/>
            <a:chExt cx="8338924" cy="889373"/>
          </a:xfrm>
        </p:grpSpPr>
        <p:sp>
          <p:nvSpPr>
            <p:cNvPr id="24" name="CaixaDeTexto 23"/>
            <p:cNvSpPr txBox="1"/>
            <p:nvPr/>
          </p:nvSpPr>
          <p:spPr>
            <a:xfrm>
              <a:off x="439272" y="592667"/>
              <a:ext cx="1943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lista de </a:t>
              </a:r>
              <a:br>
                <a:rPr lang="pt-BR" sz="2000" dirty="0">
                  <a:solidFill>
                    <a:srgbClr val="CE453A"/>
                  </a:solidFill>
                </a:rPr>
              </a:br>
              <a:r>
                <a:rPr lang="pt-BR" sz="2000" dirty="0">
                  <a:solidFill>
                    <a:srgbClr val="CE453A"/>
                  </a:solidFill>
                </a:rPr>
                <a:t>ingredientes</a:t>
              </a:r>
            </a:p>
          </p:txBody>
        </p:sp>
        <p:cxnSp>
          <p:nvCxnSpPr>
            <p:cNvPr id="25" name="Conector de Seta Reta 24"/>
            <p:cNvCxnSpPr/>
            <p:nvPr/>
          </p:nvCxnSpPr>
          <p:spPr>
            <a:xfrm flipV="1">
              <a:off x="1638692" y="592667"/>
              <a:ext cx="835566" cy="193737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7481046" y="626036"/>
              <a:ext cx="12971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título de </a:t>
              </a:r>
              <a:br>
                <a:rPr lang="pt-BR" sz="2000" dirty="0">
                  <a:solidFill>
                    <a:srgbClr val="CE453A"/>
                  </a:solidFill>
                </a:rPr>
              </a:br>
              <a:r>
                <a:rPr lang="pt-BR" sz="2000" dirty="0">
                  <a:solidFill>
                    <a:srgbClr val="CE453A"/>
                  </a:solidFill>
                </a:rPr>
                <a:t>seção</a:t>
              </a:r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H="1" flipV="1">
              <a:off x="4736202" y="444549"/>
              <a:ext cx="2744845" cy="375224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1969291" y="1732350"/>
            <a:ext cx="6637238" cy="889373"/>
            <a:chOff x="2099280" y="444549"/>
            <a:chExt cx="6637238" cy="889373"/>
          </a:xfrm>
        </p:grpSpPr>
        <p:cxnSp>
          <p:nvCxnSpPr>
            <p:cNvPr id="31" name="Conector de Seta Reta 30"/>
            <p:cNvCxnSpPr/>
            <p:nvPr/>
          </p:nvCxnSpPr>
          <p:spPr>
            <a:xfrm>
              <a:off x="2099280" y="444549"/>
              <a:ext cx="440309" cy="0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7481046" y="626036"/>
              <a:ext cx="12554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lista não</a:t>
              </a:r>
              <a:br>
                <a:rPr lang="pt-BR" sz="2000" dirty="0">
                  <a:solidFill>
                    <a:srgbClr val="CE453A"/>
                  </a:solidFill>
                </a:rPr>
              </a:br>
              <a:r>
                <a:rPr lang="pt-BR" sz="2000" dirty="0">
                  <a:solidFill>
                    <a:srgbClr val="CE453A"/>
                  </a:solidFill>
                </a:rPr>
                <a:t>ordenada</a:t>
              </a:r>
            </a:p>
          </p:txBody>
        </p:sp>
        <p:cxnSp>
          <p:nvCxnSpPr>
            <p:cNvPr id="33" name="Conector de Seta Reta 32"/>
            <p:cNvCxnSpPr/>
            <p:nvPr/>
          </p:nvCxnSpPr>
          <p:spPr>
            <a:xfrm flipH="1" flipV="1">
              <a:off x="4736202" y="444549"/>
              <a:ext cx="2744845" cy="375224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503986" y="2507684"/>
            <a:ext cx="8338924" cy="741255"/>
            <a:chOff x="439272" y="592667"/>
            <a:chExt cx="8338924" cy="741255"/>
          </a:xfrm>
        </p:grpSpPr>
        <p:sp>
          <p:nvSpPr>
            <p:cNvPr id="37" name="CaixaDeTexto 36"/>
            <p:cNvSpPr txBox="1"/>
            <p:nvPr/>
          </p:nvSpPr>
          <p:spPr>
            <a:xfrm>
              <a:off x="439272" y="592667"/>
              <a:ext cx="1943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modo de</a:t>
              </a:r>
              <a:br>
                <a:rPr lang="pt-BR" sz="2000" dirty="0">
                  <a:solidFill>
                    <a:srgbClr val="CE453A"/>
                  </a:solidFill>
                </a:rPr>
              </a:br>
              <a:r>
                <a:rPr lang="pt-BR" sz="2000" dirty="0">
                  <a:solidFill>
                    <a:srgbClr val="CE453A"/>
                  </a:solidFill>
                </a:rPr>
                <a:t>preparo</a:t>
              </a:r>
            </a:p>
          </p:txBody>
        </p:sp>
        <p:cxnSp>
          <p:nvCxnSpPr>
            <p:cNvPr id="38" name="Conector de Seta Reta 37"/>
            <p:cNvCxnSpPr/>
            <p:nvPr/>
          </p:nvCxnSpPr>
          <p:spPr>
            <a:xfrm flipV="1">
              <a:off x="1638692" y="592667"/>
              <a:ext cx="835566" cy="193737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7481046" y="626036"/>
              <a:ext cx="12971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título de </a:t>
              </a:r>
              <a:br>
                <a:rPr lang="pt-BR" sz="2000" dirty="0">
                  <a:solidFill>
                    <a:srgbClr val="CE453A"/>
                  </a:solidFill>
                </a:rPr>
              </a:br>
              <a:r>
                <a:rPr lang="pt-BR" sz="2000" dirty="0">
                  <a:solidFill>
                    <a:srgbClr val="CE453A"/>
                  </a:solidFill>
                </a:rPr>
                <a:t>seção</a:t>
              </a:r>
            </a:p>
          </p:txBody>
        </p:sp>
        <p:cxnSp>
          <p:nvCxnSpPr>
            <p:cNvPr id="40" name="Conector de Seta Reta 39"/>
            <p:cNvCxnSpPr/>
            <p:nvPr/>
          </p:nvCxnSpPr>
          <p:spPr>
            <a:xfrm flipH="1" flipV="1">
              <a:off x="3673678" y="628703"/>
              <a:ext cx="3807370" cy="191070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/>
          <p:cNvGrpSpPr/>
          <p:nvPr/>
        </p:nvGrpSpPr>
        <p:grpSpPr>
          <a:xfrm>
            <a:off x="1703406" y="3020151"/>
            <a:ext cx="7097826" cy="889373"/>
            <a:chOff x="1638692" y="444549"/>
            <a:chExt cx="7097826" cy="889373"/>
          </a:xfrm>
        </p:grpSpPr>
        <p:cxnSp>
          <p:nvCxnSpPr>
            <p:cNvPr id="42" name="Conector de Seta Reta 41"/>
            <p:cNvCxnSpPr/>
            <p:nvPr/>
          </p:nvCxnSpPr>
          <p:spPr>
            <a:xfrm>
              <a:off x="1638692" y="444549"/>
              <a:ext cx="900897" cy="0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/>
            <p:cNvSpPr txBox="1"/>
            <p:nvPr/>
          </p:nvSpPr>
          <p:spPr>
            <a:xfrm>
              <a:off x="7481046" y="626036"/>
              <a:ext cx="12554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lista </a:t>
              </a:r>
              <a:br>
                <a:rPr lang="pt-BR" sz="2000" dirty="0">
                  <a:solidFill>
                    <a:srgbClr val="CE453A"/>
                  </a:solidFill>
                </a:rPr>
              </a:br>
              <a:r>
                <a:rPr lang="pt-BR" sz="2000" dirty="0">
                  <a:solidFill>
                    <a:srgbClr val="CE453A"/>
                  </a:solidFill>
                </a:rPr>
                <a:t>ordenada</a:t>
              </a:r>
            </a:p>
          </p:txBody>
        </p:sp>
        <p:cxnSp>
          <p:nvCxnSpPr>
            <p:cNvPr id="44" name="Conector de Seta Reta 43"/>
            <p:cNvCxnSpPr/>
            <p:nvPr/>
          </p:nvCxnSpPr>
          <p:spPr>
            <a:xfrm flipH="1" flipV="1">
              <a:off x="6228510" y="804189"/>
              <a:ext cx="1252538" cy="15584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/>
          <p:cNvGrpSpPr/>
          <p:nvPr/>
        </p:nvGrpSpPr>
        <p:grpSpPr>
          <a:xfrm>
            <a:off x="431979" y="3966577"/>
            <a:ext cx="8424910" cy="707886"/>
            <a:chOff x="439272" y="592667"/>
            <a:chExt cx="8424910" cy="707886"/>
          </a:xfrm>
        </p:grpSpPr>
        <p:sp>
          <p:nvSpPr>
            <p:cNvPr id="49" name="CaixaDeTexto 48"/>
            <p:cNvSpPr txBox="1"/>
            <p:nvPr/>
          </p:nvSpPr>
          <p:spPr>
            <a:xfrm>
              <a:off x="439272" y="592667"/>
              <a:ext cx="1943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tempo e </a:t>
              </a:r>
              <a:br>
                <a:rPr lang="pt-BR" sz="2000" dirty="0">
                  <a:solidFill>
                    <a:srgbClr val="CE453A"/>
                  </a:solidFill>
                </a:rPr>
              </a:br>
              <a:r>
                <a:rPr lang="pt-BR" sz="2000" dirty="0">
                  <a:solidFill>
                    <a:srgbClr val="CE453A"/>
                  </a:solidFill>
                </a:rPr>
                <a:t>rendimento</a:t>
              </a:r>
            </a:p>
          </p:txBody>
        </p:sp>
        <p:cxnSp>
          <p:nvCxnSpPr>
            <p:cNvPr id="50" name="Conector de Seta Reta 49"/>
            <p:cNvCxnSpPr/>
            <p:nvPr/>
          </p:nvCxnSpPr>
          <p:spPr>
            <a:xfrm flipV="1">
              <a:off x="1837034" y="826091"/>
              <a:ext cx="709231" cy="120519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7481046" y="626036"/>
              <a:ext cx="1383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CE453A"/>
                  </a:solidFill>
                </a:rPr>
                <a:t>parágrafos</a:t>
              </a:r>
            </a:p>
          </p:txBody>
        </p:sp>
        <p:cxnSp>
          <p:nvCxnSpPr>
            <p:cNvPr id="52" name="Conector de Seta Reta 51"/>
            <p:cNvCxnSpPr>
              <a:stCxn id="51" idx="1"/>
            </p:cNvCxnSpPr>
            <p:nvPr/>
          </p:nvCxnSpPr>
          <p:spPr>
            <a:xfrm flipH="1">
              <a:off x="6432220" y="826091"/>
              <a:ext cx="1048826" cy="424"/>
            </a:xfrm>
            <a:prstGeom prst="straightConnector1">
              <a:avLst/>
            </a:prstGeom>
            <a:ln w="38100">
              <a:solidFill>
                <a:srgbClr val="CE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04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página é uma estrutura genérica.</a:t>
            </a:r>
          </a:p>
          <a:p>
            <a:r>
              <a:rPr lang="pt-BR" dirty="0"/>
              <a:t>Uma página web pode ser estática ou dinâmica.</a:t>
            </a:r>
          </a:p>
          <a:p>
            <a:r>
              <a:rPr lang="pt-BR" dirty="0"/>
              <a:t>Uma página web é um hipertexto.</a:t>
            </a:r>
          </a:p>
          <a:p>
            <a:r>
              <a:rPr lang="pt-BR" dirty="0"/>
              <a:t>Uma página web é multimídia.</a:t>
            </a:r>
          </a:p>
          <a:p>
            <a:r>
              <a:rPr lang="pt-BR" dirty="0"/>
              <a:t>Uma página web pode ser interativa.</a:t>
            </a:r>
          </a:p>
        </p:txBody>
      </p:sp>
    </p:spTree>
    <p:extLst>
      <p:ext uri="{BB962C8B-B14F-4D97-AF65-F5344CB8AC3E}">
        <p14:creationId xmlns:p14="http://schemas.microsoft.com/office/powerpoint/2010/main" val="330005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Marcação</a:t>
            </a:r>
          </a:p>
        </p:txBody>
      </p:sp>
    </p:spTree>
    <p:extLst>
      <p:ext uri="{BB962C8B-B14F-4D97-AF65-F5344CB8AC3E}">
        <p14:creationId xmlns:p14="http://schemas.microsoft.com/office/powerpoint/2010/main" val="351230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marcação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Uma linguagem de marcação é uma estrutura (textual) usada para anotar ou marcar um texto, de forma análoga ao que os revisores faziam em manuscritos.</a:t>
            </a:r>
          </a:p>
        </p:txBody>
      </p:sp>
    </p:spTree>
    <p:extLst>
      <p:ext uri="{BB962C8B-B14F-4D97-AF65-F5344CB8AC3E}">
        <p14:creationId xmlns:p14="http://schemas.microsoft.com/office/powerpoint/2010/main" val="389192741"/>
      </p:ext>
    </p:extLst>
  </p:cSld>
  <p:clrMapOvr>
    <a:masterClrMapping/>
  </p:clrMapOvr>
</p:sld>
</file>

<file path=ppt/theme/theme1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4179</TotalTime>
  <Words>1895</Words>
  <Application>Microsoft Macintosh PowerPoint</Application>
  <PresentationFormat>Apresentação na tela (16:9)</PresentationFormat>
  <Paragraphs>385</Paragraphs>
  <Slides>48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Trebuchet MS</vt:lpstr>
      <vt:lpstr>Verdana</vt:lpstr>
      <vt:lpstr>6_Personalizar design</vt:lpstr>
      <vt:lpstr>HTML</vt:lpstr>
      <vt:lpstr>Páginas Web</vt:lpstr>
      <vt:lpstr>Apresentação do PowerPoint</vt:lpstr>
      <vt:lpstr>Apresentação do PowerPoint</vt:lpstr>
      <vt:lpstr>Página Web</vt:lpstr>
      <vt:lpstr>Apresentação do PowerPoint</vt:lpstr>
      <vt:lpstr>Página Web</vt:lpstr>
      <vt:lpstr>Linguagens de Marcação</vt:lpstr>
      <vt:lpstr>Linguagem de marcação</vt:lpstr>
      <vt:lpstr>Linguagem de marcação</vt:lpstr>
      <vt:lpstr>HTML</vt:lpstr>
      <vt:lpstr>Sintaxe da HTML</vt:lpstr>
      <vt:lpstr>Sintaxe da HTML</vt:lpstr>
      <vt:lpstr>Sintaxe da HTML</vt:lpstr>
      <vt:lpstr>Sintaxe da HTML</vt:lpstr>
      <vt:lpstr>Sintaxe da HTML</vt:lpstr>
      <vt:lpstr>Sintaxe da HTML</vt:lpstr>
      <vt:lpstr>Agentes do usuário</vt:lpstr>
      <vt:lpstr>HTML</vt:lpstr>
      <vt:lpstr>Documento</vt:lpstr>
      <vt:lpstr>Documento</vt:lpstr>
      <vt:lpstr>Partes do documento</vt:lpstr>
      <vt:lpstr>Estrutura de uma página</vt:lpstr>
      <vt:lpstr>O fluxo do documento</vt:lpstr>
      <vt:lpstr>Modelo de conteúdos</vt:lpstr>
      <vt:lpstr>Modelo de conteúdos</vt:lpstr>
      <vt:lpstr>Modelo de conteúdos</vt:lpstr>
      <vt:lpstr>Modelo de conteúdos</vt:lpstr>
      <vt:lpstr>Modelo de conteúdos</vt:lpstr>
      <vt:lpstr>Esqueleto de uma página</vt:lpstr>
      <vt:lpstr>Elementos estruturais</vt:lpstr>
      <vt:lpstr>Apresentação do PowerPoint</vt:lpstr>
      <vt:lpstr>Apresentação do PowerPoint</vt:lpstr>
      <vt:lpstr>Apresentação do PowerPoint</vt:lpstr>
      <vt:lpstr>Section vs. Article</vt:lpstr>
      <vt:lpstr>Esboço do documento</vt:lpstr>
      <vt:lpstr>Esboço do documento</vt:lpstr>
      <vt:lpstr>Blocos básicos</vt:lpstr>
      <vt:lpstr>Listas</vt:lpstr>
      <vt:lpstr>Tabela</vt:lpstr>
      <vt:lpstr>Formulários</vt:lpstr>
      <vt:lpstr>Outros blocos</vt:lpstr>
      <vt:lpstr>Elementos internos</vt:lpstr>
      <vt:lpstr>Atributos genéricos</vt:lpstr>
      <vt:lpstr>Eventos</vt:lpstr>
      <vt:lpstr>Eventos</vt:lpstr>
      <vt:lpstr>HTML5</vt:lpstr>
      <vt:lpstr>HTML5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André Silveira Kutova</cp:lastModifiedBy>
  <cp:revision>100</cp:revision>
  <cp:lastPrinted>2016-03-29T00:53:44Z</cp:lastPrinted>
  <dcterms:created xsi:type="dcterms:W3CDTF">2014-11-07T18:25:57Z</dcterms:created>
  <dcterms:modified xsi:type="dcterms:W3CDTF">2019-09-17T21:43:08Z</dcterms:modified>
</cp:coreProperties>
</file>