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329" r:id="rId3"/>
    <p:sldId id="265" r:id="rId4"/>
    <p:sldId id="266" r:id="rId5"/>
    <p:sldId id="270" r:id="rId6"/>
    <p:sldId id="271" r:id="rId7"/>
    <p:sldId id="272" r:id="rId8"/>
    <p:sldId id="285" r:id="rId9"/>
    <p:sldId id="281" r:id="rId10"/>
    <p:sldId id="330" r:id="rId11"/>
    <p:sldId id="273" r:id="rId12"/>
    <p:sldId id="332" r:id="rId13"/>
    <p:sldId id="333" r:id="rId14"/>
    <p:sldId id="334" r:id="rId15"/>
    <p:sldId id="335" r:id="rId16"/>
    <p:sldId id="331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280" r:id="rId25"/>
    <p:sldId id="342" r:id="rId26"/>
    <p:sldId id="344" r:id="rId27"/>
    <p:sldId id="345" r:id="rId28"/>
    <p:sldId id="346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47" r:id="rId39"/>
    <p:sldId id="348" r:id="rId40"/>
    <p:sldId id="349" r:id="rId41"/>
    <p:sldId id="359" r:id="rId42"/>
    <p:sldId id="287" r:id="rId43"/>
    <p:sldId id="288" r:id="rId44"/>
    <p:sldId id="289" r:id="rId45"/>
    <p:sldId id="360" r:id="rId46"/>
    <p:sldId id="290" r:id="rId47"/>
    <p:sldId id="29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50"/>
    <a:srgbClr val="CE4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83"/>
  </p:normalViewPr>
  <p:slideViewPr>
    <p:cSldViewPr snapToGrid="0" snapToObjects="1">
      <p:cViewPr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3D3DC-3D0F-7747-A23B-4394FB7C120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A9B0-AF3C-7344-8165-ACAB1C04D1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3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A9B0-AF3C-7344-8165-ACAB1C04D1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8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A93817-6752-4888-914A-43F79CCC5D9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3679472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67" y="2507584"/>
            <a:ext cx="8616689" cy="1102519"/>
          </a:xfrm>
        </p:spPr>
        <p:txBody>
          <a:bodyPr anchor="b" anchorCtr="0">
            <a:normAutofit/>
          </a:bodyPr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67" y="3794400"/>
            <a:ext cx="8616689" cy="1314450"/>
          </a:xfrm>
        </p:spPr>
        <p:txBody>
          <a:bodyPr>
            <a:normAutofit/>
          </a:bodyPr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5"/>
          </p:nvPr>
        </p:nvSpPr>
        <p:spPr>
          <a:xfrm>
            <a:off x="346075" y="871538"/>
            <a:ext cx="8451850" cy="34893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4"/>
            <a:ext cx="91440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5546" y="4361393"/>
            <a:ext cx="8452908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3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46075" y="871538"/>
            <a:ext cx="8451850" cy="3489325"/>
          </a:xfrm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4"/>
            <a:ext cx="91440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5546" y="4361393"/>
            <a:ext cx="8452908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53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azio co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996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43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350"/>
            </a:lvl3pPr>
          </a:lstStyle>
          <a:p>
            <a:pPr lvl="0"/>
            <a:r>
              <a:rPr lang="pt-BR" noProof="0" dirty="0"/>
              <a:t>Clique para editar os estilos do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35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apítulo/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77" y="2146300"/>
            <a:ext cx="8901192" cy="857250"/>
          </a:xfrm>
        </p:spPr>
        <p:txBody>
          <a:bodyPr/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74725" y="1446213"/>
            <a:ext cx="7194550" cy="2179637"/>
            <a:chOff x="974725" y="1446213"/>
            <a:chExt cx="7194550" cy="2179637"/>
          </a:xfrm>
        </p:grpSpPr>
        <p:pic>
          <p:nvPicPr>
            <p:cNvPr id="3" name="Imagem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25" y="2180432"/>
              <a:ext cx="7194550" cy="78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tângulo 15"/>
            <p:cNvSpPr/>
            <p:nvPr userDrawn="1"/>
          </p:nvSpPr>
          <p:spPr>
            <a:xfrm>
              <a:off x="1609725" y="1446213"/>
              <a:ext cx="5924550" cy="46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" name="Retângulo 16"/>
            <p:cNvSpPr/>
            <p:nvPr userDrawn="1"/>
          </p:nvSpPr>
          <p:spPr>
            <a:xfrm>
              <a:off x="1606550" y="3579813"/>
              <a:ext cx="5924550" cy="46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72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4" name="Retângulo de cantos arredondados 8"/>
          <p:cNvSpPr/>
          <p:nvPr userDrawn="1"/>
        </p:nvSpPr>
        <p:spPr bwMode="auto">
          <a:xfrm>
            <a:off x="323850" y="1298575"/>
            <a:ext cx="8459788" cy="3372203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17966" y="1456620"/>
            <a:ext cx="8071556" cy="308715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1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com 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17402" y="1048408"/>
            <a:ext cx="8901192" cy="39729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4" name="Retângulo de cantos arredondados 8"/>
          <p:cNvSpPr/>
          <p:nvPr userDrawn="1"/>
        </p:nvSpPr>
        <p:spPr bwMode="auto">
          <a:xfrm>
            <a:off x="323850" y="1298575"/>
            <a:ext cx="3994150" cy="3372203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17966" y="1456620"/>
            <a:ext cx="3630701" cy="308715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99693" y="1298575"/>
            <a:ext cx="4191000" cy="31040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98988" y="4402138"/>
            <a:ext cx="41910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, texto e image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4" name="Retângulo de cantos arredondados 8"/>
          <p:cNvSpPr/>
          <p:nvPr userDrawn="1"/>
        </p:nvSpPr>
        <p:spPr bwMode="auto">
          <a:xfrm>
            <a:off x="4726515" y="1313039"/>
            <a:ext cx="3994150" cy="3372203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920631" y="1471084"/>
            <a:ext cx="3630701" cy="308715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95804" y="1298575"/>
            <a:ext cx="4191000" cy="31040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5099" y="4402138"/>
            <a:ext cx="41910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44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8"/>
          <p:cNvSpPr/>
          <p:nvPr userDrawn="1"/>
        </p:nvSpPr>
        <p:spPr bwMode="auto">
          <a:xfrm>
            <a:off x="338666" y="871544"/>
            <a:ext cx="8523111" cy="3758763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4532" y="1001889"/>
            <a:ext cx="8071379" cy="3429000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/>
            </a:lvl1pPr>
            <a:lvl2pPr marL="457200" indent="0">
              <a:lnSpc>
                <a:spcPct val="130000"/>
              </a:lnSpc>
              <a:buFontTx/>
              <a:buNone/>
              <a:defRPr/>
            </a:lvl2pPr>
            <a:lvl3pPr marL="914400" indent="0">
              <a:lnSpc>
                <a:spcPct val="130000"/>
              </a:lnSpc>
              <a:buFontTx/>
              <a:buNone/>
              <a:defRPr/>
            </a:lvl3pPr>
            <a:lvl4pPr marL="1371600" indent="0">
              <a:lnSpc>
                <a:spcPct val="130000"/>
              </a:lnSpc>
              <a:buFontTx/>
              <a:buNone/>
              <a:defRPr/>
            </a:lvl4pPr>
            <a:lvl5pPr marL="1828800" indent="0">
              <a:lnSpc>
                <a:spcPct val="130000"/>
              </a:lnSpc>
              <a:buFontTx/>
              <a:buNone/>
              <a:defRPr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m título e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8"/>
          <p:cNvSpPr/>
          <p:nvPr userDrawn="1"/>
        </p:nvSpPr>
        <p:spPr bwMode="auto">
          <a:xfrm>
            <a:off x="338666" y="451556"/>
            <a:ext cx="8523111" cy="4178751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4532" y="765793"/>
            <a:ext cx="8071379" cy="3665096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/>
            </a:lvl1pPr>
            <a:lvl2pPr marL="457200" indent="0">
              <a:lnSpc>
                <a:spcPct val="130000"/>
              </a:lnSpc>
              <a:buFontTx/>
              <a:buNone/>
              <a:defRPr/>
            </a:lvl2pPr>
            <a:lvl3pPr marL="914400" indent="0">
              <a:lnSpc>
                <a:spcPct val="130000"/>
              </a:lnSpc>
              <a:buFontTx/>
              <a:buNone/>
              <a:defRPr/>
            </a:lvl3pPr>
            <a:lvl4pPr marL="1371600" indent="0">
              <a:lnSpc>
                <a:spcPct val="130000"/>
              </a:lnSpc>
              <a:buFontTx/>
              <a:buNone/>
              <a:defRPr/>
            </a:lvl4pPr>
            <a:lvl5pPr marL="1828800" indent="0">
              <a:lnSpc>
                <a:spcPct val="130000"/>
              </a:lnSpc>
              <a:buFontTx/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4"/>
            <a:ext cx="91440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5546" y="871544"/>
            <a:ext cx="8452908" cy="3489319"/>
          </a:xfrm>
        </p:spPr>
        <p:txBody>
          <a:bodyPr/>
          <a:lstStyle/>
          <a:p>
            <a:endParaRPr lang="pt-BR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5546" y="4361393"/>
            <a:ext cx="8452908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2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402" y="14294"/>
            <a:ext cx="89011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24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75" r:id="rId4"/>
    <p:sldLayoutId id="2147483668" r:id="rId5"/>
    <p:sldLayoutId id="2147483673" r:id="rId6"/>
    <p:sldLayoutId id="2147483672" r:id="rId7"/>
    <p:sldLayoutId id="2147483667" r:id="rId8"/>
    <p:sldLayoutId id="2147483669" r:id="rId9"/>
    <p:sldLayoutId id="2147483670" r:id="rId10"/>
    <p:sldLayoutId id="2147483671" r:id="rId11"/>
    <p:sldLayoutId id="2147483663" r:id="rId12"/>
    <p:sldLayoutId id="2147483661" r:id="rId13"/>
    <p:sldLayoutId id="214748367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0"/>
          <a:cs typeface="Trebuchet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200" kern="1200">
          <a:solidFill>
            <a:schemeClr val="tx1"/>
          </a:solidFill>
          <a:latin typeface="Verdana"/>
          <a:ea typeface="ＭＳ Ｐゴシック" charset="0"/>
          <a:cs typeface="Verdan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0"/>
          <a:cs typeface="Verdan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chemeClr val="tx1"/>
          </a:solidFill>
          <a:latin typeface="Verdana"/>
          <a:ea typeface="ＭＳ Ｐゴシック" charset="0"/>
          <a:cs typeface="Verdan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600" kern="1200">
          <a:solidFill>
            <a:schemeClr val="tx1"/>
          </a:solidFill>
          <a:latin typeface="Verdana"/>
          <a:ea typeface="ＭＳ Ｐゴシック" charset="0"/>
          <a:cs typeface="Verdan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text-3/" TargetMode="External"/><Relationship Id="rId2" Type="http://schemas.openxmlformats.org/officeDocument/2006/relationships/hyperlink" Target="https://www.w3.org/TR/css-fonts-3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onts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eyerweb.com/eric/tools/css/rese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necolas.github.io/normalize.css/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Marcos André Silveira </a:t>
            </a:r>
            <a:r>
              <a:rPr lang="pt-BR" dirty="0" err="1"/>
              <a:t>Kutova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32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</a:t>
            </a:r>
          </a:p>
        </p:txBody>
      </p:sp>
    </p:spTree>
    <p:extLst>
      <p:ext uri="{BB962C8B-B14F-4D97-AF65-F5344CB8AC3E}">
        <p14:creationId xmlns:p14="http://schemas.microsoft.com/office/powerpoint/2010/main" val="375966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básicos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A0CD20-0395-EE44-B8D1-BAA162C8FA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sz="1800" dirty="0"/>
              <a:t>*		Seletor universal</a:t>
            </a:r>
          </a:p>
          <a:p>
            <a:pPr lvl="0"/>
            <a:r>
              <a:rPr lang="pt-BR" sz="1800" dirty="0"/>
              <a:t>E		Elemento do tipo E  (obs.: um elemento </a:t>
            </a:r>
            <a:r>
              <a:rPr lang="pt-BR" sz="1800" i="1" dirty="0"/>
              <a:t>herda</a:t>
            </a:r>
            <a:r>
              <a:rPr lang="pt-BR" sz="1800" dirty="0"/>
              <a:t> a formatação </a:t>
            </a:r>
            <a:br>
              <a:rPr lang="pt-BR" sz="1800" dirty="0"/>
            </a:br>
            <a:r>
              <a:rPr lang="pt-BR" sz="1800" dirty="0"/>
              <a:t>		dos ancestrais)</a:t>
            </a:r>
          </a:p>
          <a:p>
            <a:pPr lvl="0"/>
            <a:r>
              <a:rPr lang="pt-BR" sz="1800" dirty="0"/>
              <a:t>E,F,G		Elementos dos tipos E, </a:t>
            </a:r>
            <a:r>
              <a:rPr lang="pt-BR" sz="1800" dirty="0" err="1"/>
              <a:t>F</a:t>
            </a:r>
            <a:r>
              <a:rPr lang="pt-BR" sz="1800" dirty="0"/>
              <a:t> e </a:t>
            </a:r>
            <a:r>
              <a:rPr lang="pt-BR" sz="1800" dirty="0" err="1"/>
              <a:t>G</a:t>
            </a:r>
            <a:endParaRPr lang="pt-BR" sz="1800" dirty="0"/>
          </a:p>
          <a:p>
            <a:pPr lvl="0"/>
            <a:r>
              <a:rPr lang="pt-BR" sz="1800" dirty="0"/>
              <a:t>.</a:t>
            </a:r>
            <a:r>
              <a:rPr lang="pt-BR" sz="1800" dirty="0" err="1"/>
              <a:t>c</a:t>
            </a:r>
            <a:r>
              <a:rPr lang="pt-BR" sz="1800" dirty="0"/>
              <a:t>		Elementos da classe </a:t>
            </a:r>
            <a:r>
              <a:rPr lang="pt-BR" sz="1800" dirty="0" err="1"/>
              <a:t>c</a:t>
            </a:r>
            <a:endParaRPr lang="pt-BR" sz="1800" dirty="0"/>
          </a:p>
          <a:p>
            <a:pPr lvl="0"/>
            <a:r>
              <a:rPr lang="pt-BR" sz="1800" dirty="0" err="1"/>
              <a:t>E.c</a:t>
            </a:r>
            <a:r>
              <a:rPr lang="pt-BR" sz="1800" dirty="0"/>
              <a:t>		Elementos do tipo E da classe C</a:t>
            </a:r>
          </a:p>
          <a:p>
            <a:pPr lvl="0"/>
            <a:r>
              <a:rPr lang="pt-BR" sz="1800" dirty="0"/>
              <a:t>#</a:t>
            </a:r>
            <a:r>
              <a:rPr lang="pt-BR" sz="1800" dirty="0" err="1"/>
              <a:t>i</a:t>
            </a:r>
            <a:r>
              <a:rPr lang="pt-BR" sz="1800" dirty="0"/>
              <a:t>		Elementos com atributo id igual a </a:t>
            </a:r>
            <a:r>
              <a:rPr lang="pt-BR" sz="1800" dirty="0" err="1"/>
              <a:t>i</a:t>
            </a:r>
            <a:endParaRPr lang="pt-BR" sz="1800" dirty="0"/>
          </a:p>
          <a:p>
            <a:pPr lvl="0"/>
            <a:r>
              <a:rPr lang="pt-BR" sz="1800" dirty="0"/>
              <a:t>E </a:t>
            </a:r>
            <a:r>
              <a:rPr lang="pt-BR" sz="1800" dirty="0" err="1"/>
              <a:t>F</a:t>
            </a:r>
            <a:r>
              <a:rPr lang="pt-BR" sz="1800" dirty="0"/>
              <a:t>		Elemento </a:t>
            </a:r>
            <a:r>
              <a:rPr lang="pt-BR" sz="1800" dirty="0" err="1"/>
              <a:t>F</a:t>
            </a:r>
            <a:r>
              <a:rPr lang="pt-BR" sz="1800" dirty="0"/>
              <a:t>, descendente de E</a:t>
            </a:r>
          </a:p>
          <a:p>
            <a:pPr lvl="0"/>
            <a:r>
              <a:rPr lang="pt-BR" sz="1800" dirty="0"/>
              <a:t>E &gt; </a:t>
            </a:r>
            <a:r>
              <a:rPr lang="pt-BR" sz="1800" dirty="0" err="1"/>
              <a:t>F</a:t>
            </a:r>
            <a:r>
              <a:rPr lang="pt-BR" sz="1800" dirty="0"/>
              <a:t>		Elemento </a:t>
            </a:r>
            <a:r>
              <a:rPr lang="pt-BR" sz="1800" dirty="0" err="1"/>
              <a:t>F</a:t>
            </a:r>
            <a:r>
              <a:rPr lang="pt-BR" sz="1800" dirty="0"/>
              <a:t>, filho de E</a:t>
            </a:r>
          </a:p>
          <a:p>
            <a:pPr lvl="0"/>
            <a:r>
              <a:rPr lang="pt-BR" sz="1800" dirty="0"/>
              <a:t>E + </a:t>
            </a:r>
            <a:r>
              <a:rPr lang="pt-BR" sz="1800" dirty="0" err="1"/>
              <a:t>F</a:t>
            </a:r>
            <a:r>
              <a:rPr lang="pt-BR" sz="1800" dirty="0"/>
              <a:t>		Elemento </a:t>
            </a:r>
            <a:r>
              <a:rPr lang="pt-BR" sz="1800" dirty="0" err="1"/>
              <a:t>F</a:t>
            </a:r>
            <a:r>
              <a:rPr lang="pt-BR" sz="1800" dirty="0"/>
              <a:t>, imediatamente precedido de E</a:t>
            </a:r>
          </a:p>
          <a:p>
            <a:pPr lvl="0"/>
            <a:r>
              <a:rPr lang="pt-BR" sz="1800" dirty="0"/>
              <a:t>E ~ </a:t>
            </a:r>
            <a:r>
              <a:rPr lang="pt-BR" sz="1800" dirty="0" err="1"/>
              <a:t>F</a:t>
            </a:r>
            <a:r>
              <a:rPr lang="pt-BR" sz="1800" dirty="0"/>
              <a:t>		Elemento </a:t>
            </a:r>
            <a:r>
              <a:rPr lang="pt-BR" sz="1800" dirty="0" err="1"/>
              <a:t>F</a:t>
            </a:r>
            <a:r>
              <a:rPr lang="pt-BR" sz="1800" dirty="0"/>
              <a:t>, precedido de E (isto é, irmão)</a:t>
            </a:r>
          </a:p>
          <a:p>
            <a:pPr lvl="0"/>
            <a:r>
              <a:rPr lang="pt-BR" sz="1800" dirty="0" err="1"/>
              <a:t>E:not</a:t>
            </a:r>
            <a:r>
              <a:rPr lang="pt-BR" sz="1800" dirty="0"/>
              <a:t>(</a:t>
            </a:r>
            <a:r>
              <a:rPr lang="pt-BR" sz="1800" dirty="0" err="1"/>
              <a:t>S</a:t>
            </a:r>
            <a:r>
              <a:rPr lang="pt-BR" sz="1800" dirty="0"/>
              <a:t>)		Elemento E que não seja </a:t>
            </a:r>
            <a:r>
              <a:rPr lang="pt-BR" sz="1800" dirty="0" err="1"/>
              <a:t>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4881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147B0-B3F1-5748-954A-3CB290D9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94744-915F-AF43-88C9-BFD4021EEE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]		Elemento que contenha o atributo "</a:t>
            </a:r>
            <a:r>
              <a:rPr lang="pt-BR" sz="1800" dirty="0" err="1"/>
              <a:t>foo</a:t>
            </a:r>
            <a:r>
              <a:rPr lang="pt-BR" sz="1800" dirty="0"/>
              <a:t>"</a:t>
            </a:r>
          </a:p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="bar"]	Elemento com o atributo "</a:t>
            </a:r>
            <a:r>
              <a:rPr lang="pt-BR" sz="1800" dirty="0" err="1"/>
              <a:t>foo</a:t>
            </a:r>
            <a:r>
              <a:rPr lang="pt-BR" sz="1800" dirty="0"/>
              <a:t>" que tenha exatamente o valor</a:t>
            </a:r>
            <a:br>
              <a:rPr lang="pt-BR" sz="1800" dirty="0"/>
            </a:br>
            <a:r>
              <a:rPr lang="pt-BR" sz="1800" dirty="0"/>
              <a:t>	 	"bar"</a:t>
            </a:r>
          </a:p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~="bar"]	Elemento com o atributo "</a:t>
            </a:r>
            <a:r>
              <a:rPr lang="pt-BR" sz="1800" dirty="0" err="1"/>
              <a:t>foo</a:t>
            </a:r>
            <a:r>
              <a:rPr lang="pt-BR" sz="1800" dirty="0"/>
              <a:t>" que tenha o valor "bar" em uma</a:t>
            </a:r>
            <a:br>
              <a:rPr lang="pt-BR" sz="1800" dirty="0"/>
            </a:br>
            <a:r>
              <a:rPr lang="pt-BR" sz="1800" dirty="0"/>
              <a:t>		lista separada por espaços</a:t>
            </a:r>
          </a:p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^="bar"]	Elemento com o atributo "</a:t>
            </a:r>
            <a:r>
              <a:rPr lang="pt-BR" sz="1800" dirty="0" err="1"/>
              <a:t>foo</a:t>
            </a:r>
            <a:r>
              <a:rPr lang="pt-BR" sz="1800" dirty="0"/>
              <a:t>" que comece com o valor "bar"</a:t>
            </a:r>
          </a:p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$="bar"]	Elemento com o atributo "</a:t>
            </a:r>
            <a:r>
              <a:rPr lang="pt-BR" sz="1800" dirty="0" err="1"/>
              <a:t>foo</a:t>
            </a:r>
            <a:r>
              <a:rPr lang="pt-BR" sz="1800" dirty="0"/>
              <a:t>" que termina com o valor "bar"</a:t>
            </a:r>
          </a:p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*="bar"]	Elemento com o atributo "</a:t>
            </a:r>
            <a:r>
              <a:rPr lang="pt-BR" sz="1800" dirty="0" err="1"/>
              <a:t>foo</a:t>
            </a:r>
            <a:r>
              <a:rPr lang="pt-BR" sz="1800" dirty="0"/>
              <a:t>" com valor que contenha a </a:t>
            </a:r>
            <a:br>
              <a:rPr lang="pt-BR" sz="1800" dirty="0"/>
            </a:br>
            <a:r>
              <a:rPr lang="pt-BR" sz="1800" dirty="0"/>
              <a:t>	 	</a:t>
            </a:r>
            <a:r>
              <a:rPr lang="pt-BR" sz="1800" dirty="0" err="1"/>
              <a:t>substring</a:t>
            </a:r>
            <a:r>
              <a:rPr lang="pt-BR" sz="1800" dirty="0"/>
              <a:t> "bar"</a:t>
            </a:r>
          </a:p>
          <a:p>
            <a:pPr lvl="0"/>
            <a:r>
              <a:rPr lang="pt-BR" sz="1800" dirty="0"/>
              <a:t>E[</a:t>
            </a:r>
            <a:r>
              <a:rPr lang="pt-BR" sz="1800" dirty="0" err="1"/>
              <a:t>foo</a:t>
            </a:r>
            <a:r>
              <a:rPr lang="pt-BR" sz="1800" dirty="0"/>
              <a:t>|="</a:t>
            </a:r>
            <a:r>
              <a:rPr lang="pt-BR" sz="1800" dirty="0" err="1"/>
              <a:t>pt</a:t>
            </a:r>
            <a:r>
              <a:rPr lang="pt-BR" sz="1800" dirty="0"/>
              <a:t>"]	Elemento com o atributo "</a:t>
            </a:r>
            <a:r>
              <a:rPr lang="pt-BR" sz="1800" dirty="0" err="1"/>
              <a:t>foo</a:t>
            </a:r>
            <a:r>
              <a:rPr lang="pt-BR" sz="1800" dirty="0"/>
              <a:t>" contendo uma lista de valores</a:t>
            </a:r>
            <a:br>
              <a:rPr lang="pt-BR" sz="1800" dirty="0"/>
            </a:br>
            <a:r>
              <a:rPr lang="pt-BR" sz="1800" dirty="0"/>
              <a:t> 		separadas por hífen que comece com "</a:t>
            </a:r>
            <a:r>
              <a:rPr lang="pt-BR" sz="1800" dirty="0" err="1"/>
              <a:t>pt</a:t>
            </a:r>
            <a:r>
              <a:rPr lang="pt-BR" sz="18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842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C530-2434-FB4D-ABF1-CC3B8D32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de </a:t>
            </a:r>
            <a:r>
              <a:rPr lang="pt-BR" dirty="0" err="1"/>
              <a:t>pseudo-classes</a:t>
            </a:r>
            <a:r>
              <a:rPr lang="pt-BR" dirty="0"/>
              <a:t> (1/2)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142C8-E2A5-4743-9CE8-8567AC7494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pt-BR" dirty="0"/>
              <a:t>:root		Raiz do documento (elemento &lt;</a:t>
            </a:r>
            <a:r>
              <a:rPr lang="pt-BR" dirty="0" err="1"/>
              <a:t>html</a:t>
            </a:r>
            <a:r>
              <a:rPr lang="pt-BR" dirty="0"/>
              <a:t>&gt;)</a:t>
            </a:r>
          </a:p>
          <a:p>
            <a:pPr lvl="0"/>
            <a:r>
              <a:rPr lang="pt-BR" dirty="0" err="1"/>
              <a:t>E:nth-child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	Elemento E que é o </a:t>
            </a:r>
            <a:r>
              <a:rPr lang="pt-BR" dirty="0" err="1"/>
              <a:t>n-ésimo</a:t>
            </a:r>
            <a:r>
              <a:rPr lang="pt-BR" dirty="0"/>
              <a:t> filho de seu pai</a:t>
            </a:r>
          </a:p>
          <a:p>
            <a:pPr lvl="0"/>
            <a:r>
              <a:rPr lang="pt-BR" dirty="0" err="1"/>
              <a:t>E:nth-last-child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	Elemento E que é o </a:t>
            </a:r>
            <a:r>
              <a:rPr lang="pt-BR" dirty="0" err="1"/>
              <a:t>n-ésimo</a:t>
            </a:r>
            <a:r>
              <a:rPr lang="pt-BR" dirty="0"/>
              <a:t> filho de seu pai, contando da </a:t>
            </a:r>
            <a:br>
              <a:rPr lang="pt-BR" dirty="0"/>
            </a:br>
            <a:r>
              <a:rPr lang="pt-BR" dirty="0"/>
              <a:t>		direita para a esquerda</a:t>
            </a:r>
          </a:p>
          <a:p>
            <a:pPr lvl="0"/>
            <a:r>
              <a:rPr lang="pt-BR" dirty="0" err="1"/>
              <a:t>E:nth-of-type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	Elemento E que é o </a:t>
            </a:r>
            <a:r>
              <a:rPr lang="pt-BR" dirty="0" err="1"/>
              <a:t>n-ésimo</a:t>
            </a:r>
            <a:r>
              <a:rPr lang="pt-BR" dirty="0"/>
              <a:t> irmão do seu tipo</a:t>
            </a:r>
          </a:p>
          <a:p>
            <a:pPr lvl="0"/>
            <a:r>
              <a:rPr lang="pt-BR" dirty="0" err="1"/>
              <a:t>E:nth-last-of-type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    Elemento E que é o </a:t>
            </a:r>
            <a:r>
              <a:rPr lang="pt-BR" dirty="0" err="1"/>
              <a:t>n-ésimo</a:t>
            </a:r>
            <a:r>
              <a:rPr lang="pt-BR" dirty="0"/>
              <a:t> irmão do seu tipo, contando a </a:t>
            </a:r>
            <a:br>
              <a:rPr lang="pt-BR" dirty="0"/>
            </a:br>
            <a:r>
              <a:rPr lang="pt-BR" dirty="0"/>
              <a:t>		     partir do último</a:t>
            </a:r>
          </a:p>
          <a:p>
            <a:pPr lvl="0"/>
            <a:r>
              <a:rPr lang="pt-BR" dirty="0" err="1"/>
              <a:t>E:first-child</a:t>
            </a:r>
            <a:r>
              <a:rPr lang="pt-BR" dirty="0"/>
              <a:t>	Elemento E que é o primeiro filho de seu pai</a:t>
            </a:r>
          </a:p>
          <a:p>
            <a:pPr lvl="0"/>
            <a:r>
              <a:rPr lang="pt-BR" dirty="0" err="1"/>
              <a:t>E:last-child</a:t>
            </a:r>
            <a:r>
              <a:rPr lang="pt-BR" dirty="0"/>
              <a:t>	Elemento E que é o último filho do seu pai</a:t>
            </a:r>
          </a:p>
          <a:p>
            <a:pPr lvl="0"/>
            <a:r>
              <a:rPr lang="pt-BR" dirty="0" err="1"/>
              <a:t>E:first-of-type</a:t>
            </a:r>
            <a:r>
              <a:rPr lang="pt-BR" dirty="0"/>
              <a:t>	Elemento E que é o primeiro irmão do seu tipo</a:t>
            </a:r>
          </a:p>
          <a:p>
            <a:pPr lvl="0"/>
            <a:r>
              <a:rPr lang="pt-BR" dirty="0" err="1"/>
              <a:t>E:last-of-type</a:t>
            </a:r>
            <a:r>
              <a:rPr lang="pt-BR" dirty="0"/>
              <a:t>	Elemento E que é o último irmão do seu tipo</a:t>
            </a:r>
          </a:p>
          <a:p>
            <a:pPr lvl="0"/>
            <a:r>
              <a:rPr lang="pt-BR" dirty="0" err="1"/>
              <a:t>E:only-child</a:t>
            </a:r>
            <a:r>
              <a:rPr lang="pt-BR" dirty="0"/>
              <a:t>	Elemento E que é o único filho do seu pai</a:t>
            </a:r>
          </a:p>
          <a:p>
            <a:pPr lvl="0"/>
            <a:r>
              <a:rPr lang="pt-BR" dirty="0" err="1"/>
              <a:t>E:only-of-type</a:t>
            </a:r>
            <a:r>
              <a:rPr lang="pt-BR" dirty="0"/>
              <a:t>	Elemento E que é o único filho desse tipo do seu pai</a:t>
            </a:r>
          </a:p>
        </p:txBody>
      </p:sp>
    </p:spTree>
    <p:extLst>
      <p:ext uri="{BB962C8B-B14F-4D97-AF65-F5344CB8AC3E}">
        <p14:creationId xmlns:p14="http://schemas.microsoft.com/office/powerpoint/2010/main" val="269615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09447-7152-5547-A683-0F64673A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de </a:t>
            </a:r>
            <a:r>
              <a:rPr lang="pt-BR" dirty="0" err="1"/>
              <a:t>pseudo-classes</a:t>
            </a:r>
            <a:r>
              <a:rPr lang="pt-BR" dirty="0"/>
              <a:t> (2/2)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E9176-86ED-624C-9037-761471CBB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sz="1800" dirty="0" err="1"/>
              <a:t>E:empty</a:t>
            </a:r>
            <a:r>
              <a:rPr lang="pt-BR" sz="1800" dirty="0"/>
              <a:t>	Elemento E que não tem conteúdo</a:t>
            </a:r>
          </a:p>
          <a:p>
            <a:pPr lvl="0"/>
            <a:r>
              <a:rPr lang="pt-BR" sz="1800" dirty="0" err="1"/>
              <a:t>E:link</a:t>
            </a:r>
            <a:r>
              <a:rPr lang="pt-BR" sz="1800" dirty="0"/>
              <a:t>		Hiperlink E que não foi visitado</a:t>
            </a:r>
          </a:p>
          <a:p>
            <a:pPr lvl="0"/>
            <a:r>
              <a:rPr lang="pt-BR" sz="1800" dirty="0" err="1"/>
              <a:t>E:visited</a:t>
            </a:r>
            <a:r>
              <a:rPr lang="pt-BR" sz="1800" dirty="0"/>
              <a:t>	Hiperlink E já visitado</a:t>
            </a:r>
          </a:p>
          <a:p>
            <a:pPr lvl="0"/>
            <a:r>
              <a:rPr lang="pt-BR" sz="1800" dirty="0" err="1"/>
              <a:t>E:active</a:t>
            </a:r>
            <a:r>
              <a:rPr lang="pt-BR" sz="1800" dirty="0"/>
              <a:t>		Elemento E ativado (clique) pelo usuário</a:t>
            </a:r>
          </a:p>
          <a:p>
            <a:pPr lvl="0"/>
            <a:r>
              <a:rPr lang="pt-BR" sz="1800" dirty="0" err="1"/>
              <a:t>E:hover</a:t>
            </a:r>
            <a:r>
              <a:rPr lang="pt-BR" sz="1800" dirty="0"/>
              <a:t>		Elemento E sob o mouse</a:t>
            </a:r>
          </a:p>
          <a:p>
            <a:pPr lvl="0"/>
            <a:r>
              <a:rPr lang="pt-BR" sz="1800" dirty="0" err="1"/>
              <a:t>E:focus</a:t>
            </a:r>
            <a:r>
              <a:rPr lang="pt-BR" sz="1800" dirty="0"/>
              <a:t>		Elemento E (link ou campo) que recebeu o foco de interação</a:t>
            </a:r>
          </a:p>
          <a:p>
            <a:pPr lvl="0"/>
            <a:r>
              <a:rPr lang="pt-BR" sz="1800" dirty="0" err="1"/>
              <a:t>E:target</a:t>
            </a:r>
            <a:r>
              <a:rPr lang="pt-BR" sz="1800" dirty="0"/>
              <a:t>		Elemento E usado como destino de um link</a:t>
            </a:r>
          </a:p>
          <a:p>
            <a:pPr lvl="0"/>
            <a:r>
              <a:rPr lang="pt-BR" sz="1800" dirty="0" err="1"/>
              <a:t>E:lang</a:t>
            </a:r>
            <a:r>
              <a:rPr lang="pt-BR" sz="1800" dirty="0"/>
              <a:t>(</a:t>
            </a:r>
            <a:r>
              <a:rPr lang="pt-BR" sz="1800" dirty="0" err="1"/>
              <a:t>pt</a:t>
            </a:r>
            <a:r>
              <a:rPr lang="pt-BR" sz="1800" dirty="0"/>
              <a:t>)	Elemento E de idioma "</a:t>
            </a:r>
            <a:r>
              <a:rPr lang="pt-BR" sz="1800" dirty="0" err="1"/>
              <a:t>pt</a:t>
            </a:r>
            <a:r>
              <a:rPr lang="pt-BR" sz="1800" dirty="0"/>
              <a:t>"</a:t>
            </a:r>
          </a:p>
          <a:p>
            <a:pPr lvl="0"/>
            <a:r>
              <a:rPr lang="pt-BR" sz="1800" dirty="0" err="1"/>
              <a:t>E:enabled</a:t>
            </a:r>
            <a:r>
              <a:rPr lang="pt-BR" sz="1800" dirty="0"/>
              <a:t>	Elemento E ativo</a:t>
            </a:r>
          </a:p>
          <a:p>
            <a:pPr lvl="0"/>
            <a:r>
              <a:rPr lang="pt-BR" sz="1800" dirty="0" err="1"/>
              <a:t>E:disabled</a:t>
            </a:r>
            <a:r>
              <a:rPr lang="pt-BR" sz="1800" dirty="0"/>
              <a:t>	Elemento E inativo</a:t>
            </a:r>
          </a:p>
          <a:p>
            <a:r>
              <a:rPr lang="pt-BR" sz="1800" dirty="0" err="1"/>
              <a:t>E:checked</a:t>
            </a:r>
            <a:r>
              <a:rPr lang="pt-BR" sz="1800" dirty="0"/>
              <a:t>	Elemento E marcado (campo </a:t>
            </a:r>
            <a:r>
              <a:rPr lang="pt-BR" sz="1800" i="1" dirty="0" err="1"/>
              <a:t>checkbox</a:t>
            </a:r>
            <a:r>
              <a:rPr lang="pt-BR" sz="1800" dirty="0"/>
              <a:t> ou </a:t>
            </a:r>
            <a:r>
              <a:rPr lang="pt-BR" sz="1800" i="1" dirty="0" err="1"/>
              <a:t>radiobutton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71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60B2B-5527-3A40-9380-C117DA5B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de </a:t>
            </a:r>
            <a:r>
              <a:rPr lang="pt-BR" dirty="0" err="1"/>
              <a:t>pseudo-elementos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E0C84-E6A2-2E4A-BB68-5D8F2575A5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pt-BR" sz="1800" dirty="0"/>
              <a:t>E::</a:t>
            </a:r>
            <a:r>
              <a:rPr lang="pt-BR" sz="1800" dirty="0" err="1"/>
              <a:t>first-line</a:t>
            </a:r>
            <a:r>
              <a:rPr lang="pt-BR" sz="1800" dirty="0"/>
              <a:t>	Primeira linha do elemento E</a:t>
            </a:r>
          </a:p>
          <a:p>
            <a:pPr lvl="0"/>
            <a:r>
              <a:rPr lang="pt-BR" sz="1800" dirty="0"/>
              <a:t>E::</a:t>
            </a:r>
            <a:r>
              <a:rPr lang="pt-BR" sz="1800" dirty="0" err="1"/>
              <a:t>first-letter</a:t>
            </a:r>
            <a:r>
              <a:rPr lang="pt-BR" sz="1800" dirty="0"/>
              <a:t>	Primeira letra do elemento E</a:t>
            </a:r>
          </a:p>
          <a:p>
            <a:pPr lvl="0"/>
            <a:r>
              <a:rPr lang="pt-BR" sz="1800" dirty="0"/>
              <a:t>E::</a:t>
            </a:r>
            <a:r>
              <a:rPr lang="pt-BR" sz="1800" dirty="0" err="1"/>
              <a:t>before</a:t>
            </a:r>
            <a:r>
              <a:rPr lang="pt-BR" sz="1800" dirty="0"/>
              <a:t>	Conteúdo a ser gerado antes do elemento E</a:t>
            </a:r>
          </a:p>
          <a:p>
            <a:pPr lvl="0"/>
            <a:r>
              <a:rPr lang="pt-BR" sz="1800" dirty="0"/>
              <a:t>E::</a:t>
            </a:r>
            <a:r>
              <a:rPr lang="pt-BR" sz="1800" dirty="0" err="1"/>
              <a:t>after</a:t>
            </a:r>
            <a:r>
              <a:rPr lang="pt-BR" sz="1800" dirty="0"/>
              <a:t>		Conteúdo a ser gerado depois do elemento E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5143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textos</a:t>
            </a:r>
          </a:p>
        </p:txBody>
      </p:sp>
    </p:spTree>
    <p:extLst>
      <p:ext uri="{BB962C8B-B14F-4D97-AF65-F5344CB8AC3E}">
        <p14:creationId xmlns:p14="http://schemas.microsoft.com/office/powerpoint/2010/main" val="409011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5D7A-692B-1741-A87E-3A18655E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70382-8EB8-7845-AA6D-BA396EFECE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formatação de textos é feita por meio de dois grupos de propriedades: as que definem a </a:t>
            </a:r>
            <a:r>
              <a:rPr lang="pt-BR" b="1" dirty="0"/>
              <a:t>fonte</a:t>
            </a:r>
            <a:r>
              <a:rPr lang="pt-BR" dirty="0"/>
              <a:t> e as que formatam o </a:t>
            </a:r>
            <a:r>
              <a:rPr lang="pt-BR" b="1" dirty="0"/>
              <a:t>parágrafo</a:t>
            </a:r>
            <a:r>
              <a:rPr lang="pt-B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https://www.w3.org/TR/css-fonts-3/</a:t>
            </a: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https://www.w3.org/TR/css-text-3/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94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97CA1-7BE6-F148-82CA-BCE42CF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fontes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27770-0D91-2748-8298-14284A053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font-family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Nome específico – Arial, Times, </a:t>
            </a:r>
            <a:r>
              <a:rPr lang="pt-BR" sz="2000" dirty="0" err="1"/>
              <a:t>Calibri</a:t>
            </a:r>
            <a:r>
              <a:rPr lang="pt-BR" sz="2000" dirty="0"/>
              <a:t>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700" dirty="0"/>
              <a:t>Pode ser usado em sequência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Nome genérico – </a:t>
            </a:r>
            <a:r>
              <a:rPr lang="pt-BR" sz="2000" dirty="0" err="1"/>
              <a:t>serif</a:t>
            </a:r>
            <a:r>
              <a:rPr lang="pt-BR" sz="2000" dirty="0"/>
              <a:t>, </a:t>
            </a:r>
            <a:r>
              <a:rPr lang="pt-BR" sz="2000" dirty="0" err="1"/>
              <a:t>sans-serif</a:t>
            </a:r>
            <a:r>
              <a:rPr lang="pt-BR" sz="2000" dirty="0"/>
              <a:t>, </a:t>
            </a:r>
            <a:r>
              <a:rPr lang="pt-BR" sz="2000" dirty="0" err="1"/>
              <a:t>monospace</a:t>
            </a:r>
            <a:r>
              <a:rPr lang="pt-BR" sz="2000" dirty="0"/>
              <a:t>, </a:t>
            </a:r>
            <a:r>
              <a:rPr lang="pt-BR" sz="2000" dirty="0" err="1"/>
              <a:t>cursive</a:t>
            </a:r>
            <a:r>
              <a:rPr lang="pt-BR" sz="2000" dirty="0"/>
              <a:t>, </a:t>
            </a:r>
            <a:r>
              <a:rPr lang="pt-BR" sz="2000" dirty="0" err="1"/>
              <a:t>fantasy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1847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97CA1-7BE6-F148-82CA-BCE42CF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fontes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27770-0D91-2748-8298-14284A053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font-size</a:t>
            </a:r>
            <a:endParaRPr lang="pt-B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 absoluto: </a:t>
            </a:r>
            <a:r>
              <a:rPr lang="pt-BR" sz="2000" i="1" dirty="0" err="1"/>
              <a:t>xx-small</a:t>
            </a:r>
            <a:r>
              <a:rPr lang="pt-BR" sz="2000" i="1" dirty="0"/>
              <a:t>, </a:t>
            </a:r>
            <a:r>
              <a:rPr lang="pt-BR" sz="2000" i="1" dirty="0" err="1"/>
              <a:t>x-small</a:t>
            </a:r>
            <a:r>
              <a:rPr lang="pt-BR" sz="2000" i="1" dirty="0"/>
              <a:t>, </a:t>
            </a:r>
            <a:r>
              <a:rPr lang="pt-BR" sz="2000" i="1" dirty="0" err="1"/>
              <a:t>small</a:t>
            </a:r>
            <a:r>
              <a:rPr lang="pt-BR" sz="2000" i="1" dirty="0"/>
              <a:t>, </a:t>
            </a:r>
            <a:r>
              <a:rPr lang="pt-BR" sz="2000" i="1" dirty="0" err="1"/>
              <a:t>medium</a:t>
            </a:r>
            <a:r>
              <a:rPr lang="pt-BR" sz="2000" i="1" dirty="0"/>
              <a:t>, </a:t>
            </a:r>
            <a:r>
              <a:rPr lang="pt-BR" sz="2000" i="1" dirty="0" err="1"/>
              <a:t>large</a:t>
            </a:r>
            <a:r>
              <a:rPr lang="pt-BR" sz="2000" i="1" dirty="0"/>
              <a:t>, </a:t>
            </a:r>
            <a:r>
              <a:rPr lang="pt-BR" sz="2000" i="1" dirty="0" err="1"/>
              <a:t>x-large</a:t>
            </a:r>
            <a:r>
              <a:rPr lang="pt-BR" sz="2000" i="1" dirty="0"/>
              <a:t>, </a:t>
            </a:r>
            <a:r>
              <a:rPr lang="pt-BR" sz="2000" i="1" dirty="0" err="1"/>
              <a:t>xx-large</a:t>
            </a:r>
            <a:endParaRPr lang="pt-BR" sz="17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 relativo: </a:t>
            </a:r>
            <a:r>
              <a:rPr lang="pt-BR" sz="2000" i="1" dirty="0" err="1"/>
              <a:t>smaller</a:t>
            </a:r>
            <a:r>
              <a:rPr lang="pt-BR" sz="2000" i="1" dirty="0"/>
              <a:t>, </a:t>
            </a:r>
            <a:r>
              <a:rPr lang="pt-BR" sz="2000" i="1" dirty="0" err="1"/>
              <a:t>larger</a:t>
            </a:r>
            <a:endParaRPr lang="pt-B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Valor: 10pt, 12pt, 24pt, 36pt,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Percentual (em relação ao elemento pai): 50%, 100%, 150%, ...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79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96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97CA1-7BE6-F148-82CA-BCE42CF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fontes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27770-0D91-2748-8298-14284A053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font-weight</a:t>
            </a:r>
            <a:endParaRPr lang="pt-B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Valor: 100, 200, 300, 400, 500, 600, 700, 800, 900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Termo: </a:t>
            </a:r>
            <a:r>
              <a:rPr lang="pt-BR" sz="2000" i="1" dirty="0"/>
              <a:t>normal</a:t>
            </a:r>
            <a:r>
              <a:rPr lang="pt-BR" sz="2000" dirty="0"/>
              <a:t> (mesmo que 400), </a:t>
            </a:r>
            <a:r>
              <a:rPr lang="pt-BR" sz="2000" i="1" dirty="0" err="1"/>
              <a:t>bold</a:t>
            </a:r>
            <a:r>
              <a:rPr lang="pt-BR" sz="2000" dirty="0"/>
              <a:t> (mesmo que 700)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Peso relativo: </a:t>
            </a:r>
            <a:r>
              <a:rPr lang="pt-BR" sz="2000" i="1" dirty="0" err="1"/>
              <a:t>lighter</a:t>
            </a:r>
            <a:r>
              <a:rPr lang="pt-BR" sz="2000" i="1" dirty="0"/>
              <a:t>, </a:t>
            </a:r>
            <a:r>
              <a:rPr lang="pt-BR" sz="2000" i="1" dirty="0" err="1"/>
              <a:t>bolder</a:t>
            </a:r>
            <a:endParaRPr lang="pt-B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7836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97CA1-7BE6-F148-82CA-BCE42CF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fontes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27770-0D91-2748-8298-14284A053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@</a:t>
            </a:r>
            <a:r>
              <a:rPr lang="pt-BR" sz="3200" dirty="0" err="1"/>
              <a:t>font</a:t>
            </a:r>
            <a:r>
              <a:rPr lang="pt-BR" sz="3200" dirty="0"/>
              <a:t>-face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Permite o </a:t>
            </a:r>
            <a:r>
              <a:rPr lang="pt-BR" sz="2000" i="1" dirty="0"/>
              <a:t>download </a:t>
            </a:r>
            <a:r>
              <a:rPr lang="pt-BR" sz="2000" dirty="0"/>
              <a:t>da fonte.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>
                <a:hlinkClick r:id="rId2"/>
              </a:rPr>
              <a:t>https://www.google.com/fonts</a:t>
            </a:r>
            <a:endParaRPr lang="pt-B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2200" dirty="0"/>
              <a:t>Uso da cláusula </a:t>
            </a:r>
            <a:r>
              <a:rPr lang="pt-BR" sz="2200" i="1" dirty="0"/>
              <a:t>@</a:t>
            </a:r>
            <a:r>
              <a:rPr lang="pt-BR" sz="2200" i="1" dirty="0" err="1"/>
              <a:t>font</a:t>
            </a:r>
            <a:r>
              <a:rPr lang="pt-BR" sz="2200" i="1" dirty="0"/>
              <a:t>-face</a:t>
            </a:r>
            <a:r>
              <a:rPr lang="pt-BR" sz="2200" dirty="0"/>
              <a:t>:</a:t>
            </a:r>
          </a:p>
          <a:p>
            <a:pPr lvl="1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@font-face {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font-family: Gentium;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(http://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/fonts/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Gentium.woff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p { font-family: Gentium, serif; }</a:t>
            </a:r>
            <a:endParaRPr lang="pt-BR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97CA1-7BE6-F148-82CA-BCE42CF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parágrafos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27770-0D91-2748-8298-14284A053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i="1" dirty="0" err="1"/>
              <a:t>text-indent</a:t>
            </a:r>
            <a:r>
              <a:rPr lang="pt-BR" sz="2000" dirty="0"/>
              <a:t> – valor fixo (em, </a:t>
            </a:r>
            <a:r>
              <a:rPr lang="pt-BR" sz="2000" dirty="0" err="1"/>
              <a:t>ex</a:t>
            </a:r>
            <a:r>
              <a:rPr lang="pt-BR" sz="2000" dirty="0"/>
              <a:t>, cm, in, ...) ou percentual</a:t>
            </a:r>
          </a:p>
          <a:p>
            <a:pPr lvl="0"/>
            <a:r>
              <a:rPr lang="pt-BR" sz="2000" i="1" dirty="0" err="1"/>
              <a:t>text-align</a:t>
            </a:r>
            <a:r>
              <a:rPr lang="pt-BR" sz="2000" dirty="0"/>
              <a:t> – </a:t>
            </a:r>
            <a:r>
              <a:rPr lang="pt-BR" sz="2000" i="1" dirty="0" err="1"/>
              <a:t>left</a:t>
            </a:r>
            <a:r>
              <a:rPr lang="pt-BR" sz="2000" i="1" dirty="0"/>
              <a:t>, </a:t>
            </a:r>
            <a:r>
              <a:rPr lang="pt-BR" sz="2000" i="1" dirty="0" err="1"/>
              <a:t>right</a:t>
            </a:r>
            <a:r>
              <a:rPr lang="pt-BR" sz="2000" i="1" dirty="0"/>
              <a:t>, center </a:t>
            </a:r>
            <a:r>
              <a:rPr lang="pt-BR" sz="2000" dirty="0"/>
              <a:t>ou</a:t>
            </a:r>
            <a:r>
              <a:rPr lang="pt-BR" sz="2000" i="1" dirty="0"/>
              <a:t> </a:t>
            </a:r>
            <a:r>
              <a:rPr lang="pt-BR" sz="2000" i="1" dirty="0" err="1"/>
              <a:t>justify</a:t>
            </a:r>
            <a:endParaRPr lang="pt-BR" sz="2000" dirty="0"/>
          </a:p>
          <a:p>
            <a:pPr lvl="0"/>
            <a:r>
              <a:rPr lang="en-US" sz="2000" i="1" dirty="0"/>
              <a:t>text-decoration</a:t>
            </a:r>
            <a:r>
              <a:rPr lang="en-US" sz="2000" dirty="0"/>
              <a:t> – </a:t>
            </a:r>
            <a:r>
              <a:rPr lang="en-US" sz="2000" i="1" dirty="0"/>
              <a:t>none, underline, overline, line-through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i="1" dirty="0"/>
              <a:t>blink</a:t>
            </a:r>
            <a:r>
              <a:rPr lang="en-US" sz="2000" dirty="0"/>
              <a:t>.</a:t>
            </a:r>
            <a:endParaRPr lang="pt-BR" sz="2000" dirty="0"/>
          </a:p>
          <a:p>
            <a:pPr lvl="0"/>
            <a:r>
              <a:rPr lang="pt-BR" sz="2000" i="1" dirty="0" err="1"/>
              <a:t>letter-spacing</a:t>
            </a:r>
            <a:r>
              <a:rPr lang="pt-BR" sz="2000" dirty="0"/>
              <a:t> – </a:t>
            </a:r>
            <a:r>
              <a:rPr lang="pt-BR" sz="2000" i="1" dirty="0"/>
              <a:t>normal</a:t>
            </a:r>
            <a:r>
              <a:rPr lang="pt-BR" sz="2000" dirty="0"/>
              <a:t> ou valor (em, </a:t>
            </a:r>
            <a:r>
              <a:rPr lang="pt-BR" sz="2000" dirty="0" err="1"/>
              <a:t>ex</a:t>
            </a:r>
            <a:r>
              <a:rPr lang="pt-BR" sz="2000" dirty="0"/>
              <a:t>, cm, in, ...)</a:t>
            </a:r>
          </a:p>
          <a:p>
            <a:pPr lvl="0"/>
            <a:r>
              <a:rPr lang="pt-BR" sz="2000" i="1" dirty="0" err="1"/>
              <a:t>word-spacing</a:t>
            </a:r>
            <a:r>
              <a:rPr lang="pt-BR" sz="2000" dirty="0"/>
              <a:t> – </a:t>
            </a:r>
            <a:r>
              <a:rPr lang="pt-BR" sz="2000" i="1" dirty="0"/>
              <a:t>normal</a:t>
            </a:r>
            <a:r>
              <a:rPr lang="pt-BR" sz="2000" dirty="0"/>
              <a:t> ou valor (em, </a:t>
            </a:r>
            <a:r>
              <a:rPr lang="pt-BR" sz="2000" dirty="0" err="1"/>
              <a:t>ex</a:t>
            </a:r>
            <a:r>
              <a:rPr lang="pt-BR" sz="2000" dirty="0"/>
              <a:t>, cm, in, ...)</a:t>
            </a:r>
          </a:p>
        </p:txBody>
      </p:sp>
    </p:spTree>
    <p:extLst>
      <p:ext uri="{BB962C8B-B14F-4D97-AF65-F5344CB8AC3E}">
        <p14:creationId xmlns:p14="http://schemas.microsoft.com/office/powerpoint/2010/main" val="1084331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caixas</a:t>
            </a:r>
          </a:p>
        </p:txBody>
      </p:sp>
    </p:spTree>
    <p:extLst>
      <p:ext uri="{BB962C8B-B14F-4D97-AF65-F5344CB8AC3E}">
        <p14:creationId xmlns:p14="http://schemas.microsoft.com/office/powerpoint/2010/main" val="358092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caixas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749" y="4331971"/>
            <a:ext cx="16450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Área do conteúdo</a:t>
            </a:r>
          </a:p>
          <a:p>
            <a:r>
              <a:rPr lang="pt-BR" sz="1350" dirty="0"/>
              <a:t>Borda do conteúdo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1949" y="4446270"/>
            <a:ext cx="628650" cy="1191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1949" y="4617720"/>
            <a:ext cx="628650" cy="1191"/>
          </a:xfrm>
          <a:prstGeom prst="line">
            <a:avLst/>
          </a:prstGeom>
          <a:ln>
            <a:solidFill>
              <a:srgbClr val="123A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06E4677-016D-6245-80C5-F2B1A7A905CD}"/>
              </a:ext>
            </a:extLst>
          </p:cNvPr>
          <p:cNvGrpSpPr/>
          <p:nvPr/>
        </p:nvGrpSpPr>
        <p:grpSpPr>
          <a:xfrm>
            <a:off x="2010250" y="1306312"/>
            <a:ext cx="5176934" cy="2801691"/>
            <a:chOff x="2010250" y="1293042"/>
            <a:chExt cx="5150454" cy="2043066"/>
          </a:xfrm>
        </p:grpSpPr>
        <p:sp>
          <p:nvSpPr>
            <p:cNvPr id="5" name="TextBox 4"/>
            <p:cNvSpPr txBox="1"/>
            <p:nvPr/>
          </p:nvSpPr>
          <p:spPr>
            <a:xfrm>
              <a:off x="3028950" y="2228850"/>
              <a:ext cx="2857500" cy="4803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lIns="135000" tIns="135000" rIns="135000" bIns="135000" rtlCol="0">
              <a:spAutoFit/>
            </a:bodyPr>
            <a:lstStyle/>
            <a:p>
              <a:pPr algn="ctr"/>
              <a:r>
                <a:rPr lang="pt-BR" sz="1350" dirty="0"/>
                <a:t>Conteúdo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4827" y="1943100"/>
              <a:ext cx="7986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i="1" dirty="0" err="1"/>
                <a:t>padding</a:t>
              </a:r>
              <a:endParaRPr lang="pt-BR" sz="135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4997" y="1657350"/>
              <a:ext cx="7264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i="1" dirty="0" err="1"/>
                <a:t>margin</a:t>
              </a:r>
              <a:endParaRPr lang="pt-BR" sz="135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798" y="1293042"/>
              <a:ext cx="64560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50" i="1" dirty="0"/>
                <a:t>top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0250" y="2343150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50" i="1" dirty="0" err="1"/>
                <a:t>left</a:t>
              </a:r>
              <a:endParaRPr lang="pt-BR" sz="135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5100" y="2286000"/>
              <a:ext cx="64560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50" i="1" dirty="0" err="1"/>
                <a:t>right</a:t>
              </a:r>
              <a:endParaRPr lang="pt-BR" sz="135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9933" y="3036026"/>
              <a:ext cx="7553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50" i="1" dirty="0" err="1"/>
                <a:t>bottom</a:t>
              </a:r>
              <a:endParaRPr lang="pt-BR" sz="1350" i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57500" y="1943100"/>
              <a:ext cx="3371850" cy="971550"/>
            </a:xfrm>
            <a:prstGeom prst="rect">
              <a:avLst/>
            </a:prstGeom>
            <a:noFill/>
            <a:ln>
              <a:solidFill>
                <a:srgbClr val="123A6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4059933" y="1957434"/>
              <a:ext cx="0" cy="277037"/>
            </a:xfrm>
            <a:prstGeom prst="line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4058549" y="1657352"/>
              <a:ext cx="0" cy="285749"/>
            </a:xfrm>
            <a:prstGeom prst="line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06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7506-4160-0B42-A047-5D3ABF42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caixas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10501-5928-F442-BBC6-35C044D7D4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Propriedades das bordas (top-</a:t>
            </a:r>
            <a:r>
              <a:rPr lang="pt-BR" dirty="0" err="1"/>
              <a:t>right</a:t>
            </a:r>
            <a:r>
              <a:rPr lang="pt-BR" dirty="0"/>
              <a:t>-</a:t>
            </a:r>
            <a:r>
              <a:rPr lang="pt-BR" dirty="0" err="1"/>
              <a:t>bottom-left</a:t>
            </a:r>
            <a:r>
              <a:rPr lang="pt-BR" dirty="0"/>
              <a:t> ou top/</a:t>
            </a:r>
            <a:r>
              <a:rPr lang="pt-BR" dirty="0" err="1"/>
              <a:t>bottom-right</a:t>
            </a:r>
            <a:r>
              <a:rPr lang="pt-BR" dirty="0"/>
              <a:t>/</a:t>
            </a:r>
            <a:r>
              <a:rPr lang="pt-BR" dirty="0" err="1"/>
              <a:t>left</a:t>
            </a:r>
            <a:r>
              <a:rPr lang="pt-B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</a:t>
            </a:r>
            <a:r>
              <a:rPr lang="pt-BR" dirty="0"/>
              <a:t>-color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border-width</a:t>
            </a:r>
            <a:r>
              <a:rPr lang="pt-BR" dirty="0"/>
              <a:t> (</a:t>
            </a:r>
            <a:r>
              <a:rPr lang="pt-BR" i="1" dirty="0" err="1"/>
              <a:t>thin</a:t>
            </a:r>
            <a:r>
              <a:rPr lang="pt-BR" i="1" dirty="0"/>
              <a:t>, </a:t>
            </a:r>
            <a:r>
              <a:rPr lang="pt-BR" i="1" dirty="0" err="1"/>
              <a:t>medium</a:t>
            </a:r>
            <a:r>
              <a:rPr lang="pt-BR" i="1" dirty="0"/>
              <a:t>, </a:t>
            </a:r>
            <a:r>
              <a:rPr lang="pt-BR" i="1" dirty="0" err="1"/>
              <a:t>thick</a:t>
            </a:r>
            <a:r>
              <a:rPr lang="pt-BR" i="1" dirty="0"/>
              <a:t>, &lt;valor&gt;</a:t>
            </a:r>
            <a:r>
              <a:rPr lang="pt-B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border-style</a:t>
            </a:r>
            <a:r>
              <a:rPr lang="pt-BR" dirty="0"/>
              <a:t> (</a:t>
            </a:r>
            <a:r>
              <a:rPr lang="pt-BR" i="1" dirty="0" err="1"/>
              <a:t>none</a:t>
            </a:r>
            <a:r>
              <a:rPr lang="pt-BR" i="1" dirty="0"/>
              <a:t>, </a:t>
            </a:r>
            <a:r>
              <a:rPr lang="pt-BR" i="1" dirty="0" err="1"/>
              <a:t>hidden</a:t>
            </a:r>
            <a:r>
              <a:rPr lang="pt-BR" i="1" dirty="0"/>
              <a:t>, </a:t>
            </a:r>
            <a:r>
              <a:rPr lang="pt-BR" i="1" dirty="0" err="1"/>
              <a:t>dotted</a:t>
            </a:r>
            <a:r>
              <a:rPr lang="pt-BR" i="1" dirty="0"/>
              <a:t>, </a:t>
            </a:r>
            <a:r>
              <a:rPr lang="pt-BR" i="1" dirty="0" err="1"/>
              <a:t>dashed</a:t>
            </a:r>
            <a:r>
              <a:rPr lang="pt-BR" i="1" dirty="0"/>
              <a:t>, </a:t>
            </a:r>
            <a:r>
              <a:rPr lang="pt-BR" i="1" dirty="0" err="1"/>
              <a:t>solid</a:t>
            </a:r>
            <a:r>
              <a:rPr lang="pt-BR" i="1" dirty="0"/>
              <a:t>, </a:t>
            </a:r>
            <a:r>
              <a:rPr lang="pt-BR" i="1" dirty="0" err="1"/>
              <a:t>double</a:t>
            </a:r>
            <a:r>
              <a:rPr lang="pt-BR" i="1" dirty="0"/>
              <a:t>, </a:t>
            </a:r>
            <a:r>
              <a:rPr lang="pt-BR" i="1" dirty="0" err="1"/>
              <a:t>groove</a:t>
            </a:r>
            <a:r>
              <a:rPr lang="pt-BR" i="1" dirty="0"/>
              <a:t>, </a:t>
            </a:r>
            <a:r>
              <a:rPr lang="pt-BR" i="1" dirty="0" err="1"/>
              <a:t>ridge</a:t>
            </a:r>
            <a:r>
              <a:rPr lang="pt-BR" i="1" dirty="0"/>
              <a:t>, </a:t>
            </a:r>
            <a:r>
              <a:rPr lang="pt-BR" i="1" dirty="0" err="1"/>
              <a:t>inset</a:t>
            </a:r>
            <a:r>
              <a:rPr lang="pt-BR" i="1" dirty="0"/>
              <a:t>, </a:t>
            </a:r>
            <a:r>
              <a:rPr lang="pt-BR" i="1" dirty="0" err="1"/>
              <a:t>outset</a:t>
            </a:r>
            <a:r>
              <a:rPr lang="pt-BR" dirty="0"/>
              <a:t>)</a:t>
            </a:r>
          </a:p>
          <a:p>
            <a:r>
              <a:rPr lang="pt-BR" dirty="0"/>
              <a:t>Propriedade única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</a:t>
            </a:r>
            <a:endParaRPr lang="pt-BR" dirty="0"/>
          </a:p>
          <a:p>
            <a:r>
              <a:rPr lang="pt-BR" dirty="0"/>
              <a:t>Propriedades por lado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border-left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border-right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</a:t>
            </a:r>
            <a:r>
              <a:rPr lang="pt-BR" dirty="0"/>
              <a:t>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border-bottom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7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7506-4160-0B42-A047-5D3ABF42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caixas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10501-5928-F442-BBC6-35C044D7D4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Propriedades individuais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err="1"/>
              <a:t>margin</a:t>
            </a:r>
            <a:r>
              <a:rPr lang="pt-BR" sz="2200" dirty="0"/>
              <a:t>-top, </a:t>
            </a:r>
            <a:r>
              <a:rPr lang="pt-BR" sz="2200" dirty="0" err="1"/>
              <a:t>margin-right</a:t>
            </a:r>
            <a:r>
              <a:rPr lang="pt-BR" sz="2200" dirty="0"/>
              <a:t>, </a:t>
            </a:r>
            <a:r>
              <a:rPr lang="pt-BR" sz="2200" dirty="0" err="1"/>
              <a:t>margin-bottom</a:t>
            </a:r>
            <a:r>
              <a:rPr lang="pt-BR" sz="2200" dirty="0"/>
              <a:t>, </a:t>
            </a:r>
            <a:r>
              <a:rPr lang="pt-BR" sz="2200" dirty="0" err="1"/>
              <a:t>margin-left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err="1"/>
              <a:t>padding</a:t>
            </a:r>
            <a:r>
              <a:rPr lang="pt-BR" sz="2200" dirty="0"/>
              <a:t>-top, </a:t>
            </a:r>
            <a:r>
              <a:rPr lang="pt-BR" sz="2200" dirty="0" err="1"/>
              <a:t>padding-right</a:t>
            </a:r>
            <a:r>
              <a:rPr lang="pt-BR" sz="2200" dirty="0"/>
              <a:t>, </a:t>
            </a:r>
            <a:r>
              <a:rPr lang="pt-BR" sz="2200" dirty="0" err="1"/>
              <a:t>padding-bottom</a:t>
            </a:r>
            <a:r>
              <a:rPr lang="pt-BR" sz="2200" dirty="0"/>
              <a:t>, </a:t>
            </a:r>
            <a:r>
              <a:rPr lang="pt-BR" sz="2200" dirty="0" err="1"/>
              <a:t>padding-left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err="1"/>
              <a:t>border-width-right</a:t>
            </a:r>
            <a:r>
              <a:rPr lang="pt-BR" sz="2200" dirty="0"/>
              <a:t>, </a:t>
            </a:r>
            <a:r>
              <a:rPr lang="pt-BR" sz="2200" dirty="0" err="1"/>
              <a:t>border</a:t>
            </a:r>
            <a:r>
              <a:rPr lang="pt-BR" sz="2200" dirty="0"/>
              <a:t>-</a:t>
            </a:r>
            <a:r>
              <a:rPr lang="pt-BR" sz="2200" dirty="0" err="1"/>
              <a:t>width</a:t>
            </a:r>
            <a:r>
              <a:rPr lang="pt-BR" sz="2200" dirty="0"/>
              <a:t>-top, </a:t>
            </a:r>
            <a:r>
              <a:rPr lang="pt-BR" sz="2200" dirty="0" err="1"/>
              <a:t>border-width-bottom</a:t>
            </a:r>
            <a:r>
              <a:rPr lang="pt-BR" sz="2200" dirty="0"/>
              <a:t>, </a:t>
            </a:r>
            <a:r>
              <a:rPr lang="pt-BR" sz="2200" dirty="0" err="1"/>
              <a:t>border-width-left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err="1"/>
              <a:t>border-style-right</a:t>
            </a:r>
            <a:r>
              <a:rPr lang="pt-BR" sz="2200" dirty="0"/>
              <a:t>, </a:t>
            </a:r>
            <a:r>
              <a:rPr lang="pt-BR" sz="2200" dirty="0" err="1"/>
              <a:t>border</a:t>
            </a:r>
            <a:r>
              <a:rPr lang="pt-BR" sz="2200" dirty="0"/>
              <a:t>-</a:t>
            </a:r>
            <a:r>
              <a:rPr lang="pt-BR" sz="2200" dirty="0" err="1"/>
              <a:t>style</a:t>
            </a:r>
            <a:r>
              <a:rPr lang="pt-BR" sz="2200" dirty="0"/>
              <a:t>-top, </a:t>
            </a:r>
            <a:r>
              <a:rPr lang="pt-BR" sz="2200" dirty="0" err="1"/>
              <a:t>border-style-bottom</a:t>
            </a:r>
            <a:r>
              <a:rPr lang="pt-BR" sz="2200" dirty="0"/>
              <a:t>, </a:t>
            </a:r>
            <a:r>
              <a:rPr lang="pt-BR" sz="2200" dirty="0" err="1"/>
              <a:t>border-style-left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err="1"/>
              <a:t>border</a:t>
            </a:r>
            <a:r>
              <a:rPr lang="pt-BR" sz="2200" dirty="0"/>
              <a:t>-color-</a:t>
            </a:r>
            <a:r>
              <a:rPr lang="pt-BR" sz="2200" dirty="0" err="1"/>
              <a:t>right</a:t>
            </a:r>
            <a:r>
              <a:rPr lang="pt-BR" sz="2200" dirty="0"/>
              <a:t>, </a:t>
            </a:r>
            <a:r>
              <a:rPr lang="pt-BR" sz="2200" dirty="0" err="1"/>
              <a:t>border</a:t>
            </a:r>
            <a:r>
              <a:rPr lang="pt-BR" sz="2200" dirty="0"/>
              <a:t>-color-top, </a:t>
            </a:r>
            <a:r>
              <a:rPr lang="pt-BR" sz="2200" dirty="0" err="1"/>
              <a:t>border</a:t>
            </a:r>
            <a:r>
              <a:rPr lang="pt-BR" sz="2200" dirty="0"/>
              <a:t>-color-</a:t>
            </a:r>
            <a:r>
              <a:rPr lang="pt-BR" sz="2200" dirty="0" err="1"/>
              <a:t>bottom</a:t>
            </a:r>
            <a:r>
              <a:rPr lang="pt-BR" sz="2200" dirty="0"/>
              <a:t>, </a:t>
            </a:r>
            <a:r>
              <a:rPr lang="pt-BR" sz="2200" dirty="0" err="1"/>
              <a:t>border</a:t>
            </a:r>
            <a:r>
              <a:rPr lang="pt-BR" sz="2200" dirty="0"/>
              <a:t>-color-</a:t>
            </a:r>
            <a:r>
              <a:rPr lang="pt-BR" sz="2200" dirty="0" err="1"/>
              <a:t>left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84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8AD5A-9BA1-EA41-91D6-9A641909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caixas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FF966-562A-AB41-A439-7EF200F393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Centralização nas propriedades laterais: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margin</a:t>
            </a:r>
            <a:r>
              <a:rPr lang="pt-BR" dirty="0"/>
              <a:t>: 1em auto;</a:t>
            </a:r>
          </a:p>
          <a:p>
            <a:pPr lvl="0"/>
            <a:r>
              <a:rPr lang="pt-BR" dirty="0"/>
              <a:t>Altura e largura da caixa: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width</a:t>
            </a:r>
            <a:endParaRPr lang="pt-BR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height</a:t>
            </a:r>
            <a:endParaRPr lang="pt-BR" dirty="0"/>
          </a:p>
          <a:p>
            <a:pPr lvl="0"/>
            <a:r>
              <a:rPr lang="pt-BR" dirty="0"/>
              <a:t>Larguras e alturas mínimas e máximas: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/>
              <a:t>min-</a:t>
            </a:r>
            <a:r>
              <a:rPr lang="pt-BR" i="1" dirty="0" err="1"/>
              <a:t>width</a:t>
            </a:r>
            <a:r>
              <a:rPr lang="pt-BR" i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max-width</a:t>
            </a:r>
            <a:endParaRPr lang="pt-BR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/>
              <a:t>min-</a:t>
            </a:r>
            <a:r>
              <a:rPr lang="pt-BR" i="1" dirty="0" err="1"/>
              <a:t>height</a:t>
            </a:r>
            <a:endParaRPr lang="pt-BR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max-height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17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8AD5A-9BA1-EA41-91D6-9A641909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caixas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FF966-562A-AB41-A439-7EF200F393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border-radius</a:t>
            </a: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Borda arredondada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Para todas as bordas, na sequência TLBR ou por borda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box-</a:t>
            </a:r>
            <a:r>
              <a:rPr lang="pt-BR" dirty="0" err="1"/>
              <a:t>shadow</a:t>
            </a: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Sombra da caixa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Parâmetros: deslocamento horizontal, deslocamento vertical, raio da desfocagem e cor </a:t>
            </a:r>
          </a:p>
        </p:txBody>
      </p:sp>
    </p:spTree>
    <p:extLst>
      <p:ext uri="{BB962C8B-B14F-4D97-AF65-F5344CB8AC3E}">
        <p14:creationId xmlns:p14="http://schemas.microsoft.com/office/powerpoint/2010/main" val="2159833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das caixas</a:t>
            </a:r>
          </a:p>
        </p:txBody>
      </p:sp>
    </p:spTree>
    <p:extLst>
      <p:ext uri="{BB962C8B-B14F-4D97-AF65-F5344CB8AC3E}">
        <p14:creationId xmlns:p14="http://schemas.microsoft.com/office/powerpoint/2010/main" val="339729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Cascading</a:t>
            </a:r>
            <a:r>
              <a:rPr lang="pt-BR" dirty="0"/>
              <a:t> Style </a:t>
            </a:r>
            <a:r>
              <a:rPr lang="pt-BR" dirty="0" err="1"/>
              <a:t>Sheets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Definição de estilos para páginas Web</a:t>
            </a:r>
          </a:p>
          <a:p>
            <a:pPr lvl="1"/>
            <a:r>
              <a:rPr lang="pt-BR" dirty="0"/>
              <a:t>Fontes, cores, espaçamento, etc.</a:t>
            </a:r>
          </a:p>
          <a:p>
            <a:endParaRPr lang="pt-BR" dirty="0"/>
          </a:p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Permite criação de regras para formatar o fluxo do documento</a:t>
            </a:r>
          </a:p>
          <a:p>
            <a:pPr lvl="1"/>
            <a:r>
              <a:rPr lang="pt-BR" dirty="0"/>
              <a:t>Permite adaptação para diferentes contextos (p.ex., dispositivos)</a:t>
            </a:r>
          </a:p>
          <a:p>
            <a:pPr lvl="1"/>
            <a:r>
              <a:rPr lang="pt-BR" dirty="0"/>
              <a:t>Permite formatação de qualquer documento XML (p.ex., HTML)</a:t>
            </a:r>
          </a:p>
          <a:p>
            <a:pPr>
              <a:buNone/>
            </a:pPr>
            <a:endParaRPr lang="pt-BR" dirty="0"/>
          </a:p>
          <a:p>
            <a:r>
              <a:rPr lang="pt-BR" dirty="0"/>
              <a:t>Objetivo</a:t>
            </a:r>
          </a:p>
          <a:p>
            <a:pPr lvl="1"/>
            <a:r>
              <a:rPr lang="pt-BR" dirty="0"/>
              <a:t>Separar conteúdo e apresentação</a:t>
            </a:r>
          </a:p>
          <a:p>
            <a:endParaRPr lang="pt-BR" dirty="0"/>
          </a:p>
          <a:p>
            <a:r>
              <a:rPr lang="pt-BR" dirty="0"/>
              <a:t>Especificação: </a:t>
            </a:r>
          </a:p>
          <a:p>
            <a:pPr lvl="1"/>
            <a:r>
              <a:rPr lang="pt-BR" dirty="0">
                <a:hlinkClick r:id="rId2"/>
              </a:rPr>
              <a:t>http://www.w3.org/Style/CSS/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27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8F-40ED-D846-BBCE-2473552D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 de posicionamento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2E131-E979-194A-834C-EB527EBA35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b="1" dirty="0"/>
              <a:t>Fluxo normal</a:t>
            </a:r>
            <a:r>
              <a:rPr lang="pt-BR" dirty="0"/>
              <a:t> </a:t>
            </a:r>
            <a:r>
              <a:rPr lang="pt-BR" b="1" dirty="0"/>
              <a:t>da página</a:t>
            </a:r>
            <a:r>
              <a:rPr lang="pt-BR" dirty="0"/>
              <a:t>: adota o </a:t>
            </a:r>
            <a:r>
              <a:rPr lang="pt-BR" u="sng" dirty="0"/>
              <a:t>posicionamento normal </a:t>
            </a:r>
            <a:r>
              <a:rPr lang="pt-BR" dirty="0"/>
              <a:t>(padrão) dos elementos ou o </a:t>
            </a:r>
            <a:r>
              <a:rPr lang="pt-BR" u="sng" dirty="0"/>
              <a:t>posicionamento relativo</a:t>
            </a:r>
            <a:r>
              <a:rPr lang="pt-BR" dirty="0"/>
              <a:t>, em que os elementos são deslocados em relação à posição normal.</a:t>
            </a:r>
          </a:p>
          <a:p>
            <a:pPr lvl="0"/>
            <a:r>
              <a:rPr lang="pt-BR" b="1" dirty="0"/>
              <a:t>Posicionamento absoluto</a:t>
            </a:r>
            <a:r>
              <a:rPr lang="pt-BR" dirty="0"/>
              <a:t>: a caixa do elemento é retirada completamente do fluxo normal do documento e colocada em outra posição.</a:t>
            </a:r>
          </a:p>
          <a:p>
            <a:pPr lvl="0"/>
            <a:r>
              <a:rPr lang="pt-BR" b="1" dirty="0"/>
              <a:t>Caixas flutuantes</a:t>
            </a:r>
            <a:r>
              <a:rPr lang="pt-BR" dirty="0"/>
              <a:t> (</a:t>
            </a:r>
            <a:r>
              <a:rPr lang="pt-BR" i="1" dirty="0" err="1"/>
              <a:t>float</a:t>
            </a:r>
            <a:r>
              <a:rPr lang="pt-BR" dirty="0"/>
              <a:t>): os elementos são colocados à esquerda ou à direita do </a:t>
            </a:r>
            <a:r>
              <a:rPr lang="pt-BR" dirty="0" err="1"/>
              <a:t>espao</a:t>
            </a:r>
            <a:r>
              <a:rPr lang="pt-BR" dirty="0"/>
              <a:t> disponível e o resto do conteúdo contorna esses elementos. </a:t>
            </a:r>
          </a:p>
        </p:txBody>
      </p:sp>
    </p:spTree>
    <p:extLst>
      <p:ext uri="{BB962C8B-B14F-4D97-AF65-F5344CB8AC3E}">
        <p14:creationId xmlns:p14="http://schemas.microsoft.com/office/powerpoint/2010/main" val="248269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23EBB-4310-7E4C-95C0-A7ACF1CA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normal</a:t>
            </a:r>
          </a:p>
        </p:txBody>
      </p:sp>
      <p:grpSp>
        <p:nvGrpSpPr>
          <p:cNvPr id="4" name="Grupo 1">
            <a:extLst>
              <a:ext uri="{FF2B5EF4-FFF2-40B4-BE49-F238E27FC236}">
                <a16:creationId xmlns:a16="http://schemas.microsoft.com/office/drawing/2014/main" id="{149B24C4-78D2-EA42-BE06-79F70EB0F05A}"/>
              </a:ext>
            </a:extLst>
          </p:cNvPr>
          <p:cNvGrpSpPr/>
          <p:nvPr/>
        </p:nvGrpSpPr>
        <p:grpSpPr>
          <a:xfrm>
            <a:off x="400177" y="1320927"/>
            <a:ext cx="5762879" cy="1724026"/>
            <a:chOff x="0" y="0"/>
            <a:chExt cx="7162800" cy="20574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A750407-EE82-5C4A-95E1-D09BA750FE0F}"/>
                </a:ext>
              </a:extLst>
            </p:cNvPr>
            <p:cNvSpPr/>
            <p:nvPr/>
          </p:nvSpPr>
          <p:spPr>
            <a:xfrm>
              <a:off x="0" y="228600"/>
              <a:ext cx="7162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 fontAlgn="base">
                <a:spcAft>
                  <a:spcPts val="0"/>
                </a:spcAft>
              </a:pPr>
              <a:r>
                <a:rPr lang="pt-BR" sz="14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&lt;elemento_de_linha_1&gt; &lt;elemento_de_linha_2&gt; &lt;elemento_de_linha_3&gt; &lt;elemento_de_linha_4&gt; &lt;elemento_de_linha_5&gt; &lt;elemento_de_linha_6&gt;</a:t>
              </a:r>
              <a:endParaRPr lang="pt-BR" sz="1600" dirty="0">
                <a:effectLst/>
                <a:latin typeface="Times New Roman" panose="02020603050405020304" pitchFamily="18" charset="0"/>
                <a:ea typeface="Tahoma" panose="020B0604030504040204" pitchFamily="34" charset="0"/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9B27037A-C575-DB4E-82C5-D3696EBF0D0C}"/>
                </a:ext>
              </a:extLst>
            </p:cNvPr>
            <p:cNvSpPr txBox="1"/>
            <p:nvPr/>
          </p:nvSpPr>
          <p:spPr>
            <a:xfrm>
              <a:off x="304800" y="0"/>
              <a:ext cx="2862312" cy="35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txBody>
            <a:bodyPr wrap="square" tIns="18000" bIns="18000" rtlCol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BR" sz="14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Cordia New" panose="020B0304020202020204" pitchFamily="34" charset="-34"/>
                </a:rPr>
                <a:t>Elemento_de_parágrafo_1</a:t>
              </a:r>
              <a:endParaRPr lang="pt-BR" dirty="0">
                <a:effectLst/>
                <a:latin typeface="Times New Roman" panose="02020603050405020304" pitchFamily="18" charset="0"/>
                <a:ea typeface="Tahoma" panose="020B060403050404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BEBF25A-0F5E-B34B-8AB3-F7556B38806A}"/>
                </a:ext>
              </a:extLst>
            </p:cNvPr>
            <p:cNvSpPr/>
            <p:nvPr/>
          </p:nvSpPr>
          <p:spPr>
            <a:xfrm>
              <a:off x="0" y="1295400"/>
              <a:ext cx="7162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 fontAlgn="base">
                <a:spcAft>
                  <a:spcPts val="0"/>
                </a:spcAft>
              </a:pPr>
              <a:r>
                <a:rPr lang="pt-B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&lt;elemento_de_linha_1&gt; &lt;elemento_de_linha_2&gt; &lt;elemento_de_linha_3&gt; &lt;elemento_de_linha_4&gt; &lt;elemento_de_linha_5&gt; &lt;elemento_de_linha_6&gt;</a:t>
              </a:r>
              <a:endParaRPr lang="pt-BR" sz="1600">
                <a:effectLst/>
                <a:latin typeface="Times New Roman" panose="02020603050405020304" pitchFamily="18" charset="0"/>
                <a:ea typeface="Tahoma" panose="020B0604030504040204" pitchFamily="34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11C1CFC0-D0B6-E642-A18D-1972A1F40C1C}"/>
                </a:ext>
              </a:extLst>
            </p:cNvPr>
            <p:cNvSpPr txBox="1"/>
            <p:nvPr/>
          </p:nvSpPr>
          <p:spPr>
            <a:xfrm>
              <a:off x="304800" y="1075410"/>
              <a:ext cx="2862312" cy="35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txBody>
            <a:bodyPr wrap="square" tIns="18000" bIns="18000" rtlCol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BR" sz="14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ahoma" panose="020B0604030504040204" pitchFamily="34" charset="0"/>
                  <a:cs typeface="Cordia New" panose="020B0304020202020204" pitchFamily="34" charset="-34"/>
                </a:rPr>
                <a:t>Elemento_de_parágrafo_2</a:t>
              </a:r>
              <a:endParaRPr lang="pt-BR" dirty="0">
                <a:effectLst/>
                <a:latin typeface="Times New Roman" panose="02020603050405020304" pitchFamily="18" charset="0"/>
                <a:ea typeface="Tahoma" panose="020B0604030504040204" pitchFamily="34" charset="0"/>
              </a:endParaRP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F365B9FE-2106-B14E-BB2F-980A26BDC6BA}"/>
              </a:ext>
            </a:extLst>
          </p:cNvPr>
          <p:cNvSpPr/>
          <p:nvPr/>
        </p:nvSpPr>
        <p:spPr>
          <a:xfrm>
            <a:off x="995616" y="359862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figure {</a:t>
            </a:r>
            <a:b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position: static;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margin: 1em auto;</a:t>
            </a:r>
            <a:b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width: 200px;</a:t>
            </a:r>
            <a:b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rgbClr val="483E4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B978A0-C4C2-414D-B5F1-9C0809E5EA52}"/>
              </a:ext>
            </a:extLst>
          </p:cNvPr>
          <p:cNvSpPr txBox="1"/>
          <p:nvPr/>
        </p:nvSpPr>
        <p:spPr>
          <a:xfrm>
            <a:off x="518425" y="3229297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370438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88F1-7677-A441-B54D-491FEDED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relativo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030F4-B242-2344-9199-754CFA6225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Propriedades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/>
              <a:t>top</a:t>
            </a:r>
            <a:r>
              <a:rPr lang="pt-BR" dirty="0"/>
              <a:t> – define o deslocamento da caixa do elemento considerando uma posição de referência superior. Essa posição de referência depende do esquema de posicionamento.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left</a:t>
            </a:r>
            <a:r>
              <a:rPr lang="pt-BR" dirty="0"/>
              <a:t> – define o deslocamento da caixa do elemento considerando uma posição de referência à esquerda.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bottom</a:t>
            </a:r>
            <a:r>
              <a:rPr lang="pt-BR" dirty="0"/>
              <a:t> – define o deslocamento a partir de uma referência inferior e pode ser usada no lugar de </a:t>
            </a:r>
            <a:r>
              <a:rPr lang="pt-BR" i="1" dirty="0"/>
              <a:t>top</a:t>
            </a:r>
            <a:r>
              <a:rPr lang="pt-BR" dirty="0"/>
              <a:t>, isto é, apenas uma das duas propriedades é suficiente para determinar a posição vertical.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right</a:t>
            </a:r>
            <a:r>
              <a:rPr lang="pt-BR" dirty="0"/>
              <a:t> – define o deslocamento a partir de uma referência à direita e pode ser usada no lugar de </a:t>
            </a:r>
            <a:r>
              <a:rPr lang="pt-BR" i="1" dirty="0" err="1"/>
              <a:t>left</a:t>
            </a:r>
            <a:r>
              <a:rPr lang="pt-BR" dirty="0"/>
              <a:t>, isto é, apenas uma das duas propriedades é suficiente para determinar a posição horizontal.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 err="1"/>
              <a:t>z</a:t>
            </a:r>
            <a:r>
              <a:rPr lang="pt-BR" i="1" dirty="0"/>
              <a:t>-index</a:t>
            </a:r>
            <a:r>
              <a:rPr lang="pt-BR" dirty="0"/>
              <a:t> – Valores maiores ficam por cima. O valor padrão é 0.</a:t>
            </a:r>
          </a:p>
        </p:txBody>
      </p:sp>
    </p:spTree>
    <p:extLst>
      <p:ext uri="{BB962C8B-B14F-4D97-AF65-F5344CB8AC3E}">
        <p14:creationId xmlns:p14="http://schemas.microsoft.com/office/powerpoint/2010/main" val="639185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88F1-7677-A441-B54D-491FEDED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relativo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04F020-F23B-DB42-A355-56D854B5ED46}"/>
              </a:ext>
            </a:extLst>
          </p:cNvPr>
          <p:cNvSpPr/>
          <p:nvPr/>
        </p:nvSpPr>
        <p:spPr>
          <a:xfrm>
            <a:off x="483162" y="187381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figure {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position: relative;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margin-left: 0;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left: 5em;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top: 7em;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width: 200px;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83A72E-F246-0047-8F31-C55367449682}"/>
              </a:ext>
            </a:extLst>
          </p:cNvPr>
          <p:cNvSpPr txBox="1"/>
          <p:nvPr/>
        </p:nvSpPr>
        <p:spPr>
          <a:xfrm>
            <a:off x="246888" y="1299913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29211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EBBE-E867-A449-9903-868A85B5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absoluto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A79FF-061A-3347-89C8-6FEA9256B3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espaço dos elementos deslocados é liberado</a:t>
            </a:r>
          </a:p>
          <a:p>
            <a:r>
              <a:rPr lang="pt-BR" dirty="0"/>
              <a:t>As propriedades são as mesmas do deslocamento relativo (</a:t>
            </a:r>
            <a:r>
              <a:rPr lang="pt-BR" i="1" dirty="0"/>
              <a:t>top, </a:t>
            </a:r>
            <a:r>
              <a:rPr lang="pt-BR" i="1" dirty="0" err="1"/>
              <a:t>right</a:t>
            </a:r>
            <a:r>
              <a:rPr lang="pt-BR" i="1" dirty="0"/>
              <a:t>, </a:t>
            </a:r>
            <a:r>
              <a:rPr lang="pt-BR" i="1" dirty="0" err="1"/>
              <a:t>bottom</a:t>
            </a:r>
            <a:r>
              <a:rPr lang="pt-BR" i="1" dirty="0"/>
              <a:t>, </a:t>
            </a:r>
            <a:r>
              <a:rPr lang="pt-BR" i="1" dirty="0" err="1"/>
              <a:t>left</a:t>
            </a:r>
            <a:r>
              <a:rPr lang="pt-BR" i="1" dirty="0"/>
              <a:t>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z</a:t>
            </a:r>
            <a:r>
              <a:rPr lang="pt-BR" i="1" dirty="0"/>
              <a:t>-index</a:t>
            </a:r>
            <a:r>
              <a:rPr lang="pt-BR" dirty="0"/>
              <a:t>). </a:t>
            </a:r>
          </a:p>
          <a:p>
            <a:r>
              <a:rPr lang="pt-BR" dirty="0"/>
              <a:t>Formas: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 err="1"/>
              <a:t>fixed</a:t>
            </a:r>
            <a:r>
              <a:rPr lang="pt-BR" dirty="0"/>
              <a:t> –posicionamento é feito em relação à janela e não ao documento. A caixa não se move junto com o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 err="1"/>
              <a:t>absolute</a:t>
            </a:r>
            <a:r>
              <a:rPr lang="pt-BR" dirty="0"/>
              <a:t> – posicionamento é feito em relação à janela também, mas a caixa se move junto com o documento.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52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88F1-7677-A441-B54D-491FEDED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relativo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04F020-F23B-DB42-A355-56D854B5ED46}"/>
              </a:ext>
            </a:extLst>
          </p:cNvPr>
          <p:cNvSpPr/>
          <p:nvPr/>
        </p:nvSpPr>
        <p:spPr>
          <a:xfrm>
            <a:off x="483162" y="187381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figure {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position: fixed;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margin-left: 0;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right: 0em;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top: 0em;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width: 200px;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83A72E-F246-0047-8F31-C55367449682}"/>
              </a:ext>
            </a:extLst>
          </p:cNvPr>
          <p:cNvSpPr txBox="1"/>
          <p:nvPr/>
        </p:nvSpPr>
        <p:spPr>
          <a:xfrm>
            <a:off x="246888" y="1299913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A5E04-4438-F044-B755-4D1458A8EA04}"/>
              </a:ext>
            </a:extLst>
          </p:cNvPr>
          <p:cNvSpPr/>
          <p:nvPr/>
        </p:nvSpPr>
        <p:spPr>
          <a:xfrm>
            <a:off x="4009698" y="1835539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figure {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position: absolute;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margin-left: 0;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right: 0em;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top: 5em;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width: 200px;</a:t>
            </a:r>
          </a:p>
          <a:p>
            <a:r>
              <a:rPr lang="en-US" sz="1400" dirty="0">
                <a:solidFill>
                  <a:srgbClr val="483E4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173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664D5-148A-434E-BD3D-BEBCCEAF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Caixas flutuantes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6BB92-0D49-7B44-9655-6396FC47DB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000" i="1" dirty="0" err="1"/>
              <a:t>float</a:t>
            </a:r>
            <a:r>
              <a:rPr lang="pt-BR" sz="2000" dirty="0"/>
              <a:t> – </a:t>
            </a:r>
            <a:r>
              <a:rPr lang="pt-BR" sz="2000" i="1" dirty="0" err="1"/>
              <a:t>left</a:t>
            </a:r>
            <a:r>
              <a:rPr lang="pt-BR" sz="2000" i="1" dirty="0"/>
              <a:t>, </a:t>
            </a:r>
            <a:r>
              <a:rPr lang="pt-BR" sz="2000" i="1" dirty="0" err="1"/>
              <a:t>right</a:t>
            </a:r>
            <a:r>
              <a:rPr lang="pt-BR" sz="2000" dirty="0"/>
              <a:t> ou </a:t>
            </a:r>
            <a:r>
              <a:rPr lang="pt-BR" sz="2000" i="1" dirty="0" err="1"/>
              <a:t>none</a:t>
            </a:r>
            <a:endParaRPr lang="pt-BR" sz="2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O ajuste das margens permite um melhor controle sobre o posicionamento.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O restante do conteúdo "contornará" a caixa flutuante.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4AE353-961F-514D-9CC7-3367DEDDF553}"/>
              </a:ext>
            </a:extLst>
          </p:cNvPr>
          <p:cNvSpPr/>
          <p:nvPr/>
        </p:nvSpPr>
        <p:spPr>
          <a:xfrm>
            <a:off x="585216" y="297905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51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figure {</a:t>
            </a:r>
            <a:b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    float: right;</a:t>
            </a:r>
            <a:b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    margin-left: 2em;</a:t>
            </a:r>
            <a:b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    margin-right: 0;</a:t>
            </a:r>
            <a:b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    width: 200px;</a:t>
            </a:r>
            <a:b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}</a:t>
            </a:r>
            <a:endParaRPr lang="pt-BR" dirty="0">
              <a:solidFill>
                <a:srgbClr val="483E41"/>
              </a:solidFill>
              <a:latin typeface="Lucida Sans Typewriter" panose="020B0509030504030204" pitchFamily="49" charset="77"/>
              <a:ea typeface="Tahoma" panose="020B060403050404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7702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664D5-148A-434E-BD3D-BEBCCEAF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Caixas flutuantes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6BB92-0D49-7B44-9655-6396FC47DB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000" i="1" dirty="0" err="1"/>
              <a:t>clear</a:t>
            </a:r>
            <a:r>
              <a:rPr lang="pt-BR" sz="2000" dirty="0"/>
              <a:t> – </a:t>
            </a:r>
            <a:r>
              <a:rPr lang="pt-BR" sz="2000" i="1" dirty="0" err="1"/>
              <a:t>left</a:t>
            </a:r>
            <a:r>
              <a:rPr lang="pt-BR" sz="2000" i="1" dirty="0"/>
              <a:t>, </a:t>
            </a:r>
            <a:r>
              <a:rPr lang="pt-BR" sz="2000" i="1" dirty="0" err="1"/>
              <a:t>right</a:t>
            </a:r>
            <a:r>
              <a:rPr lang="pt-BR" sz="2000" i="1" dirty="0"/>
              <a:t>, </a:t>
            </a:r>
            <a:r>
              <a:rPr lang="pt-BR" sz="2000" i="1" dirty="0" err="1"/>
              <a:t>both</a:t>
            </a:r>
            <a:r>
              <a:rPr lang="pt-BR" sz="2000" dirty="0"/>
              <a:t> ou </a:t>
            </a:r>
            <a:r>
              <a:rPr lang="pt-BR" sz="2000" i="1" dirty="0" err="1"/>
              <a:t>none</a:t>
            </a:r>
            <a:endParaRPr lang="pt-BR" sz="2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Evita que um elemento fique ao lado de uma caixa flutuante.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4AE353-961F-514D-9CC7-3367DEDDF553}"/>
              </a:ext>
            </a:extLst>
          </p:cNvPr>
          <p:cNvSpPr/>
          <p:nvPr/>
        </p:nvSpPr>
        <p:spPr>
          <a:xfrm>
            <a:off x="283464" y="2419310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51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p {</a:t>
            </a:r>
          </a:p>
          <a:p>
            <a:pPr marL="27051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  clear: right;</a:t>
            </a:r>
          </a:p>
          <a:p>
            <a:pPr marL="27051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483E41"/>
                </a:solidFill>
                <a:latin typeface="Lucida Sans Typewriter" panose="020B0509030504030204" pitchFamily="49" charset="77"/>
                <a:ea typeface="Tahoma" panose="020B0604030504040204" pitchFamily="34" charset="0"/>
                <a:cs typeface="Cordia New" panose="020B0304020202020204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380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Reset e Normalize</a:t>
            </a:r>
          </a:p>
        </p:txBody>
      </p:sp>
    </p:spTree>
    <p:extLst>
      <p:ext uri="{BB962C8B-B14F-4D97-AF65-F5344CB8AC3E}">
        <p14:creationId xmlns:p14="http://schemas.microsoft.com/office/powerpoint/2010/main" val="4116191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B890-E50F-8B42-BECD-FC12D00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Reset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D247C-AA30-624F-85B1-B3B840E1E4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Limpa toda a </a:t>
            </a:r>
            <a:r>
              <a:rPr lang="pt-BR" dirty="0" err="1"/>
              <a:t>pré-formatação</a:t>
            </a:r>
            <a:endParaRPr lang="pt-BR" dirty="0"/>
          </a:p>
          <a:p>
            <a:r>
              <a:rPr lang="pt-BR" u="sng" dirty="0">
                <a:hlinkClick r:id="rId2"/>
              </a:rPr>
              <a:t>https://meyerweb.com/eric/tools/css/reset/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85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– Cascading Style Sheets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Vantagens da separação do conteúdo e da apresentação: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controle total sobre a apresentação do site com um arquivo central;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agilização da manutenção e </a:t>
            </a:r>
            <a:r>
              <a:rPr lang="pt-BR" sz="1800" dirty="0" err="1"/>
              <a:t>reformatação</a:t>
            </a:r>
            <a:r>
              <a:rPr lang="pt-BR" sz="1800" dirty="0"/>
              <a:t> do site;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saída para diferentes mídias a partir de uma versão única de HTML;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redução do tempo de carga dos documentos Web;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adequação simplificada aos critérios de acessibilidade e usabilidade;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elaboração de documentos consistentes com as aplicações futuras;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aumento considerável na portabilidade dos documentos Web.</a:t>
            </a:r>
          </a:p>
        </p:txBody>
      </p:sp>
    </p:spTree>
    <p:extLst>
      <p:ext uri="{BB962C8B-B14F-4D97-AF65-F5344CB8AC3E}">
        <p14:creationId xmlns:p14="http://schemas.microsoft.com/office/powerpoint/2010/main" val="985930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B890-E50F-8B42-BECD-FC12D00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Normalize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D247C-AA30-624F-85B1-B3B840E1E4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Padroniza toda a </a:t>
            </a:r>
            <a:r>
              <a:rPr lang="pt-BR" dirty="0" err="1"/>
              <a:t>pré-formatação</a:t>
            </a:r>
            <a:endParaRPr lang="pt-BR" dirty="0"/>
          </a:p>
          <a:p>
            <a:r>
              <a:rPr lang="pt-BR" dirty="0">
                <a:hlinkClick r:id="rId2"/>
              </a:rPr>
              <a:t>https://necolas.github.io/normalize.css/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14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da CSS</a:t>
            </a:r>
          </a:p>
        </p:txBody>
      </p:sp>
    </p:spTree>
    <p:extLst>
      <p:ext uri="{BB962C8B-B14F-4D97-AF65-F5344CB8AC3E}">
        <p14:creationId xmlns:p14="http://schemas.microsoft.com/office/powerpoint/2010/main" val="83466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Aplicação da folha de estilo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Externa</a:t>
            </a:r>
          </a:p>
          <a:p>
            <a:endParaRPr lang="pt-BR" dirty="0"/>
          </a:p>
          <a:p>
            <a:pPr lvl="1"/>
            <a:r>
              <a:rPr lang="pt-BR" dirty="0">
                <a:latin typeface="Courier New" pitchFamily="49" charset="0"/>
              </a:rPr>
              <a:t>&lt;link </a:t>
            </a:r>
            <a:r>
              <a:rPr lang="pt-BR" dirty="0" err="1">
                <a:latin typeface="Courier New" pitchFamily="49" charset="0"/>
              </a:rPr>
              <a:t>rel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StyleSheet</a:t>
            </a:r>
            <a:r>
              <a:rPr lang="pt-BR" dirty="0">
                <a:latin typeface="Courier New" pitchFamily="49" charset="0"/>
              </a:rPr>
              <a:t>" </a:t>
            </a:r>
            <a:r>
              <a:rPr lang="pt-BR" dirty="0" err="1">
                <a:latin typeface="Courier New" pitchFamily="49" charset="0"/>
              </a:rPr>
              <a:t>href</a:t>
            </a:r>
            <a:r>
              <a:rPr lang="pt-BR" dirty="0">
                <a:latin typeface="Courier New" pitchFamily="49" charset="0"/>
              </a:rPr>
              <a:t>="/estilos.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 /&gt;</a:t>
            </a:r>
          </a:p>
          <a:p>
            <a:pPr lvl="1"/>
            <a:endParaRPr lang="pt-BR" dirty="0">
              <a:latin typeface="Courier New" pitchFamily="49" charset="0"/>
            </a:endParaRPr>
          </a:p>
          <a:p>
            <a:pPr lvl="1"/>
            <a:r>
              <a:rPr lang="pt-BR" dirty="0">
                <a:latin typeface="Courier New" pitchFamily="49" charset="0"/>
              </a:rPr>
              <a:t>&lt;style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"&gt;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@</a:t>
            </a:r>
            <a:r>
              <a:rPr lang="pt-BR" dirty="0" err="1">
                <a:latin typeface="Courier New" pitchFamily="49" charset="0"/>
              </a:rPr>
              <a:t>import</a:t>
            </a:r>
            <a:r>
              <a:rPr lang="pt-BR" dirty="0">
                <a:latin typeface="Courier New" pitchFamily="49" charset="0"/>
              </a:rPr>
              <a:t> "/estilos.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&lt;/style&gt;</a:t>
            </a:r>
          </a:p>
          <a:p>
            <a:pPr lvl="1"/>
            <a:endParaRPr lang="pt-BR" dirty="0">
              <a:latin typeface="Courier New" pitchFamily="49" charset="0"/>
            </a:endParaRPr>
          </a:p>
          <a:p>
            <a:pPr lvl="1"/>
            <a:r>
              <a:rPr lang="pt-BR" dirty="0">
                <a:latin typeface="Courier New" pitchFamily="49" charset="0"/>
              </a:rPr>
              <a:t>&lt;style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"&gt;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@</a:t>
            </a:r>
            <a:r>
              <a:rPr lang="pt-BR" dirty="0" err="1">
                <a:latin typeface="Courier New" pitchFamily="49" charset="0"/>
              </a:rPr>
              <a:t>import</a:t>
            </a:r>
            <a:r>
              <a:rPr lang="pt-BR" dirty="0">
                <a:latin typeface="Courier New" pitchFamily="49" charset="0"/>
              </a:rPr>
              <a:t> url("/estilos.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");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&lt;/style&gt;</a:t>
            </a:r>
          </a:p>
          <a:p>
            <a:endParaRPr lang="pt-BR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75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Aplicação da folha de estilo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Interna / embutida</a:t>
            </a:r>
          </a:p>
          <a:p>
            <a:endParaRPr lang="pt-BR" dirty="0"/>
          </a:p>
          <a:p>
            <a:pPr lvl="1"/>
            <a:r>
              <a:rPr lang="pt-BR" dirty="0">
                <a:latin typeface="Courier New" pitchFamily="49" charset="0"/>
              </a:rPr>
              <a:t>&lt;style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"&gt;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</a:rPr>
              <a:t>body</a:t>
            </a:r>
            <a:r>
              <a:rPr lang="pt-BR" dirty="0">
                <a:latin typeface="Courier New" pitchFamily="49" charset="0"/>
              </a:rPr>
              <a:t> {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  background: </a:t>
            </a:r>
            <a:r>
              <a:rPr lang="pt-BR" dirty="0" err="1">
                <a:latin typeface="Courier New" pitchFamily="49" charset="0"/>
              </a:rPr>
              <a:t>white</a:t>
            </a:r>
            <a:r>
              <a:rPr lang="pt-BR" dirty="0">
                <a:latin typeface="Courier New" pitchFamily="49" charset="0"/>
              </a:rPr>
              <a:t>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</a:rPr>
              <a:t>color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black</a:t>
            </a:r>
            <a:r>
              <a:rPr lang="pt-BR" dirty="0">
                <a:latin typeface="Courier New" pitchFamily="49" charset="0"/>
              </a:rPr>
              <a:t>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} 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12791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Aplicação da folha de estilo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 err="1"/>
              <a:t>In-line</a:t>
            </a:r>
            <a:endParaRPr lang="pt-BR" i="1" dirty="0"/>
          </a:p>
          <a:p>
            <a:endParaRPr lang="pt-BR" dirty="0"/>
          </a:p>
          <a:p>
            <a:pPr lvl="1"/>
            <a:r>
              <a:rPr lang="pt-BR" dirty="0">
                <a:latin typeface="Courier New" pitchFamily="49" charset="0"/>
              </a:rPr>
              <a:t>&lt;p style="</a:t>
            </a:r>
            <a:r>
              <a:rPr lang="pt-BR" dirty="0" err="1">
                <a:latin typeface="Courier New" pitchFamily="49" charset="0"/>
              </a:rPr>
              <a:t>text-align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justify</a:t>
            </a:r>
            <a:r>
              <a:rPr lang="pt-BR" dirty="0">
                <a:latin typeface="Courier New" pitchFamily="49" charset="0"/>
              </a:rPr>
              <a:t>;"&gt;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Esse estilo não é muito diferente do uso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de etiquetas de formatação e deve ser 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evitado. Entretanto, pode ser uma mão na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roda durante o acabamento final de alguns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projetos com prazo estourado. 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123393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7432-564F-C74D-AA92-C963D4D3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2734537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Todos</a:t>
            </a:r>
          </a:p>
          <a:p>
            <a:pPr lvl="1"/>
            <a:r>
              <a:rPr lang="pt-BR" dirty="0">
                <a:latin typeface="Courier New" pitchFamily="49" charset="0"/>
              </a:rPr>
              <a:t>&lt;link </a:t>
            </a:r>
            <a:r>
              <a:rPr lang="pt-BR" dirty="0" err="1">
                <a:latin typeface="Courier New" pitchFamily="49" charset="0"/>
              </a:rPr>
              <a:t>rel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StyleSheet</a:t>
            </a:r>
            <a:r>
              <a:rPr lang="pt-BR" dirty="0">
                <a:latin typeface="Courier New" pitchFamily="49" charset="0"/>
              </a:rPr>
              <a:t>" </a:t>
            </a:r>
            <a:r>
              <a:rPr lang="pt-BR" dirty="0" err="1">
                <a:latin typeface="Courier New" pitchFamily="49" charset="0"/>
              </a:rPr>
              <a:t>href</a:t>
            </a:r>
            <a:r>
              <a:rPr lang="pt-BR" dirty="0">
                <a:latin typeface="Courier New" pitchFamily="49" charset="0"/>
              </a:rPr>
              <a:t>="/</a:t>
            </a:r>
            <a:r>
              <a:rPr lang="pt-BR" dirty="0" err="1">
                <a:latin typeface="Courier New" pitchFamily="49" charset="0"/>
              </a:rPr>
              <a:t>estilos.css</a:t>
            </a:r>
            <a:r>
              <a:rPr lang="pt-BR" dirty="0">
                <a:latin typeface="Courier New" pitchFamily="49" charset="0"/>
              </a:rPr>
              <a:t>”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 media="</a:t>
            </a:r>
            <a:r>
              <a:rPr lang="pt-BR" dirty="0" err="1">
                <a:latin typeface="Courier New" pitchFamily="49" charset="0"/>
              </a:rPr>
              <a:t>all</a:t>
            </a:r>
            <a:r>
              <a:rPr lang="pt-BR" dirty="0">
                <a:latin typeface="Courier New" pitchFamily="49" charset="0"/>
              </a:rPr>
              <a:t>"/&gt;</a:t>
            </a:r>
            <a:endParaRPr lang="pt-BR" dirty="0"/>
          </a:p>
          <a:p>
            <a:r>
              <a:rPr lang="pt-BR" dirty="0"/>
              <a:t>Tela</a:t>
            </a:r>
          </a:p>
          <a:p>
            <a:pPr lvl="1"/>
            <a:r>
              <a:rPr lang="pt-BR" dirty="0">
                <a:latin typeface="Courier New" pitchFamily="49" charset="0"/>
              </a:rPr>
              <a:t>&lt;link </a:t>
            </a:r>
            <a:r>
              <a:rPr lang="pt-BR" dirty="0" err="1">
                <a:latin typeface="Courier New" pitchFamily="49" charset="0"/>
              </a:rPr>
              <a:t>rel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StyleSheet</a:t>
            </a:r>
            <a:r>
              <a:rPr lang="pt-BR" dirty="0">
                <a:latin typeface="Courier New" pitchFamily="49" charset="0"/>
              </a:rPr>
              <a:t>" </a:t>
            </a:r>
            <a:r>
              <a:rPr lang="pt-BR" dirty="0" err="1">
                <a:latin typeface="Courier New" pitchFamily="49" charset="0"/>
              </a:rPr>
              <a:t>href</a:t>
            </a:r>
            <a:r>
              <a:rPr lang="pt-BR" dirty="0">
                <a:latin typeface="Courier New" pitchFamily="49" charset="0"/>
              </a:rPr>
              <a:t>="/</a:t>
            </a:r>
            <a:r>
              <a:rPr lang="pt-BR" dirty="0" err="1">
                <a:latin typeface="Courier New" pitchFamily="49" charset="0"/>
              </a:rPr>
              <a:t>screen.css</a:t>
            </a:r>
            <a:r>
              <a:rPr lang="pt-BR" dirty="0">
                <a:latin typeface="Courier New" pitchFamily="49" charset="0"/>
              </a:rPr>
              <a:t>” 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 media="screen"/&gt;</a:t>
            </a:r>
            <a:endParaRPr lang="pt-BR" dirty="0"/>
          </a:p>
          <a:p>
            <a:r>
              <a:rPr lang="pt-BR" dirty="0"/>
              <a:t>Impressora</a:t>
            </a:r>
          </a:p>
          <a:p>
            <a:pPr lvl="1"/>
            <a:r>
              <a:rPr lang="pt-BR" dirty="0">
                <a:latin typeface="Courier New" pitchFamily="49" charset="0"/>
              </a:rPr>
              <a:t>&lt;link </a:t>
            </a:r>
            <a:r>
              <a:rPr lang="pt-BR" dirty="0" err="1">
                <a:latin typeface="Courier New" pitchFamily="49" charset="0"/>
              </a:rPr>
              <a:t>rel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StyleSheet</a:t>
            </a:r>
            <a:r>
              <a:rPr lang="pt-BR" dirty="0">
                <a:latin typeface="Courier New" pitchFamily="49" charset="0"/>
              </a:rPr>
              <a:t>" </a:t>
            </a:r>
            <a:r>
              <a:rPr lang="pt-BR" dirty="0" err="1">
                <a:latin typeface="Courier New" pitchFamily="49" charset="0"/>
              </a:rPr>
              <a:t>href</a:t>
            </a:r>
            <a:r>
              <a:rPr lang="pt-BR" dirty="0">
                <a:latin typeface="Courier New" pitchFamily="49" charset="0"/>
              </a:rPr>
              <a:t>="/</a:t>
            </a:r>
            <a:r>
              <a:rPr lang="pt-BR" dirty="0" err="1">
                <a:latin typeface="Courier New" pitchFamily="49" charset="0"/>
              </a:rPr>
              <a:t>print.css</a:t>
            </a:r>
            <a:r>
              <a:rPr lang="pt-BR" dirty="0">
                <a:latin typeface="Courier New" pitchFamily="49" charset="0"/>
              </a:rPr>
              <a:t>”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 media="</a:t>
            </a:r>
            <a:r>
              <a:rPr lang="pt-BR" dirty="0" err="1">
                <a:latin typeface="Courier New" pitchFamily="49" charset="0"/>
              </a:rPr>
              <a:t>print</a:t>
            </a:r>
            <a:r>
              <a:rPr lang="pt-BR" dirty="0">
                <a:latin typeface="Courier New" pitchFamily="49" charset="0"/>
              </a:rPr>
              <a:t>"/&gt;</a:t>
            </a:r>
            <a:endParaRPr lang="pt-BR" dirty="0"/>
          </a:p>
          <a:p>
            <a:r>
              <a:rPr lang="pt-BR" dirty="0"/>
              <a:t>Dispositivos portáteis</a:t>
            </a:r>
          </a:p>
          <a:p>
            <a:pPr lvl="1"/>
            <a:r>
              <a:rPr lang="pt-BR" dirty="0">
                <a:latin typeface="Courier New" pitchFamily="49" charset="0"/>
              </a:rPr>
              <a:t>&lt;link </a:t>
            </a:r>
            <a:r>
              <a:rPr lang="pt-BR" dirty="0" err="1">
                <a:latin typeface="Courier New" pitchFamily="49" charset="0"/>
              </a:rPr>
              <a:t>rel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StyleSheet</a:t>
            </a:r>
            <a:r>
              <a:rPr lang="pt-BR" dirty="0">
                <a:latin typeface="Courier New" pitchFamily="49" charset="0"/>
              </a:rPr>
              <a:t>" </a:t>
            </a:r>
            <a:r>
              <a:rPr lang="pt-BR" dirty="0" err="1">
                <a:latin typeface="Courier New" pitchFamily="49" charset="0"/>
              </a:rPr>
              <a:t>href</a:t>
            </a:r>
            <a:r>
              <a:rPr lang="pt-BR" dirty="0">
                <a:latin typeface="Courier New" pitchFamily="49" charset="0"/>
              </a:rPr>
              <a:t>="/</a:t>
            </a:r>
            <a:r>
              <a:rPr lang="pt-BR" dirty="0" err="1">
                <a:latin typeface="Courier New" pitchFamily="49" charset="0"/>
              </a:rPr>
              <a:t>handheld.css</a:t>
            </a:r>
            <a:r>
              <a:rPr lang="pt-BR" dirty="0">
                <a:latin typeface="Courier New" pitchFamily="49" charset="0"/>
              </a:rPr>
              <a:t>” </a:t>
            </a: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 media="handheld"/&gt;</a:t>
            </a:r>
            <a:endParaRPr lang="pt-BR" dirty="0"/>
          </a:p>
          <a:p>
            <a:r>
              <a:rPr lang="pt-BR" dirty="0" err="1"/>
              <a:t>iPhone</a:t>
            </a:r>
            <a:endParaRPr lang="pt-BR" dirty="0"/>
          </a:p>
          <a:p>
            <a:pPr lvl="1"/>
            <a:r>
              <a:rPr lang="pt-BR" dirty="0">
                <a:latin typeface="Courier New" pitchFamily="49" charset="0"/>
              </a:rPr>
              <a:t>&lt;link </a:t>
            </a:r>
            <a:r>
              <a:rPr lang="pt-BR" dirty="0" err="1">
                <a:latin typeface="Courier New" pitchFamily="49" charset="0"/>
              </a:rPr>
              <a:t>rel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StyleSheet</a:t>
            </a:r>
            <a:r>
              <a:rPr lang="pt-BR" dirty="0">
                <a:latin typeface="Courier New" pitchFamily="49" charset="0"/>
              </a:rPr>
              <a:t>" </a:t>
            </a:r>
            <a:r>
              <a:rPr lang="pt-BR" dirty="0" err="1">
                <a:latin typeface="Courier New" pitchFamily="49" charset="0"/>
              </a:rPr>
              <a:t>href</a:t>
            </a:r>
            <a:r>
              <a:rPr lang="pt-BR" dirty="0">
                <a:latin typeface="Courier New" pitchFamily="49" charset="0"/>
              </a:rPr>
              <a:t>="/</a:t>
            </a:r>
            <a:r>
              <a:rPr lang="pt-BR" dirty="0" err="1">
                <a:latin typeface="Courier New" pitchFamily="49" charset="0"/>
              </a:rPr>
              <a:t>iphone.css</a:t>
            </a:r>
            <a:r>
              <a:rPr lang="pt-BR" dirty="0">
                <a:latin typeface="Courier New" pitchFamily="49" charset="0"/>
              </a:rPr>
              <a:t>"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media="</a:t>
            </a:r>
            <a:r>
              <a:rPr lang="pt-BR" dirty="0" err="1">
                <a:latin typeface="Courier New" pitchFamily="49" charset="0"/>
              </a:rPr>
              <a:t>only</a:t>
            </a:r>
            <a:r>
              <a:rPr lang="pt-BR" dirty="0">
                <a:latin typeface="Courier New" pitchFamily="49" charset="0"/>
              </a:rPr>
              <a:t> screen </a:t>
            </a:r>
            <a:r>
              <a:rPr lang="pt-BR" dirty="0" err="1">
                <a:latin typeface="Courier New" pitchFamily="49" charset="0"/>
              </a:rPr>
              <a:t>and</a:t>
            </a:r>
            <a:r>
              <a:rPr lang="pt-BR" dirty="0">
                <a:latin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</a:rPr>
              <a:t>max-device-width</a:t>
            </a:r>
            <a:r>
              <a:rPr lang="pt-BR" dirty="0">
                <a:latin typeface="Courier New" pitchFamily="49" charset="0"/>
              </a:rPr>
              <a:t>: 480px)" </a:t>
            </a:r>
            <a:br>
              <a:rPr lang="pt-BR" dirty="0">
                <a:latin typeface="Courier New" pitchFamily="49" charset="0"/>
              </a:rPr>
            </a:br>
            <a:r>
              <a:rPr lang="pt-BR" dirty="0" err="1">
                <a:latin typeface="Courier New" pitchFamily="49" charset="0"/>
              </a:rPr>
              <a:t>type</a:t>
            </a:r>
            <a:r>
              <a:rPr lang="pt-BR" dirty="0">
                <a:latin typeface="Courier New" pitchFamily="49" charset="0"/>
              </a:rPr>
              <a:t>="</a:t>
            </a:r>
            <a:r>
              <a:rPr lang="pt-BR" dirty="0" err="1">
                <a:latin typeface="Courier New" pitchFamily="49" charset="0"/>
              </a:rPr>
              <a:t>text</a:t>
            </a:r>
            <a:r>
              <a:rPr lang="pt-BR" dirty="0">
                <a:latin typeface="Courier New" pitchFamily="49" charset="0"/>
              </a:rPr>
              <a:t>/</a:t>
            </a:r>
            <a:r>
              <a:rPr lang="pt-BR" dirty="0" err="1">
                <a:latin typeface="Courier New" pitchFamily="49" charset="0"/>
              </a:rPr>
              <a:t>css</a:t>
            </a:r>
            <a:r>
              <a:rPr lang="pt-BR" dirty="0">
                <a:latin typeface="Courier New" pitchFamily="49" charset="0"/>
              </a:rPr>
              <a:t>" 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48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Especificação em cascata (usando </a:t>
            </a:r>
            <a:r>
              <a:rPr lang="pt-BR" i="1" dirty="0" err="1"/>
              <a:t>at-rule</a:t>
            </a:r>
            <a:r>
              <a:rPr lang="pt-BR" dirty="0"/>
              <a:t>)</a:t>
            </a:r>
          </a:p>
          <a:p>
            <a:endParaRPr lang="pt-BR" dirty="0"/>
          </a:p>
          <a:p>
            <a:pPr lvl="1"/>
            <a:r>
              <a:rPr lang="pt-BR" dirty="0">
                <a:latin typeface="Consolas"/>
                <a:cs typeface="Consolas"/>
              </a:rPr>
              <a:t>p {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   </a:t>
            </a:r>
            <a:r>
              <a:rPr lang="pt-BR" dirty="0" err="1">
                <a:latin typeface="Consolas"/>
                <a:cs typeface="Consolas"/>
              </a:rPr>
              <a:t>font-size</a:t>
            </a:r>
            <a:r>
              <a:rPr lang="pt-BR" dirty="0">
                <a:latin typeface="Consolas"/>
                <a:cs typeface="Consolas"/>
              </a:rPr>
              <a:t>: 10pt;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   </a:t>
            </a:r>
            <a:r>
              <a:rPr lang="pt-BR" dirty="0" err="1">
                <a:latin typeface="Consolas"/>
                <a:cs typeface="Consolas"/>
              </a:rPr>
              <a:t>color</a:t>
            </a:r>
            <a:r>
              <a:rPr lang="pt-BR" dirty="0">
                <a:latin typeface="Consolas"/>
                <a:cs typeface="Consolas"/>
              </a:rPr>
              <a:t>: </a:t>
            </a:r>
            <a:r>
              <a:rPr lang="pt-BR" dirty="0" err="1">
                <a:latin typeface="Consolas"/>
                <a:cs typeface="Consolas"/>
              </a:rPr>
              <a:t>blue</a:t>
            </a:r>
            <a:r>
              <a:rPr lang="pt-BR" dirty="0">
                <a:latin typeface="Consolas"/>
                <a:cs typeface="Consolas"/>
              </a:rPr>
              <a:t>;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   background: </a:t>
            </a:r>
            <a:r>
              <a:rPr lang="pt-BR" dirty="0" err="1">
                <a:latin typeface="Consolas"/>
                <a:cs typeface="Consolas"/>
              </a:rPr>
              <a:t>lightgrey</a:t>
            </a:r>
            <a:r>
              <a:rPr lang="pt-BR" dirty="0">
                <a:latin typeface="Consolas"/>
                <a:cs typeface="Consolas"/>
              </a:rPr>
              <a:t>;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}</a:t>
            </a:r>
            <a:br>
              <a:rPr lang="pt-BR" dirty="0">
                <a:latin typeface="Consolas"/>
                <a:cs typeface="Consolas"/>
              </a:rPr>
            </a:b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@media only screen and (min-width: 300px) {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    p {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        font-size: 12pt;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    }</a:t>
            </a:r>
            <a:br>
              <a:rPr lang="pt-BR" dirty="0">
                <a:latin typeface="Consolas"/>
                <a:cs typeface="Consolas"/>
              </a:rPr>
            </a:br>
            <a:r>
              <a:rPr lang="pt-BR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44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CSS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Sintaxe geral:</a:t>
            </a:r>
          </a:p>
          <a:p>
            <a:pPr lvl="1"/>
            <a:r>
              <a:rPr lang="pt-BR" dirty="0"/>
              <a:t>seletor { propriedade: valor; } 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>
                <a:latin typeface="Courier New" pitchFamily="49" charset="0"/>
              </a:rPr>
              <a:t>p { </a:t>
            </a:r>
            <a:r>
              <a:rPr lang="pt-BR" dirty="0" err="1">
                <a:latin typeface="Courier New" pitchFamily="49" charset="0"/>
              </a:rPr>
              <a:t>color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red</a:t>
            </a:r>
            <a:r>
              <a:rPr lang="pt-BR" dirty="0">
                <a:latin typeface="Courier New" pitchFamily="49" charset="0"/>
              </a:rPr>
              <a:t>; }</a:t>
            </a:r>
          </a:p>
          <a:p>
            <a:pPr lvl="1"/>
            <a:r>
              <a:rPr lang="pt-BR" dirty="0">
                <a:latin typeface="Courier New" pitchFamily="49" charset="0"/>
              </a:rPr>
              <a:t>p { 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</a:rPr>
              <a:t>color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red</a:t>
            </a:r>
            <a:r>
              <a:rPr lang="pt-BR" dirty="0">
                <a:latin typeface="Courier New" pitchFamily="49" charset="0"/>
              </a:rPr>
              <a:t>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background: </a:t>
            </a:r>
            <a:r>
              <a:rPr lang="pt-BR" dirty="0" err="1">
                <a:latin typeface="Courier New" pitchFamily="49" charset="0"/>
              </a:rPr>
              <a:t>transparent</a:t>
            </a:r>
            <a:r>
              <a:rPr lang="pt-BR" dirty="0">
                <a:latin typeface="Courier New" pitchFamily="49" charset="0"/>
              </a:rPr>
              <a:t>; 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64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CSS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Herança</a:t>
            </a:r>
          </a:p>
          <a:p>
            <a:pPr lvl="1"/>
            <a:endParaRPr lang="pt-BR" b="1" dirty="0">
              <a:latin typeface="Courier New" pitchFamily="49" charset="0"/>
            </a:endParaRPr>
          </a:p>
          <a:p>
            <a:pPr lvl="1"/>
            <a:r>
              <a:rPr lang="pt-BR" dirty="0" err="1">
                <a:latin typeface="Courier New" pitchFamily="49" charset="0"/>
              </a:rPr>
              <a:t>body</a:t>
            </a:r>
            <a:r>
              <a:rPr lang="pt-BR" dirty="0">
                <a:latin typeface="Courier New" pitchFamily="49" charset="0"/>
              </a:rPr>
              <a:t> {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color: #000000;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</a:rPr>
              <a:t>font-family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Verdana</a:t>
            </a:r>
            <a:r>
              <a:rPr lang="pt-BR" dirty="0">
                <a:latin typeface="Courier New" pitchFamily="49" charset="0"/>
              </a:rPr>
              <a:t>, Arial, </a:t>
            </a:r>
            <a:r>
              <a:rPr lang="pt-BR" dirty="0" err="1">
                <a:latin typeface="Courier New" pitchFamily="49" charset="0"/>
              </a:rPr>
              <a:t>sans-serif</a:t>
            </a:r>
            <a:r>
              <a:rPr lang="pt-BR" dirty="0">
                <a:latin typeface="Courier New" pitchFamily="49" charset="0"/>
              </a:rPr>
              <a:t>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}</a:t>
            </a:r>
          </a:p>
          <a:p>
            <a:pPr lvl="1"/>
            <a:endParaRPr lang="pt-BR" b="1" dirty="0">
              <a:latin typeface="Courier New" pitchFamily="49" charset="0"/>
            </a:endParaRPr>
          </a:p>
          <a:p>
            <a:pPr lvl="1"/>
            <a:r>
              <a:rPr lang="pt-BR" dirty="0" err="1">
                <a:latin typeface="Courier New" pitchFamily="49" charset="0"/>
              </a:rPr>
              <a:t>blockquote</a:t>
            </a:r>
            <a:r>
              <a:rPr lang="pt-BR" dirty="0">
                <a:latin typeface="Courier New" pitchFamily="49" charset="0"/>
              </a:rPr>
              <a:t> {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</a:rPr>
              <a:t>font-style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italic</a:t>
            </a:r>
            <a:r>
              <a:rPr lang="pt-BR" dirty="0">
                <a:latin typeface="Courier New" pitchFamily="49" charset="0"/>
              </a:rPr>
              <a:t>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</a:rPr>
              <a:t>font-size</a:t>
            </a:r>
            <a:r>
              <a:rPr lang="pt-BR" dirty="0">
                <a:latin typeface="Courier New" pitchFamily="49" charset="0"/>
              </a:rPr>
              <a:t>: small;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4636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CSS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Agrupamento</a:t>
            </a:r>
          </a:p>
          <a:p>
            <a:pPr lvl="1"/>
            <a:endParaRPr lang="pt-BR" b="1" dirty="0">
              <a:latin typeface="Courier New" pitchFamily="49" charset="0"/>
            </a:endParaRPr>
          </a:p>
          <a:p>
            <a:pPr lvl="1"/>
            <a:r>
              <a:rPr lang="pt-BR" dirty="0">
                <a:latin typeface="Courier New" pitchFamily="49" charset="0"/>
              </a:rPr>
              <a:t>p, </a:t>
            </a:r>
            <a:r>
              <a:rPr lang="pt-BR" dirty="0" err="1">
                <a:latin typeface="Courier New" pitchFamily="49" charset="0"/>
              </a:rPr>
              <a:t>table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ul</a:t>
            </a:r>
            <a:r>
              <a:rPr lang="pt-BR" dirty="0">
                <a:latin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</a:rPr>
              <a:t>ol</a:t>
            </a:r>
            <a:r>
              <a:rPr lang="pt-BR" dirty="0">
                <a:latin typeface="Courier New" pitchFamily="49" charset="0"/>
              </a:rPr>
              <a:t>, dl {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color: #000000;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</a:rPr>
              <a:t>font-family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Verdana</a:t>
            </a:r>
            <a:r>
              <a:rPr lang="pt-BR" dirty="0">
                <a:latin typeface="Courier New" pitchFamily="49" charset="0"/>
              </a:rPr>
              <a:t>, Arial, </a:t>
            </a:r>
            <a:r>
              <a:rPr lang="pt-BR" dirty="0" err="1">
                <a:latin typeface="Courier New" pitchFamily="49" charset="0"/>
              </a:rPr>
              <a:t>sans-serif</a:t>
            </a:r>
            <a:r>
              <a:rPr lang="pt-BR" dirty="0">
                <a:latin typeface="Courier New" pitchFamily="49" charset="0"/>
              </a:rPr>
              <a:t>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  }</a:t>
            </a:r>
          </a:p>
          <a:p>
            <a:pPr lvl="1"/>
            <a:endParaRPr lang="pt-BR" b="1" dirty="0">
              <a:latin typeface="Courier New" pitchFamily="49" charset="0"/>
            </a:endParaRPr>
          </a:p>
          <a:p>
            <a:pPr lvl="1"/>
            <a:endParaRPr lang="pt-BR" b="1" dirty="0">
              <a:latin typeface="Courier New" pitchFamily="49" charset="0"/>
            </a:endParaRPr>
          </a:p>
          <a:p>
            <a:pPr lvl="1"/>
            <a:r>
              <a:rPr lang="pt-BR" dirty="0">
                <a:latin typeface="Courier New" pitchFamily="49" charset="0"/>
              </a:rPr>
              <a:t>p {  </a:t>
            </a:r>
            <a:r>
              <a:rPr lang="pt-BR" dirty="0" err="1">
                <a:latin typeface="Courier New" pitchFamily="49" charset="0"/>
              </a:rPr>
              <a:t>text-align</a:t>
            </a:r>
            <a:r>
              <a:rPr lang="pt-BR" dirty="0">
                <a:latin typeface="Courier New" pitchFamily="49" charset="0"/>
              </a:rPr>
              <a:t>: </a:t>
            </a:r>
            <a:r>
              <a:rPr lang="pt-BR" dirty="0" err="1">
                <a:latin typeface="Courier New" pitchFamily="49" charset="0"/>
              </a:rPr>
              <a:t>justify</a:t>
            </a:r>
            <a:r>
              <a:rPr lang="pt-BR" dirty="0">
                <a:latin typeface="Courier New" pitchFamily="49" charset="0"/>
              </a:rPr>
              <a:t>; }</a:t>
            </a:r>
          </a:p>
          <a:p>
            <a:pPr lvl="1"/>
            <a:endParaRPr lang="pt-BR" b="1" dirty="0">
              <a:latin typeface="Courier New" pitchFamily="49" charset="0"/>
            </a:endParaRPr>
          </a:p>
          <a:p>
            <a:pPr lvl="1"/>
            <a:endParaRPr lang="pt-BR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2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100" dirty="0"/>
              <a:t>nome			exemplos: </a:t>
            </a:r>
            <a:r>
              <a:rPr lang="pt-BR" sz="2100" dirty="0" err="1"/>
              <a:t>red</a:t>
            </a:r>
            <a:r>
              <a:rPr lang="pt-BR" sz="2100" dirty="0"/>
              <a:t>, blue, </a:t>
            </a:r>
            <a:r>
              <a:rPr lang="pt-BR" sz="2100" dirty="0" err="1"/>
              <a:t>green</a:t>
            </a:r>
            <a:r>
              <a:rPr lang="pt-BR" sz="2100" dirty="0"/>
              <a:t>, ...</a:t>
            </a:r>
          </a:p>
          <a:p>
            <a:r>
              <a:rPr lang="pt-BR" sz="2100" dirty="0" err="1"/>
              <a:t>rgb</a:t>
            </a:r>
            <a:r>
              <a:rPr lang="pt-BR" sz="2100" dirty="0"/>
              <a:t>(</a:t>
            </a:r>
            <a:r>
              <a:rPr lang="pt-BR" sz="2100" dirty="0" err="1"/>
              <a:t>x,y,z</a:t>
            </a:r>
            <a:r>
              <a:rPr lang="pt-BR" sz="2100" dirty="0"/>
              <a:t>)		exemplos: </a:t>
            </a:r>
            <a:r>
              <a:rPr lang="pt-BR" sz="2100" dirty="0" err="1"/>
              <a:t>rgb</a:t>
            </a:r>
            <a:r>
              <a:rPr lang="pt-BR" sz="2100" dirty="0"/>
              <a:t>( 255, 0, 0 )</a:t>
            </a:r>
          </a:p>
          <a:p>
            <a:r>
              <a:rPr lang="pt-BR" sz="2100" dirty="0" err="1"/>
              <a:t>rgb</a:t>
            </a:r>
            <a:r>
              <a:rPr lang="pt-BR" sz="2100" dirty="0"/>
              <a:t>(</a:t>
            </a:r>
            <a:r>
              <a:rPr lang="pt-BR" sz="2100" dirty="0" err="1"/>
              <a:t>x</a:t>
            </a:r>
            <a:r>
              <a:rPr lang="pt-BR" sz="2100" dirty="0"/>
              <a:t>%,</a:t>
            </a:r>
            <a:r>
              <a:rPr lang="pt-BR" sz="2100" dirty="0" err="1"/>
              <a:t>y</a:t>
            </a:r>
            <a:r>
              <a:rPr lang="pt-BR" sz="2100" dirty="0"/>
              <a:t>%,</a:t>
            </a:r>
            <a:r>
              <a:rPr lang="pt-BR" sz="2100" dirty="0" err="1"/>
              <a:t>z</a:t>
            </a:r>
            <a:r>
              <a:rPr lang="pt-BR" sz="2100" dirty="0"/>
              <a:t>%)	exemplos: </a:t>
            </a:r>
            <a:r>
              <a:rPr lang="pt-BR" sz="2100" dirty="0" err="1"/>
              <a:t>rgb</a:t>
            </a:r>
            <a:r>
              <a:rPr lang="pt-BR" sz="2100" dirty="0"/>
              <a:t>( 100%, 0%, 0% )</a:t>
            </a:r>
          </a:p>
          <a:p>
            <a:r>
              <a:rPr lang="pt-BR" sz="2100" dirty="0"/>
              <a:t>#</a:t>
            </a:r>
            <a:r>
              <a:rPr lang="pt-BR" sz="2100" dirty="0" err="1"/>
              <a:t>xxyyzz</a:t>
            </a:r>
            <a:r>
              <a:rPr lang="pt-BR" sz="2100" dirty="0"/>
              <a:t>		exemplos: #ff0000 ou #f00</a:t>
            </a:r>
          </a:p>
          <a:p>
            <a:r>
              <a:rPr lang="pt-BR" sz="2100" dirty="0" err="1"/>
              <a:t>rgba</a:t>
            </a:r>
            <a:r>
              <a:rPr lang="pt-BR" sz="2100" dirty="0"/>
              <a:t>(</a:t>
            </a:r>
            <a:r>
              <a:rPr lang="pt-BR" sz="2100" dirty="0" err="1"/>
              <a:t>x</a:t>
            </a:r>
            <a:r>
              <a:rPr lang="pt-BR" sz="2100" dirty="0"/>
              <a:t>, </a:t>
            </a:r>
            <a:r>
              <a:rPr lang="pt-BR" sz="2100" dirty="0" err="1"/>
              <a:t>y</a:t>
            </a:r>
            <a:r>
              <a:rPr lang="pt-BR" sz="2100" dirty="0"/>
              <a:t>, </a:t>
            </a:r>
            <a:r>
              <a:rPr lang="pt-BR" sz="2100" dirty="0" err="1"/>
              <a:t>z</a:t>
            </a:r>
            <a:r>
              <a:rPr lang="pt-BR" sz="2100" dirty="0"/>
              <a:t>, a) </a:t>
            </a:r>
          </a:p>
        </p:txBody>
      </p:sp>
    </p:spTree>
    <p:extLst>
      <p:ext uri="{BB962C8B-B14F-4D97-AF65-F5344CB8AC3E}">
        <p14:creationId xmlns:p14="http://schemas.microsoft.com/office/powerpoint/2010/main" val="114571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Unidades de medida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%		Porcentagem</a:t>
            </a:r>
          </a:p>
          <a:p>
            <a:r>
              <a:rPr lang="pt-BR" dirty="0"/>
              <a:t>cm		Centímetros</a:t>
            </a:r>
          </a:p>
          <a:p>
            <a:r>
              <a:rPr lang="pt-BR" dirty="0"/>
              <a:t>in		Polegada</a:t>
            </a:r>
          </a:p>
          <a:p>
            <a:r>
              <a:rPr lang="pt-BR" dirty="0"/>
              <a:t>mm		Milímetro</a:t>
            </a:r>
          </a:p>
          <a:p>
            <a:r>
              <a:rPr lang="pt-BR" dirty="0" err="1"/>
              <a:t>pc</a:t>
            </a:r>
            <a:r>
              <a:rPr lang="pt-BR" dirty="0"/>
              <a:t>		Pica (12 pontos = 1/6 de polegada)</a:t>
            </a:r>
          </a:p>
          <a:p>
            <a:r>
              <a:rPr lang="pt-BR" dirty="0" err="1"/>
              <a:t>pt</a:t>
            </a:r>
            <a:r>
              <a:rPr lang="pt-BR" dirty="0"/>
              <a:t>		Pontos (1/72 de polegada)</a:t>
            </a:r>
          </a:p>
          <a:p>
            <a:r>
              <a:rPr lang="pt-BR" dirty="0" err="1"/>
              <a:t>px</a:t>
            </a:r>
            <a:r>
              <a:rPr lang="pt-BR" dirty="0"/>
              <a:t>		Pixel</a:t>
            </a:r>
          </a:p>
          <a:p>
            <a:r>
              <a:rPr lang="pt-BR" dirty="0"/>
              <a:t>em		Tamanho atual da fonte do elemento</a:t>
            </a:r>
          </a:p>
          <a:p>
            <a:r>
              <a:rPr lang="pt-BR" dirty="0" err="1"/>
              <a:t>ex</a:t>
            </a:r>
            <a:r>
              <a:rPr lang="pt-BR" dirty="0"/>
              <a:t>		~ metade da fonte do elemento</a:t>
            </a:r>
          </a:p>
        </p:txBody>
      </p:sp>
    </p:spTree>
    <p:extLst>
      <p:ext uri="{BB962C8B-B14F-4D97-AF65-F5344CB8AC3E}">
        <p14:creationId xmlns:p14="http://schemas.microsoft.com/office/powerpoint/2010/main" val="4106726314"/>
      </p:ext>
    </p:extLst>
  </p:cSld>
  <p:clrMapOvr>
    <a:masterClrMapping/>
  </p:clrMapOvr>
</p:sld>
</file>

<file path=ppt/theme/theme1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6385</TotalTime>
  <Words>1502</Words>
  <Application>Microsoft Macintosh PowerPoint</Application>
  <PresentationFormat>Apresentação na tela (16:9)</PresentationFormat>
  <Paragraphs>298</Paragraphs>
  <Slides>47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Lucida Sans Typewriter</vt:lpstr>
      <vt:lpstr>Times New Roman</vt:lpstr>
      <vt:lpstr>Trebuchet MS</vt:lpstr>
      <vt:lpstr>Verdana</vt:lpstr>
      <vt:lpstr>6_Personalizar design</vt:lpstr>
      <vt:lpstr>CSS</vt:lpstr>
      <vt:lpstr>Cascading Style Sheets</vt:lpstr>
      <vt:lpstr>CSS – Cascading Style Sheets</vt:lpstr>
      <vt:lpstr>CSS – Cascading Style Sheets</vt:lpstr>
      <vt:lpstr>Regras CSS</vt:lpstr>
      <vt:lpstr>Regras CSS</vt:lpstr>
      <vt:lpstr>Regras CSS</vt:lpstr>
      <vt:lpstr>Cores</vt:lpstr>
      <vt:lpstr>Unidades de medida</vt:lpstr>
      <vt:lpstr>Seletores</vt:lpstr>
      <vt:lpstr>Seletores básicos</vt:lpstr>
      <vt:lpstr>Seletores de atributos</vt:lpstr>
      <vt:lpstr>Seletores de pseudo-classes (1/2)</vt:lpstr>
      <vt:lpstr>Seletores de pseudo-classes (2/2)</vt:lpstr>
      <vt:lpstr>Seletores de pseudo-elementos</vt:lpstr>
      <vt:lpstr>Formatação de textos</vt:lpstr>
      <vt:lpstr>Formatação de textos</vt:lpstr>
      <vt:lpstr>Formatação de fontes</vt:lpstr>
      <vt:lpstr>Formatação de fontes</vt:lpstr>
      <vt:lpstr>Formatação de fontes</vt:lpstr>
      <vt:lpstr>Formatação de fontes</vt:lpstr>
      <vt:lpstr>Formatação de parágrafos</vt:lpstr>
      <vt:lpstr>Modelo de caixas</vt:lpstr>
      <vt:lpstr>O modelo de caixas</vt:lpstr>
      <vt:lpstr>Modelo de caixas</vt:lpstr>
      <vt:lpstr>Modelo de caixas</vt:lpstr>
      <vt:lpstr>Modelo de caixas</vt:lpstr>
      <vt:lpstr>Modelo de caixas</vt:lpstr>
      <vt:lpstr>Posicionamento das caixas</vt:lpstr>
      <vt:lpstr>Esquemas de posicionamento  </vt:lpstr>
      <vt:lpstr>Fluxo normal</vt:lpstr>
      <vt:lpstr>Posicionamento relativo</vt:lpstr>
      <vt:lpstr>Posicionamento relativo</vt:lpstr>
      <vt:lpstr>Posicionamento absoluto</vt:lpstr>
      <vt:lpstr>Posicionamento relativo</vt:lpstr>
      <vt:lpstr>Caixas flutuantes</vt:lpstr>
      <vt:lpstr>Caixas flutuantes</vt:lpstr>
      <vt:lpstr>CSS Reset e Normalize</vt:lpstr>
      <vt:lpstr>CSS Reset</vt:lpstr>
      <vt:lpstr>CSS Normalize</vt:lpstr>
      <vt:lpstr>Aplicação da CSS</vt:lpstr>
      <vt:lpstr>Aplicação da folha de estilo</vt:lpstr>
      <vt:lpstr>Aplicação da folha de estilo</vt:lpstr>
      <vt:lpstr>Aplicação da folha de estilo</vt:lpstr>
      <vt:lpstr>Media Queries</vt:lpstr>
      <vt:lpstr>Media</vt:lpstr>
      <vt:lpstr>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André Silveira Kutova</cp:lastModifiedBy>
  <cp:revision>122</cp:revision>
  <cp:lastPrinted>2016-03-29T00:53:44Z</cp:lastPrinted>
  <dcterms:created xsi:type="dcterms:W3CDTF">2014-11-07T18:25:57Z</dcterms:created>
  <dcterms:modified xsi:type="dcterms:W3CDTF">2019-09-25T11:42:27Z</dcterms:modified>
</cp:coreProperties>
</file>