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647" r:id="rId3"/>
    <p:sldId id="603" r:id="rId4"/>
    <p:sldId id="262" r:id="rId5"/>
    <p:sldId id="636" r:id="rId6"/>
    <p:sldId id="653" r:id="rId7"/>
    <p:sldId id="637" r:id="rId8"/>
    <p:sldId id="642" r:id="rId9"/>
    <p:sldId id="643" r:id="rId10"/>
    <p:sldId id="646" r:id="rId11"/>
    <p:sldId id="648" r:id="rId12"/>
    <p:sldId id="649" r:id="rId13"/>
    <p:sldId id="650" r:id="rId14"/>
    <p:sldId id="651" r:id="rId15"/>
    <p:sldId id="65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23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60" autoAdjust="0"/>
    <p:restoredTop sz="94434" autoAdjust="0"/>
  </p:normalViewPr>
  <p:slideViewPr>
    <p:cSldViewPr snapToGrid="0" snapToObjects="1">
      <p:cViewPr varScale="1">
        <p:scale>
          <a:sx n="73" d="100"/>
          <a:sy n="73" d="100"/>
        </p:scale>
        <p:origin x="9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29C20-5536-1F4E-A9B3-BA844496F63A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C22B4-F244-E949-865F-66AFBFACA7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0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3043A-9CC7-3D4B-B939-513BEC5F7140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B4F8C-D468-4C45-84A1-7F2B234E20D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305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0B795F6-113B-AE47-925F-E4F42E8E8863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42490" y="686474"/>
            <a:ext cx="4573022" cy="34295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4408" tIns="42204" rIns="84408" bIns="42204" anchor="ctr"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7680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494" y="4344358"/>
            <a:ext cx="5487013" cy="41145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9228" tIns="44614" rIns="89228" bIns="44614" anchor="ctr"/>
          <a:lstStyle/>
          <a:p>
            <a:pPr>
              <a:defRPr/>
            </a:pPr>
            <a:endParaRPr lang="pt-BR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63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4B2DE7-F4E1-BD43-87FE-32DF898DAE67}" type="slidenum">
              <a:rPr lang="pt-BR" sz="1200">
                <a:latin typeface="Calibri" charset="0"/>
                <a:cs typeface="Arial" charset="0"/>
              </a:rPr>
              <a:pPr eaLnBrk="1" hangingPunct="1"/>
              <a:t>8</a:t>
            </a:fld>
            <a:endParaRPr lang="pt-BR" sz="1200" dirty="0">
              <a:latin typeface="Calibri" charset="0"/>
              <a:cs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494" y="4341522"/>
            <a:ext cx="5487013" cy="41160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8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9D571C-D22B-124D-96E1-546D96334A5D}" type="slidenum">
              <a:rPr lang="pt-BR" sz="1200">
                <a:latin typeface="Calibri" charset="0"/>
                <a:cs typeface="Arial" charset="0"/>
              </a:rPr>
              <a:pPr eaLnBrk="1" hangingPunct="1"/>
              <a:t>11</a:t>
            </a:fld>
            <a:endParaRPr lang="pt-BR" sz="1200" dirty="0">
              <a:latin typeface="Calibri" charset="0"/>
              <a:cs typeface="Arial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8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9D571C-D22B-124D-96E1-546D96334A5D}" type="slidenum">
              <a:rPr lang="pt-BR" sz="1200">
                <a:latin typeface="Calibri" charset="0"/>
                <a:cs typeface="Arial" charset="0"/>
              </a:rPr>
              <a:pPr eaLnBrk="1" hangingPunct="1"/>
              <a:t>12</a:t>
            </a:fld>
            <a:endParaRPr lang="pt-BR" sz="1200" dirty="0">
              <a:latin typeface="Calibri" charset="0"/>
              <a:cs typeface="Arial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9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4C27DEA-BCAF-1F4C-B52D-DEC081BBD4BF}" type="datetime1">
              <a:rPr lang="pt-BR" smtClean="0"/>
              <a:pPr/>
              <a:t>08/02/2018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6D65-C254-564B-904C-6E38A0412455}" type="datetime1">
              <a:rPr lang="pt-BR" smtClean="0"/>
              <a:pPr/>
              <a:t>08/02/2018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A4D3-5CCA-744D-BAA7-38276BED9E28}" type="datetime1">
              <a:rPr lang="pt-BR" smtClean="0"/>
              <a:pPr/>
              <a:t>08/02/2018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541" y="268288"/>
            <a:ext cx="6508377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45D2-672F-4D45-953A-A55545BF743D}" type="datetime1">
              <a:rPr lang="pt-BR" smtClean="0"/>
              <a:pPr/>
              <a:t>08/02/2018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2E5F-9BCE-0F4A-A40A-C90F4BFC3B21}" type="datetime1">
              <a:rPr lang="pt-BR" smtClean="0"/>
              <a:pPr/>
              <a:t>08/02/2018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A27A-FED6-584B-B72F-8A89BF5FA9D9}" type="datetime1">
              <a:rPr lang="pt-BR" smtClean="0"/>
              <a:pPr/>
              <a:t>08/02/2018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BD8-1282-EF4B-AB36-D29CDF209554}" type="datetime1">
              <a:rPr lang="pt-BR" smtClean="0"/>
              <a:pPr/>
              <a:t>08/02/2018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6644-8BE3-3446-B7DC-65F660AAE19F}" type="datetime1">
              <a:rPr lang="pt-BR" smtClean="0"/>
              <a:pPr/>
              <a:t>08/02/2018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98998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49E1-1D2D-A14C-9473-2BB7B9961B71}" type="datetime1">
              <a:rPr lang="pt-BR" smtClean="0"/>
              <a:pPr/>
              <a:t>08/02/2018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D95C-2157-534D-AB9C-843193C5A5E9}" type="datetime1">
              <a:rPr lang="pt-BR" smtClean="0"/>
              <a:pPr/>
              <a:t>08/02/2018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69158" y="268288"/>
            <a:ext cx="40949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5" y="268288"/>
            <a:ext cx="7991643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2209800"/>
            <a:ext cx="7991643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748BDBC9-D1B3-134F-806E-D6B5B0542818}" type="datetime1">
              <a:rPr lang="pt-BR" smtClean="0"/>
              <a:pPr/>
              <a:t>08/02/2018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9158" y="294176"/>
            <a:ext cx="395548" cy="365125"/>
          </a:xfrm>
        </p:spPr>
        <p:txBody>
          <a:bodyPr/>
          <a:lstStyle>
            <a:lvl1pPr>
              <a:defRPr sz="1200"/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98998"/>
            <a:ext cx="487947" cy="487947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6233528"/>
            <a:ext cx="9144000" cy="0"/>
          </a:xfrm>
          <a:prstGeom prst="line">
            <a:avLst/>
          </a:prstGeom>
          <a:effectLst>
            <a:outerShdw blurRad="50800" dist="38100" dir="2700000" algn="tl" rotWithShape="0">
              <a:schemeClr val="accent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0CA112E3-C768-834A-A0D8-EE91201CFD04}" type="datetime1">
              <a:rPr lang="pt-BR" smtClean="0"/>
              <a:pPr/>
              <a:t>08/02/2018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7BB8E7F9-7880-6A4B-91D7-CEB25948ED76}" type="datetime1">
              <a:rPr lang="pt-BR" smtClean="0"/>
              <a:pPr/>
              <a:t>08/02/2018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78423" y="6325186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8D163A3E-3A04-3849-85E5-2549894F8FF8}" type="datetime1">
              <a:rPr lang="pt-BR" smtClean="0"/>
              <a:pPr/>
              <a:t>08/02/2018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98998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1380-BBD7-134C-B797-358CD161DFA2}" type="datetime1">
              <a:rPr lang="pt-BR" smtClean="0"/>
              <a:pPr/>
              <a:t>08/02/2018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6EF5-3C62-C847-971D-4F0E38F38FD0}" type="datetime1">
              <a:rPr lang="pt-BR" smtClean="0"/>
              <a:pPr/>
              <a:t>08/02/2018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9693-DDAC-9143-A435-A9FEF800FCD7}" type="datetime1">
              <a:rPr lang="pt-BR" smtClean="0"/>
              <a:pPr/>
              <a:t>08/02/2018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446608-2C75-314C-8270-40DF6A83461A}" type="datetime1">
              <a:rPr lang="pt-BR" smtClean="0"/>
              <a:pPr/>
              <a:t>08/02/2018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233528"/>
            <a:ext cx="9144000" cy="0"/>
          </a:xfrm>
          <a:prstGeom prst="line">
            <a:avLst/>
          </a:prstGeom>
          <a:effectLst>
            <a:outerShdw blurRad="50800" dist="38100" dir="2700000" algn="tl" rotWithShape="0">
              <a:schemeClr val="accent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hyperlink" Target="http://ppgi.ufrj.br/" TargetMode="External"/><Relationship Id="rId12" Type="http://schemas.openxmlformats.org/officeDocument/2006/relationships/image" Target="../media/image7.gif"/><Relationship Id="rId2" Type="http://schemas.openxmlformats.org/officeDocument/2006/relationships/hyperlink" Target="https://www.linkedin.com/pub/jorge-viana-doria-junior-m-sc/15/706/649?trk=pub-pbmap" TargetMode="External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din.com/pub/jorge-viana-doria-junior/15/706/649" TargetMode="External"/><Relationship Id="rId11" Type="http://schemas.openxmlformats.org/officeDocument/2006/relationships/hyperlink" Target="http://www.uff.br/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://www.transpetro.com.br/pt_br/home.html" TargetMode="External"/><Relationship Id="rId10" Type="http://schemas.openxmlformats.org/officeDocument/2006/relationships/image" Target="../media/image6.gif"/><Relationship Id="rId4" Type="http://schemas.openxmlformats.org/officeDocument/2006/relationships/hyperlink" Target="https://www.facebook.com/jorge.doria.526" TargetMode="External"/><Relationship Id="rId9" Type="http://schemas.openxmlformats.org/officeDocument/2006/relationships/hyperlink" Target="http://www.cce.puc-rio.br/" TargetMode="Externa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00400" y="4208929"/>
            <a:ext cx="5835316" cy="104868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sz="2800" dirty="0" smtClean="0"/>
              <a:t>Desenvolvimento de Aplicações com Banco de Dados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5257800"/>
            <a:ext cx="5620072" cy="83549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1800" dirty="0" smtClean="0"/>
              <a:t>Jorge Viana Doria Junior, M.Sc.</a:t>
            </a:r>
          </a:p>
          <a:p>
            <a:pPr eaLnBrk="1" hangingPunct="1">
              <a:defRPr/>
            </a:pPr>
            <a:r>
              <a:rPr lang="pt-BR" sz="1800" dirty="0" smtClean="0"/>
              <a:t>Mestre em Informática DCC/IM/iNCE/UFRJ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348880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76600" y="188913"/>
            <a:ext cx="5688013" cy="633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pt-BR" u="none" dirty="0" smtClean="0"/>
              <a:t>Eixo Básico</a:t>
            </a:r>
            <a:endParaRPr lang="pt-BR" u="none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104265"/>
              </p:ext>
            </p:extLst>
          </p:nvPr>
        </p:nvGraphicFramePr>
        <p:xfrm>
          <a:off x="1307206" y="1127975"/>
          <a:ext cx="6264696" cy="4775877"/>
        </p:xfrm>
        <a:graphic>
          <a:graphicData uri="http://schemas.openxmlformats.org/drawingml/2006/table">
            <a:tbl>
              <a:tblPr/>
              <a:tblGrid>
                <a:gridCol w="626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447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ALGORITMOS </a:t>
                      </a: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59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ANÁLISE E PROJETO DE SISTEMAS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59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ARQUITETURA DE COMPUTADORES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69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ARQUITETURA DE REDES DE COMPUTADORES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049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BANCO DE DADOS I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569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CIRCUITOS DIGITAIS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569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ESTRUTURA DE DADOS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759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FUNDAMENTOS DE </a:t>
                      </a: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REDES DE COMPUTADORES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920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PADRÕES DE REDES DE LONGA DISTÂNCIA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379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PADRÕES DE REDES LOCAIS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921">
                <a:tc>
                  <a:txBody>
                    <a:bodyPr/>
                    <a:lstStyle/>
                    <a:p>
                      <a:pPr marL="7366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QUALIDADE DE SOFTWARE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921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RACIOCÍNIO</a:t>
                      </a:r>
                      <a:r>
                        <a:rPr lang="pt-BR" sz="2000" kern="1200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LÓGICO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921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SEGURANÇA DA INFORMAÇÃO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2921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SISTEMAS OPERACIONAIS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2921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TEORIA DA COMPUTAÇÃO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Observações Importantes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>
          <a:xfrm>
            <a:off x="539553" y="1844824"/>
            <a:ext cx="8171310" cy="3916363"/>
          </a:xfrm>
        </p:spPr>
        <p:txBody>
          <a:bodyPr>
            <a:noAutofit/>
          </a:bodyPr>
          <a:lstStyle/>
          <a:p>
            <a:pPr marL="457200" indent="-457200" algn="just">
              <a:defRPr/>
            </a:pPr>
            <a:r>
              <a:rPr lang="pt-BR" dirty="0" smtClean="0"/>
              <a:t>As </a:t>
            </a:r>
            <a:r>
              <a:rPr lang="pt-BR" dirty="0"/>
              <a:t>provas são individuais e realizadas na unidade.</a:t>
            </a:r>
            <a:r>
              <a:rPr lang="pt-BR" dirty="0" smtClean="0"/>
              <a:t> </a:t>
            </a:r>
          </a:p>
          <a:p>
            <a:pPr marL="457200" indent="-457200" algn="just">
              <a:defRPr/>
            </a:pPr>
            <a:r>
              <a:rPr lang="pt-BR" dirty="0" smtClean="0"/>
              <a:t>Será </a:t>
            </a:r>
            <a:r>
              <a:rPr lang="pt-BR" b="1" i="1" u="sng" dirty="0"/>
              <a:t>OBRIGATÓRIO</a:t>
            </a:r>
            <a:r>
              <a:rPr lang="pt-BR" dirty="0"/>
              <a:t> </a:t>
            </a:r>
            <a:r>
              <a:rPr lang="pt-BR" dirty="0" smtClean="0"/>
              <a:t>a </a:t>
            </a:r>
            <a:r>
              <a:rPr lang="pt-BR" dirty="0"/>
              <a:t>assinatura da folha de presença</a:t>
            </a:r>
            <a:r>
              <a:rPr lang="pt-BR" dirty="0" smtClean="0"/>
              <a:t>.</a:t>
            </a:r>
          </a:p>
          <a:p>
            <a:pPr marL="457200" indent="-457200" algn="just">
              <a:defRPr/>
            </a:pPr>
            <a:r>
              <a:rPr lang="pt-BR" dirty="0" smtClean="0"/>
              <a:t>Para </a:t>
            </a:r>
            <a:r>
              <a:rPr lang="pt-BR" dirty="0"/>
              <a:t>os </a:t>
            </a:r>
            <a:r>
              <a:rPr lang="pt-BR" b="1" i="1" u="sng" dirty="0"/>
              <a:t>alunos </a:t>
            </a:r>
            <a:r>
              <a:rPr lang="pt-BR" b="1" i="1" u="sng" dirty="0" smtClean="0"/>
              <a:t>faltosos</a:t>
            </a:r>
            <a:r>
              <a:rPr lang="pt-BR" dirty="0" smtClean="0"/>
              <a:t> nas avaliações (AV1, AV2 ou AV3), procure a coordenação do curso.</a:t>
            </a:r>
          </a:p>
          <a:p>
            <a:pPr marL="457200" indent="-457200" algn="just">
              <a:defRPr/>
            </a:pPr>
            <a:r>
              <a:rPr lang="pt-BR" dirty="0" smtClean="0"/>
              <a:t>O </a:t>
            </a:r>
            <a:r>
              <a:rPr lang="pt-BR" dirty="0"/>
              <a:t>controle das notas é responsabilidade do </a:t>
            </a:r>
            <a:r>
              <a:rPr lang="pt-BR" dirty="0" smtClean="0"/>
              <a:t>aluno. Ele deverá verificar a </a:t>
            </a:r>
            <a:r>
              <a:rPr lang="pt-BR" dirty="0"/>
              <a:t>necessidade </a:t>
            </a:r>
            <a:r>
              <a:rPr lang="pt-BR" dirty="0" smtClean="0"/>
              <a:t>da </a:t>
            </a:r>
            <a:r>
              <a:rPr lang="pt-BR" dirty="0"/>
              <a:t>realização da </a:t>
            </a:r>
            <a:r>
              <a:rPr lang="pt-BR" b="1" i="1" u="sng" dirty="0" smtClean="0"/>
              <a:t>AV3</a:t>
            </a:r>
            <a:r>
              <a:rPr lang="pt-BR" dirty="0" smtClean="0"/>
              <a:t> </a:t>
            </a:r>
            <a:r>
              <a:rPr lang="pt-BR" dirty="0"/>
              <a:t>de acordo com a média alcançada</a:t>
            </a:r>
            <a:r>
              <a:rPr lang="pt-BR" dirty="0" smtClean="0"/>
              <a:t>.</a:t>
            </a:r>
          </a:p>
          <a:p>
            <a:pPr marL="457200" indent="-457200" algn="just">
              <a:defRPr/>
            </a:pPr>
            <a:r>
              <a:rPr lang="pt-BR" dirty="0" smtClean="0"/>
              <a:t>As </a:t>
            </a:r>
            <a:r>
              <a:rPr lang="pt-BR" dirty="0"/>
              <a:t>dúvidas relacionadas à matéria deverão ser esclarecidas pelos </a:t>
            </a:r>
            <a:r>
              <a:rPr lang="pt-BR" b="1" i="1" u="sng" dirty="0"/>
              <a:t>meios de comunicação</a:t>
            </a:r>
            <a:r>
              <a:rPr lang="pt-BR" dirty="0"/>
              <a:t> expostos anteriormente.</a:t>
            </a:r>
            <a:endParaRPr lang="pt-BR" dirty="0" smtClean="0"/>
          </a:p>
          <a:p>
            <a:pPr marL="457200" indent="-457200" algn="just">
              <a:defRPr/>
            </a:pPr>
            <a:endParaRPr lang="pt-BR" dirty="0"/>
          </a:p>
          <a:p>
            <a:pPr marL="457200" indent="-457200" algn="just">
              <a:lnSpc>
                <a:spcPct val="80000"/>
              </a:lnSpc>
              <a:defRPr/>
            </a:pPr>
            <a:endParaRPr lang="pt-BR" dirty="0"/>
          </a:p>
          <a:p>
            <a:pPr marL="457200" indent="-457200" algn="just">
              <a:lnSpc>
                <a:spcPct val="80000"/>
              </a:lnSpc>
              <a:defRPr/>
            </a:pPr>
            <a:endParaRPr lang="pt-BR" dirty="0"/>
          </a:p>
          <a:p>
            <a:pPr marL="457200" indent="-457200" algn="just">
              <a:lnSpc>
                <a:spcPct val="80000"/>
              </a:lnSpc>
              <a:defRPr/>
            </a:pPr>
            <a:endParaRPr lang="pt-BR" dirty="0"/>
          </a:p>
          <a:p>
            <a:pPr marL="457200" indent="-457200" algn="just">
              <a:lnSpc>
                <a:spcPct val="80000"/>
              </a:lnSpc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22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871486" y="1578649"/>
            <a:ext cx="7345235" cy="4154984"/>
          </a:xfrm>
          <a:prstGeom prst="rect">
            <a:avLst/>
          </a:prstGeom>
          <a:gradFill rotWithShape="1">
            <a:gsLst>
              <a:gs pos="0">
                <a:srgbClr val="1212A8"/>
              </a:gs>
              <a:gs pos="80000">
                <a:srgbClr val="1B1BDC"/>
              </a:gs>
              <a:gs pos="100000">
                <a:srgbClr val="1717E1"/>
              </a:gs>
            </a:gsLst>
            <a:lin ang="16200000"/>
          </a:gradFill>
          <a:ln w="38100">
            <a:solidFill>
              <a:srgbClr val="2E2EC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pt-BR" sz="2400" b="1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</a:rPr>
              <a:t>Observações Gerais para as avaliações:</a:t>
            </a:r>
          </a:p>
          <a:p>
            <a:pPr algn="just" eaLnBrk="1" hangingPunct="1"/>
            <a:endParaRPr lang="pt-BR" sz="2400" b="1" u="none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charset="0"/>
            </a:endParaRPr>
          </a:p>
          <a:p>
            <a:pPr algn="just" eaLnBrk="1" hangingPunct="1"/>
            <a:r>
              <a:rPr lang="pt-BR" sz="2400" dirty="0">
                <a:solidFill>
                  <a:srgbClr val="FFFFFF"/>
                </a:solidFill>
                <a:latin typeface="Trebuchet MS" charset="0"/>
              </a:rPr>
              <a:t>É </a:t>
            </a:r>
            <a:r>
              <a:rPr lang="pt-BR" sz="2400" dirty="0" smtClean="0">
                <a:solidFill>
                  <a:srgbClr val="FFFFFF"/>
                </a:solidFill>
                <a:latin typeface="Trebuchet MS" charset="0"/>
              </a:rPr>
              <a:t>obrigatória a leitura </a:t>
            </a:r>
            <a:r>
              <a:rPr lang="pt-BR" sz="2400" dirty="0">
                <a:solidFill>
                  <a:srgbClr val="FFFFFF"/>
                </a:solidFill>
                <a:latin typeface="Trebuchet MS" charset="0"/>
              </a:rPr>
              <a:t>da capa padronizada para qualquer tipo de prova </a:t>
            </a:r>
            <a:r>
              <a:rPr lang="pt-BR" sz="2400" dirty="0" smtClean="0">
                <a:solidFill>
                  <a:srgbClr val="FFFFFF"/>
                </a:solidFill>
                <a:latin typeface="Trebuchet MS" charset="0"/>
              </a:rPr>
              <a:t>presencial.</a:t>
            </a:r>
            <a:endParaRPr lang="pt-BR" sz="2400" dirty="0">
              <a:solidFill>
                <a:srgbClr val="FFFFFF"/>
              </a:solidFill>
              <a:latin typeface="Trebuchet MS" charset="0"/>
            </a:endParaRPr>
          </a:p>
          <a:p>
            <a:pPr algn="just" eaLnBrk="1" hangingPunct="1"/>
            <a:endParaRPr lang="pt-BR" sz="2400" dirty="0">
              <a:solidFill>
                <a:srgbClr val="FFFFFF"/>
              </a:solidFill>
              <a:latin typeface="Trebuchet MS" charset="0"/>
            </a:endParaRPr>
          </a:p>
          <a:p>
            <a:pPr algn="just" eaLnBrk="1" hangingPunct="1"/>
            <a:r>
              <a:rPr lang="pt-BR" sz="2400" dirty="0" smtClean="0">
                <a:solidFill>
                  <a:srgbClr val="FFFFFF"/>
                </a:solidFill>
                <a:latin typeface="Trebuchet MS" charset="0"/>
              </a:rPr>
              <a:t>As provas AV1</a:t>
            </a:r>
            <a:r>
              <a:rPr lang="pt-BR" sz="2400" dirty="0">
                <a:solidFill>
                  <a:srgbClr val="FFFFFF"/>
                </a:solidFill>
                <a:latin typeface="Trebuchet MS" charset="0"/>
              </a:rPr>
              <a:t>, AV2 e AV3, impressas e presenciais, </a:t>
            </a:r>
            <a:r>
              <a:rPr lang="pt-BR" sz="2400" dirty="0" smtClean="0">
                <a:solidFill>
                  <a:srgbClr val="FFFFFF"/>
                </a:solidFill>
                <a:latin typeface="Trebuchet MS" charset="0"/>
              </a:rPr>
              <a:t>serão restituídas </a:t>
            </a:r>
            <a:r>
              <a:rPr lang="pt-BR" sz="2400" dirty="0">
                <a:solidFill>
                  <a:srgbClr val="FFFFFF"/>
                </a:solidFill>
                <a:latin typeface="Trebuchet MS" charset="0"/>
              </a:rPr>
              <a:t>aos </a:t>
            </a:r>
            <a:r>
              <a:rPr lang="pt-BR" sz="2400" dirty="0" smtClean="0">
                <a:solidFill>
                  <a:srgbClr val="FFFFFF"/>
                </a:solidFill>
                <a:latin typeface="Trebuchet MS" charset="0"/>
              </a:rPr>
              <a:t>alunos.</a:t>
            </a:r>
          </a:p>
          <a:p>
            <a:pPr algn="just" eaLnBrk="1" hangingPunct="1"/>
            <a:endParaRPr lang="pt-BR" sz="2400" dirty="0">
              <a:solidFill>
                <a:srgbClr val="FFFFFF"/>
              </a:solidFill>
              <a:latin typeface="Trebuchet MS" charset="0"/>
            </a:endParaRPr>
          </a:p>
          <a:p>
            <a:pPr algn="just" eaLnBrk="1" hangingPunct="1"/>
            <a:r>
              <a:rPr lang="pt-BR" sz="2400" dirty="0" smtClean="0">
                <a:solidFill>
                  <a:srgbClr val="FFFFFF"/>
                </a:solidFill>
                <a:latin typeface="Trebuchet MS" charset="0"/>
              </a:rPr>
              <a:t>Será </a:t>
            </a:r>
            <a:r>
              <a:rPr lang="pt-BR" sz="2400" dirty="0">
                <a:solidFill>
                  <a:srgbClr val="FFFFFF"/>
                </a:solidFill>
                <a:latin typeface="Trebuchet MS" charset="0"/>
              </a:rPr>
              <a:t>permitida a vista de prova pelos </a:t>
            </a:r>
            <a:r>
              <a:rPr lang="pt-BR" sz="2400" dirty="0" smtClean="0">
                <a:solidFill>
                  <a:srgbClr val="FFFFFF"/>
                </a:solidFill>
                <a:latin typeface="Trebuchet MS" charset="0"/>
              </a:rPr>
              <a:t>alunos, onde o mesmo visualizará </a:t>
            </a:r>
            <a:r>
              <a:rPr lang="pt-BR" sz="2400" dirty="0">
                <a:solidFill>
                  <a:srgbClr val="FFFFFF"/>
                </a:solidFill>
                <a:latin typeface="Trebuchet MS" charset="0"/>
              </a:rPr>
              <a:t>sua </a:t>
            </a:r>
            <a:r>
              <a:rPr lang="pt-BR" sz="2400" dirty="0" smtClean="0">
                <a:solidFill>
                  <a:srgbClr val="FFFFFF"/>
                </a:solidFill>
                <a:latin typeface="Trebuchet MS" charset="0"/>
              </a:rPr>
              <a:t>prova diretamente </a:t>
            </a:r>
            <a:r>
              <a:rPr lang="pt-BR" sz="2400" dirty="0">
                <a:solidFill>
                  <a:srgbClr val="FFFFFF"/>
                </a:solidFill>
                <a:latin typeface="Trebuchet MS" charset="0"/>
              </a:rPr>
              <a:t>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1229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5720" y="261664"/>
            <a:ext cx="8572560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b="1" u="none" dirty="0" smtClean="0">
                <a:latin typeface="Trebuchet MS" pitchFamily="34" charset="0"/>
              </a:rPr>
              <a:t>                                  CONTROLE DA PRESENÇA DO ALUNO.</a:t>
            </a:r>
            <a:endParaRPr lang="pt-BR" sz="2000" u="none" dirty="0" smtClean="0">
              <a:latin typeface="Trebuchet MS" pitchFamily="34" charset="0"/>
            </a:endParaRPr>
          </a:p>
          <a:p>
            <a:endParaRPr lang="pt-BR" sz="2000" u="none" dirty="0" smtClean="0">
              <a:latin typeface="Trebuchet MS" pitchFamily="34" charset="0"/>
            </a:endParaRPr>
          </a:p>
          <a:p>
            <a:r>
              <a:rPr lang="pt-BR" sz="2000" u="none" dirty="0" smtClean="0">
                <a:latin typeface="Trebuchet MS" pitchFamily="34" charset="0"/>
              </a:rPr>
              <a:t>                        Importante lançar a presença dos alunos.</a:t>
            </a:r>
          </a:p>
          <a:p>
            <a:r>
              <a:rPr lang="pt-BR" sz="2000" u="none" dirty="0" smtClean="0">
                <a:latin typeface="Trebuchet MS" pitchFamily="34" charset="0"/>
              </a:rPr>
              <a:t>                        Cobrar o documento que justifique a falta.</a:t>
            </a:r>
          </a:p>
          <a:p>
            <a:pPr algn="just"/>
            <a:endParaRPr lang="pt-BR" sz="2000" dirty="0" smtClean="0">
              <a:latin typeface="Trebuchet MS" pitchFamily="34" charset="0"/>
            </a:endParaRPr>
          </a:p>
          <a:p>
            <a:pPr algn="just"/>
            <a:endParaRPr lang="pt-BR" sz="2000" dirty="0" smtClean="0">
              <a:latin typeface="Trebuchet MS" pitchFamily="34" charset="0"/>
            </a:endParaRPr>
          </a:p>
        </p:txBody>
      </p:sp>
      <p:pic>
        <p:nvPicPr>
          <p:cNvPr id="3" name="Imagem 2" descr="Dez_Dicas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5182" y="544756"/>
            <a:ext cx="1357322" cy="135732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198" y="2336800"/>
            <a:ext cx="7991643" cy="37739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none" dirty="0" smtClean="0"/>
              <a:t>Justificativa de faltas: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dirty="0"/>
              <a:t>Atestado médico: próprio(a) ou de </a:t>
            </a:r>
            <a:r>
              <a:rPr lang="en-US" dirty="0" smtClean="0"/>
              <a:t>familiar.</a:t>
            </a:r>
            <a:endParaRPr lang="en-US" dirty="0"/>
          </a:p>
          <a:p>
            <a:pPr>
              <a:spcBef>
                <a:spcPts val="0"/>
              </a:spcBef>
              <a:buFontTx/>
              <a:buChar char="-"/>
            </a:pPr>
            <a:r>
              <a:rPr lang="en-US" dirty="0" smtClean="0"/>
              <a:t>Declaração </a:t>
            </a:r>
            <a:r>
              <a:rPr lang="en-US" dirty="0"/>
              <a:t>da </a:t>
            </a:r>
            <a:r>
              <a:rPr lang="en-US" dirty="0" smtClean="0"/>
              <a:t>empresa.</a:t>
            </a:r>
            <a:endParaRPr lang="en-US" dirty="0"/>
          </a:p>
          <a:p>
            <a:r>
              <a:rPr lang="en-US" u="none" dirty="0" smtClean="0"/>
              <a:t>Deverá conter: nome completo, data e hora</a:t>
            </a:r>
            <a:r>
              <a:rPr lang="en-US" u="none" dirty="0"/>
              <a:t>;</a:t>
            </a:r>
            <a:endParaRPr lang="en-US" u="none" dirty="0" smtClean="0"/>
          </a:p>
          <a:p>
            <a:r>
              <a:rPr lang="en-US" u="none" dirty="0" smtClean="0"/>
              <a:t>Deverá ser entregue fotocópia do original com a apresentação do original;</a:t>
            </a:r>
            <a:endParaRPr lang="en-US" u="none" dirty="0"/>
          </a:p>
          <a:p>
            <a:r>
              <a:rPr lang="en-US" u="none" dirty="0" smtClean="0"/>
              <a:t>Deverá ser entregue na aula seguinte a ausência e será contabilizada apenas no final do período; e</a:t>
            </a:r>
          </a:p>
          <a:p>
            <a:r>
              <a:rPr lang="en-US" u="none" dirty="0" smtClean="0"/>
              <a:t>Só poderão ser aceitas</a:t>
            </a:r>
            <a:r>
              <a:rPr lang="en-US" u="none" dirty="0"/>
              <a:t> </a:t>
            </a:r>
            <a:r>
              <a:rPr lang="en-US" u="none" dirty="0" smtClean="0"/>
              <a:t>as justificadas 50% dos dias de aula.</a:t>
            </a:r>
            <a:endParaRPr lang="en-US" u="none" dirty="0"/>
          </a:p>
        </p:txBody>
      </p:sp>
    </p:spTree>
    <p:extLst>
      <p:ext uri="{BB962C8B-B14F-4D97-AF65-F5344CB8AC3E}">
        <p14:creationId xmlns:p14="http://schemas.microsoft.com/office/powerpoint/2010/main" val="43665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0" y="0"/>
            <a:ext cx="3858111" cy="6268453"/>
            <a:chOff x="0" y="0"/>
            <a:chExt cx="3858111" cy="6268453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858111" cy="6268453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998" y="709863"/>
              <a:ext cx="2882843" cy="4415589"/>
            </a:xfrm>
            <a:prstGeom prst="rect">
              <a:avLst/>
            </a:prstGeom>
          </p:spPr>
        </p:pic>
      </p:grpSp>
      <p:sp>
        <p:nvSpPr>
          <p:cNvPr id="5" name="Content Placeholder 2"/>
          <p:cNvSpPr txBox="1">
            <a:spLocks/>
          </p:cNvSpPr>
          <p:nvPr/>
        </p:nvSpPr>
        <p:spPr>
          <a:xfrm>
            <a:off x="3975153" y="2602833"/>
            <a:ext cx="4547936" cy="10627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solidFill>
                  <a:schemeClr val="bg1"/>
                </a:solidFill>
              </a:rPr>
              <a:t>Nos </a:t>
            </a:r>
            <a:r>
              <a:rPr lang="pt-BR" b="1" dirty="0" smtClean="0">
                <a:solidFill>
                  <a:schemeClr val="bg1"/>
                </a:solidFill>
              </a:rPr>
              <a:t>5 minutos </a:t>
            </a:r>
            <a:r>
              <a:rPr lang="pt-BR" b="1" dirty="0">
                <a:solidFill>
                  <a:schemeClr val="bg1"/>
                </a:solidFill>
              </a:rPr>
              <a:t>finais</a:t>
            </a:r>
            <a:r>
              <a:rPr lang="pt-BR" dirty="0">
                <a:solidFill>
                  <a:schemeClr val="bg1"/>
                </a:solidFill>
              </a:rPr>
              <a:t> da aula será realizada a chamada usando o </a:t>
            </a:r>
            <a:r>
              <a:rPr lang="pt-BR" dirty="0" smtClean="0">
                <a:solidFill>
                  <a:schemeClr val="bg1"/>
                </a:solidFill>
              </a:rPr>
              <a:t>aplicativo da UniCarioca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6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2018"/>
          <a:stretch/>
        </p:blipFill>
        <p:spPr>
          <a:xfrm>
            <a:off x="1070811" y="659301"/>
            <a:ext cx="6830190" cy="51737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52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Apresentação do professor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991317" y="4733476"/>
            <a:ext cx="1443493" cy="372292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pt-BR" dirty="0" smtClean="0"/>
              <a:t>Facebook</a:t>
            </a:r>
            <a:endParaRPr lang="pt-BR" dirty="0"/>
          </a:p>
        </p:txBody>
      </p:sp>
      <p:pic>
        <p:nvPicPr>
          <p:cNvPr id="1026" name="Picture 2" descr="https://macmagazine.com.br/wp-content/uploads/2011/12/09-icone-app-linkedin-256x256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13" y="4636413"/>
            <a:ext cx="603472" cy="60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2.unirio.br/unirio/bibliotecacentral/imagens/face.png/image_preview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845" y="4656985"/>
            <a:ext cx="603472" cy="60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1329" y="3716638"/>
            <a:ext cx="4020243" cy="994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pt-BR" u="none" dirty="0" smtClean="0"/>
              <a:t>Jorge Viana Doria Junior, M.Sc.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pt-BR" b="1" i="1" u="none" dirty="0"/>
              <a:t>jjunior@unicarioca.edu.br</a:t>
            </a:r>
            <a:endParaRPr lang="pt-BR" b="1" i="1" u="none" dirty="0">
              <a:hlinkClick r:id="rId6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pt-BR" u="none" dirty="0" smtClean="0"/>
          </a:p>
        </p:txBody>
      </p:sp>
      <p:pic>
        <p:nvPicPr>
          <p:cNvPr id="1036" name="Picture 12" descr="http://upload.wikimedia.org/wikipedia/commons/7/7b/Minerva_UFRJ_Oficial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68" y="4692690"/>
            <a:ext cx="960842" cy="141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29710" y="4692690"/>
            <a:ext cx="3879614" cy="1322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pt-BR" u="none" dirty="0" smtClean="0"/>
              <a:t>Mestre em Informática.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pt-BR" u="none" dirty="0" smtClean="0"/>
              <a:t>DCC/IM/iNCE/PPGI/UFRJ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pt-BR" dirty="0"/>
              <a:t>Doutorando em Informática.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pt-BR" dirty="0"/>
              <a:t>DCC/IM/iNCE/PPGI/UFRJ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pt-BR" u="none" dirty="0" smtClean="0"/>
          </a:p>
        </p:txBody>
      </p:sp>
      <p:pic>
        <p:nvPicPr>
          <p:cNvPr id="1038" name="Picture 14" descr="http://www.cis.puc-rio.br/cedes/images/logo_puc.gif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583" y="3399800"/>
            <a:ext cx="683532" cy="119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1.bp.blogspot.com/-uMxC271-KrU/T0zSCfRgW8I/AAAAAAAABts/ROrpvhpqnZY/s1600/Logo+UFF.gif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583" y="1685828"/>
            <a:ext cx="2320149" cy="57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984115" y="3542352"/>
            <a:ext cx="2950700" cy="92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pt-BR" u="none" dirty="0" smtClean="0"/>
              <a:t>Pós-Graduação em Análise, Projeto e Gerência de Sistemas.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329710" y="2305336"/>
            <a:ext cx="3244970" cy="1045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pt-BR" u="none" dirty="0" smtClean="0"/>
              <a:t>Pós-Graduação em Gerência de Tecnologia em Computação.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215185" y="4757270"/>
            <a:ext cx="1280348" cy="370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pt-BR" u="none" dirty="0" smtClean="0"/>
              <a:t>LinkedIn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8" t="6272" r="25379" b="49469"/>
          <a:stretch/>
        </p:blipFill>
        <p:spPr>
          <a:xfrm>
            <a:off x="611713" y="1411288"/>
            <a:ext cx="1675659" cy="2392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2" name="Picture 8" descr="http://www.wpsymposiumpro.com/wp-content/uploads/2014/07/Skype-logo-EPS-AI.PNG-1.png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325" y="5284154"/>
            <a:ext cx="578690" cy="5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2234015" y="5358241"/>
            <a:ext cx="1634854" cy="370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pt-BR" u="none" dirty="0" smtClean="0"/>
              <a:t>jorgedoriajr</a:t>
            </a:r>
          </a:p>
        </p:txBody>
      </p:sp>
      <p:pic>
        <p:nvPicPr>
          <p:cNvPr id="19" name="Picture 10" descr="http://veja.abril.com.br/blog/radar-on-line/files/2014/11/Transpetro.jpg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13" y="1565324"/>
            <a:ext cx="2569827" cy="76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2321570" y="2197444"/>
            <a:ext cx="2940563" cy="134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pt-BR" dirty="0"/>
              <a:t>Atuei por 10 anos como Analista de Sistemas e Gerente de Projetos em TI.</a:t>
            </a:r>
          </a:p>
          <a:p>
            <a:pPr marL="0" indent="0">
              <a:buNone/>
              <a:defRPr/>
            </a:pPr>
            <a:endParaRPr lang="pt-BR" u="none" dirty="0" smtClean="0"/>
          </a:p>
        </p:txBody>
      </p:sp>
    </p:spTree>
    <p:extLst>
      <p:ext uri="{BB962C8B-B14F-4D97-AF65-F5344CB8AC3E}">
        <p14:creationId xmlns:p14="http://schemas.microsoft.com/office/powerpoint/2010/main" val="309300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8" grpId="0"/>
      <p:bldP spid="13" grpId="0"/>
      <p:bldP spid="16" grpId="0"/>
      <p:bldP spid="17" grpId="0"/>
      <p:bldP spid="18" grpId="0"/>
      <p:bldP spid="22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199" y="516762"/>
            <a:ext cx="7391401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>
                <a:cs typeface="+mj-cs"/>
              </a:rPr>
              <a:t>Conteúdo Programático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08713" y="1337791"/>
            <a:ext cx="8403467" cy="4757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pt-BR" altLang="pt-BR" sz="19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UNIDADE I - </a:t>
            </a:r>
            <a:r>
              <a:rPr lang="pt-BR" sz="19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Modelagem de uma Base de Dados.</a:t>
            </a:r>
            <a:r>
              <a:rPr lang="pt-BR" altLang="pt-BR" sz="19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342900" indent="-342900" eaLnBrk="1" hangingPunct="1">
              <a:buAutoNum type="arabicPeriod"/>
            </a:pPr>
            <a:r>
              <a:rPr lang="pt-BR" altLang="pt-BR" sz="19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Modelagem física de uma base de dados em </a:t>
            </a:r>
            <a:r>
              <a:rPr lang="pt-BR" altLang="pt-BR" sz="1900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pt-BR" altLang="pt-BR" sz="19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 eaLnBrk="1" hangingPunct="1">
              <a:buAutoNum type="arabicPeriod"/>
            </a:pPr>
            <a:r>
              <a:rPr lang="pt-BR" altLang="pt-BR" sz="19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Exercícios práticos com MySQL.</a:t>
            </a:r>
          </a:p>
          <a:p>
            <a:pPr marL="342900" indent="-342900" eaLnBrk="1" hangingPunct="1"/>
            <a:endParaRPr lang="pt-BR" altLang="pt-BR" sz="18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pt-BR" altLang="pt-BR" sz="19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UNIDADE II - </a:t>
            </a:r>
            <a:r>
              <a:rPr lang="pt-BR" sz="19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Desenvolvimento de um CRUD com </a:t>
            </a:r>
            <a:r>
              <a:rPr lang="pt-BR" sz="19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Java e JDBC.</a:t>
            </a:r>
            <a:r>
              <a:rPr lang="pt-BR" altLang="pt-BR" sz="19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endParaRPr lang="pt-BR" altLang="pt-BR" sz="19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indent="-342900" eaLnBrk="1" hangingPunct="1">
              <a:buFontTx/>
              <a:buAutoNum type="arabicPeriod"/>
            </a:pPr>
            <a:r>
              <a:rPr lang="pt-BR" altLang="pt-BR" sz="19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Exercícios práticos utilizando Java e </a:t>
            </a:r>
            <a:r>
              <a:rPr lang="pt-BR" altLang="pt-BR" sz="19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API JDBC</a:t>
            </a:r>
            <a:r>
              <a:rPr lang="pt-BR" altLang="pt-BR" sz="19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 eaLnBrk="1" hangingPunct="1">
              <a:buAutoNum type="arabicPeriod"/>
            </a:pPr>
            <a:r>
              <a:rPr lang="pt-BR" altLang="pt-BR" sz="19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 padrão DAO (</a:t>
            </a:r>
            <a:r>
              <a:rPr lang="pt-BR" altLang="pt-BR" sz="1900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Data Access Objets</a:t>
            </a:r>
            <a:r>
              <a:rPr lang="pt-BR" altLang="pt-BR" sz="19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342900" indent="-342900" eaLnBrk="1" hangingPunct="1">
              <a:buAutoNum type="arabicPeriod"/>
            </a:pPr>
            <a:r>
              <a:rPr lang="pt-BR" altLang="pt-BR" sz="19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Exercícios práticos utilizando NetBeans</a:t>
            </a:r>
            <a:r>
              <a:rPr lang="pt-BR" altLang="pt-BR" sz="19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  <a:endParaRPr lang="pt-BR" altLang="pt-BR" sz="190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indent="-342900" eaLnBrk="1" hangingPunct="1">
              <a:buAutoNum type="arabicPeriod"/>
            </a:pPr>
            <a:endParaRPr lang="pt-BR" altLang="pt-BR" sz="19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pt-BR" altLang="pt-BR" sz="19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UNIDADE </a:t>
            </a:r>
            <a:r>
              <a:rPr lang="pt-BR" altLang="pt-BR" sz="19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III </a:t>
            </a:r>
            <a:r>
              <a:rPr lang="pt-BR" altLang="pt-BR" sz="19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</a:t>
            </a:r>
            <a:r>
              <a:rPr lang="pt-BR" sz="19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Desenvolvimento de um CRUD com </a:t>
            </a:r>
            <a:r>
              <a:rPr lang="pt-BR" sz="19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Java e JPA.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pt-BR" sz="19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Desenvolvimento com JPA (</a:t>
            </a:r>
            <a:r>
              <a:rPr lang="pt-BR" sz="1900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Java Persistence API</a:t>
            </a:r>
            <a:r>
              <a:rPr lang="pt-BR" sz="19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pPr marL="342900" indent="-342900" eaLnBrk="1" hangingPunct="1">
              <a:buFontTx/>
              <a:buAutoNum type="arabicPeriod"/>
            </a:pPr>
            <a:r>
              <a:rPr lang="pt-BR" altLang="pt-BR" sz="19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Exercícios </a:t>
            </a:r>
            <a:r>
              <a:rPr lang="pt-BR" altLang="pt-BR" sz="19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práticos utilizando </a:t>
            </a:r>
            <a:r>
              <a:rPr lang="pt-BR" altLang="pt-BR" sz="19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NetBeans. </a:t>
            </a:r>
          </a:p>
          <a:p>
            <a:pPr marL="342900" indent="-342900" eaLnBrk="1" hangingPunct="1">
              <a:buAutoNum type="arabicPeriod"/>
            </a:pPr>
            <a:endParaRPr lang="pt-BR" altLang="pt-BR" sz="19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pt-BR" altLang="pt-BR" sz="19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UNIDADE IV </a:t>
            </a:r>
            <a:r>
              <a:rPr lang="pt-BR" altLang="pt-BR" sz="19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– Desenvolvimento de um CRUD com Java e </a:t>
            </a:r>
            <a:r>
              <a:rPr lang="pt-BR" sz="19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Hibernate.</a:t>
            </a:r>
            <a:endParaRPr lang="pt-BR" sz="19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457200" indent="-457200" eaLnBrk="1" hangingPunct="1">
              <a:buAutoNum type="arabicPeriod"/>
            </a:pPr>
            <a:r>
              <a:rPr lang="pt-BR" altLang="pt-BR" sz="19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Desenvolvimento com o </a:t>
            </a:r>
            <a:r>
              <a:rPr lang="pt-BR" altLang="pt-BR" sz="1900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Framework Hibernate</a:t>
            </a:r>
            <a:r>
              <a:rPr lang="pt-BR" altLang="pt-BR" sz="19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457200" indent="-457200" eaLnBrk="1" hangingPunct="1">
              <a:buAutoNum type="arabicPeriod"/>
            </a:pPr>
            <a:r>
              <a:rPr lang="pt-BR" altLang="pt-BR" sz="19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Exercícios </a:t>
            </a:r>
            <a:r>
              <a:rPr lang="pt-BR" altLang="pt-BR" sz="19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práticos utilizando </a:t>
            </a:r>
            <a:r>
              <a:rPr lang="pt-BR" altLang="pt-BR" sz="19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NetBeans.</a:t>
            </a:r>
          </a:p>
        </p:txBody>
      </p:sp>
    </p:spTree>
    <p:extLst>
      <p:ext uri="{BB962C8B-B14F-4D97-AF65-F5344CB8AC3E}">
        <p14:creationId xmlns:p14="http://schemas.microsoft.com/office/powerpoint/2010/main" val="2284091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b="1" dirty="0">
                <a:ea typeface="+mj-ea"/>
              </a:rPr>
              <a:t>BIBLIOGRAFIA</a:t>
            </a:r>
            <a:endParaRPr lang="pt-BR" dirty="0">
              <a:ea typeface="+mj-ea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82598" y="2480255"/>
            <a:ext cx="8293102" cy="3444027"/>
          </a:xfrm>
          <a:solidFill>
            <a:schemeClr val="accent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Livro-Texto:</a:t>
            </a:r>
            <a:endParaRPr lang="en-US" dirty="0"/>
          </a:p>
          <a:p>
            <a:pPr lvl="1"/>
            <a:r>
              <a:rPr lang="pt-BR" dirty="0"/>
              <a:t>DEITEL. </a:t>
            </a:r>
            <a:r>
              <a:rPr lang="pt-BR" b="1" dirty="0"/>
              <a:t>Java como Programar</a:t>
            </a:r>
            <a:r>
              <a:rPr lang="pt-BR" dirty="0"/>
              <a:t>. 8ª. </a:t>
            </a:r>
            <a:r>
              <a:rPr lang="pt-BR" dirty="0" smtClean="0"/>
              <a:t>Edição.</a:t>
            </a:r>
            <a:endParaRPr lang="pt-BR" sz="2400" dirty="0"/>
          </a:p>
          <a:p>
            <a:pPr lvl="1"/>
            <a:r>
              <a:rPr lang="pt-BR" dirty="0" smtClean="0"/>
              <a:t>MACHADO</a:t>
            </a:r>
            <a:r>
              <a:rPr lang="pt-BR" dirty="0"/>
              <a:t>, F.; ABREU, F. </a:t>
            </a:r>
            <a:r>
              <a:rPr lang="pt-BR" b="1" dirty="0"/>
              <a:t>Projeto de Banco de Dados: </a:t>
            </a:r>
            <a:r>
              <a:rPr lang="pt-BR" dirty="0"/>
              <a:t>uma visão prática. 9. ed. São Paulo: Érica, 1996. </a:t>
            </a:r>
            <a:endParaRPr lang="pt-BR" dirty="0" smtClean="0"/>
          </a:p>
          <a:p>
            <a:pPr lvl="1"/>
            <a:r>
              <a:rPr lang="pt-BR" dirty="0" smtClean="0"/>
              <a:t>SANTOS</a:t>
            </a:r>
            <a:r>
              <a:rPr lang="pt-BR" dirty="0"/>
              <a:t>, R. </a:t>
            </a:r>
            <a:r>
              <a:rPr lang="pt-BR" b="1" dirty="0"/>
              <a:t>Introdução à programação orientada a objetos usando Java</a:t>
            </a:r>
            <a:r>
              <a:rPr lang="pt-BR" dirty="0"/>
              <a:t>. 2. ed. Rio de Janeiro: Campus, 2013. </a:t>
            </a:r>
            <a:endParaRPr lang="pt-BR" sz="6000" dirty="0" smtClean="0"/>
          </a:p>
          <a:p>
            <a:pPr>
              <a:defRPr/>
            </a:pPr>
            <a:r>
              <a:rPr lang="en-US" dirty="0" smtClean="0"/>
              <a:t>Bibliografia Complementar:</a:t>
            </a:r>
          </a:p>
          <a:p>
            <a:pPr lvl="1">
              <a:defRPr/>
            </a:pPr>
            <a:r>
              <a:rPr lang="pt-BR" dirty="0" smtClean="0"/>
              <a:t>GOODRICH</a:t>
            </a:r>
            <a:r>
              <a:rPr lang="pt-BR" dirty="0"/>
              <a:t>, M. Et Al. </a:t>
            </a:r>
            <a:r>
              <a:rPr lang="pt-BR" b="1" dirty="0"/>
              <a:t>Estrutura de Dados e Algoritmos em Java</a:t>
            </a:r>
            <a:r>
              <a:rPr lang="pt-BR" dirty="0"/>
              <a:t> – 4</a:t>
            </a:r>
            <a:r>
              <a:rPr lang="pt-BR" baseline="30000" dirty="0"/>
              <a:t>a</a:t>
            </a:r>
            <a:r>
              <a:rPr lang="pt-BR" dirty="0"/>
              <a:t> edição – 2007.</a:t>
            </a:r>
          </a:p>
        </p:txBody>
      </p:sp>
      <p:sp>
        <p:nvSpPr>
          <p:cNvPr id="4" name="Seta para a direita 3"/>
          <p:cNvSpPr/>
          <p:nvPr/>
        </p:nvSpPr>
        <p:spPr>
          <a:xfrm>
            <a:off x="179583" y="3154016"/>
            <a:ext cx="540913" cy="4507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212141" y="4953236"/>
            <a:ext cx="540913" cy="4507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55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577515" y="268288"/>
            <a:ext cx="7991643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b="1" dirty="0" smtClean="0"/>
              <a:t>BIBLIOGRAFIA</a:t>
            </a:r>
            <a:endParaRPr lang="pt-BR" dirty="0"/>
          </a:p>
        </p:txBody>
      </p:sp>
      <p:grpSp>
        <p:nvGrpSpPr>
          <p:cNvPr id="3" name="Agrupar 2"/>
          <p:cNvGrpSpPr/>
          <p:nvPr/>
        </p:nvGrpSpPr>
        <p:grpSpPr>
          <a:xfrm>
            <a:off x="294915" y="2358452"/>
            <a:ext cx="8592598" cy="3281136"/>
            <a:chOff x="294915" y="2358452"/>
            <a:chExt cx="8592598" cy="3281136"/>
          </a:xfrm>
        </p:grpSpPr>
        <p:pic>
          <p:nvPicPr>
            <p:cNvPr id="2" name="Picture 2" descr="Resultado de imagem para MACHADO, F.; ABREU, F. Projeto de Banco de Dados: uma visão prática. 9. ed. São Paulo: Érica, 1996.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5534" y="2429601"/>
              <a:ext cx="2225333" cy="318134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www.tiraqui.com/loja/capas/9788560031504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4915" y="2400958"/>
              <a:ext cx="2265405" cy="32386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28" name="Picture 4" descr="Resultado de imagem para livro Banco de Dados + Java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7" t="7536" r="17972" b="5226"/>
            <a:stretch/>
          </p:blipFill>
          <p:spPr bwMode="auto">
            <a:xfrm>
              <a:off x="4576117" y="2358452"/>
              <a:ext cx="2225333" cy="328113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Resultado de imagem para Java e Banco de Dados prátic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6664" y="2358452"/>
              <a:ext cx="2200849" cy="325249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377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1188" y="1716089"/>
            <a:ext cx="7918450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57200" indent="-4572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914400" indent="-4572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371600" indent="-4572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marL="228600" indent="-228600" ea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/>
            </a:pPr>
            <a:r>
              <a:rPr lang="en-GB" alt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Disponibilizarei as apresentações em PDF.</a:t>
            </a:r>
          </a:p>
          <a:p>
            <a:pPr marL="228600" indent="-228600" ea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/>
            </a:pPr>
            <a:r>
              <a:rPr lang="en-GB" alt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Listas de exercícios contendo as soluções práticas.</a:t>
            </a:r>
          </a:p>
          <a:p>
            <a:pPr marL="228600" indent="-228600" ea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/>
            </a:pPr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Utilizaremos </a:t>
            </a:r>
            <a:r>
              <a:rPr lang="pt-BR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bancos de questões para os jogos em sala de aula</a:t>
            </a:r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7515" y="268288"/>
            <a:ext cx="7991643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b="1" dirty="0" smtClean="0">
                <a:ea typeface="+mj-ea"/>
              </a:rPr>
              <a:t>Material Didático</a:t>
            </a:r>
            <a:endParaRPr lang="pt-BR" dirty="0">
              <a:ea typeface="+mj-ea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867" y="3320735"/>
            <a:ext cx="3391092" cy="22584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04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9672" y="1754726"/>
            <a:ext cx="7918450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57200" indent="-4572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914400" indent="-4572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371600" indent="-4572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marL="228600" indent="-228600" ea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/>
            </a:pPr>
            <a:r>
              <a:rPr lang="en-GB" altLang="pt-BR" sz="18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IDE </a:t>
            </a:r>
            <a:r>
              <a:rPr lang="en-GB" altLang="pt-BR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800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Integrated Development </a:t>
            </a:r>
            <a:r>
              <a:rPr lang="pt-BR" sz="1800" i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Environment</a:t>
            </a:r>
            <a:r>
              <a:rPr lang="pt-BR" sz="18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GB" altLang="pt-BR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7515" y="268288"/>
            <a:ext cx="7991643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b="1" dirty="0" smtClean="0">
                <a:ea typeface="+mj-ea"/>
              </a:rPr>
              <a:t>Ferramentas</a:t>
            </a:r>
            <a:endParaRPr lang="pt-BR" dirty="0">
              <a:ea typeface="+mj-ea"/>
            </a:endParaRPr>
          </a:p>
        </p:txBody>
      </p:sp>
      <p:pic>
        <p:nvPicPr>
          <p:cNvPr id="1026" name="Picture 2" descr="Hom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80" y="2463570"/>
            <a:ext cx="4743872" cy="111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0" y="3634781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https://www.eclipse.org/downloads</a:t>
            </a:r>
            <a:r>
              <a:rPr lang="pt-BR" sz="1600" dirty="0" smtClean="0"/>
              <a:t>/</a:t>
            </a:r>
            <a:endParaRPr lang="pt-BR" sz="1600" dirty="0"/>
          </a:p>
        </p:txBody>
      </p:sp>
      <p:pic>
        <p:nvPicPr>
          <p:cNvPr id="1028" name="Picture 4" descr="https://encrypted-tbn1.gstatic.com/images?q=tbn:ANd9GcTERv-agHFb6W1PEe3TYFvm-UGeJw91gR258wGn6n9oTz-Pp2y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80" y="4402496"/>
            <a:ext cx="45815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0" y="5473896"/>
            <a:ext cx="9143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https://netbeans.org/downloads/</a:t>
            </a:r>
          </a:p>
        </p:txBody>
      </p:sp>
      <p:sp>
        <p:nvSpPr>
          <p:cNvPr id="9" name="Seta para baixo 8"/>
          <p:cNvSpPr/>
          <p:nvPr/>
        </p:nvSpPr>
        <p:spPr>
          <a:xfrm rot="5400000">
            <a:off x="7043590" y="4396666"/>
            <a:ext cx="798490" cy="101178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136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>
          <a:xfrm>
            <a:off x="543501" y="1844824"/>
            <a:ext cx="8363274" cy="365761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pt-BR" b="1" dirty="0"/>
              <a:t>Composição das </a:t>
            </a:r>
            <a:r>
              <a:rPr lang="pt-BR" b="1" dirty="0" smtClean="0"/>
              <a:t>notas:</a:t>
            </a:r>
          </a:p>
          <a:p>
            <a:pPr lvl="1">
              <a:lnSpc>
                <a:spcPct val="110000"/>
              </a:lnSpc>
              <a:defRPr/>
            </a:pPr>
            <a:r>
              <a:rPr lang="pt-BR" sz="2000" dirty="0" smtClean="0"/>
              <a:t>AV1: Prova Escrita (</a:t>
            </a:r>
            <a:r>
              <a:rPr lang="pt-BR" sz="2000" b="1" dirty="0" smtClean="0">
                <a:solidFill>
                  <a:srgbClr val="FF0000"/>
                </a:solidFill>
              </a:rPr>
              <a:t>10,0 pontos</a:t>
            </a:r>
            <a:r>
              <a:rPr lang="pt-BR" sz="2000" dirty="0" smtClean="0"/>
              <a:t>).</a:t>
            </a:r>
          </a:p>
          <a:p>
            <a:pPr lvl="1">
              <a:lnSpc>
                <a:spcPct val="110000"/>
              </a:lnSpc>
              <a:defRPr/>
            </a:pPr>
            <a:r>
              <a:rPr lang="pt-BR" sz="2000" dirty="0" smtClean="0"/>
              <a:t>AV2: Prova Escrita (</a:t>
            </a:r>
            <a:r>
              <a:rPr lang="pt-BR" sz="2000" b="1" dirty="0" smtClean="0">
                <a:solidFill>
                  <a:srgbClr val="FF0000"/>
                </a:solidFill>
              </a:rPr>
              <a:t>8,0 pontos</a:t>
            </a:r>
            <a:r>
              <a:rPr lang="pt-BR" sz="2000" dirty="0" smtClean="0"/>
              <a:t>) e APS (</a:t>
            </a:r>
            <a:r>
              <a:rPr lang="pt-BR" sz="2000" b="1" dirty="0" smtClean="0">
                <a:solidFill>
                  <a:srgbClr val="FF0000"/>
                </a:solidFill>
              </a:rPr>
              <a:t>2,0 pontos</a:t>
            </a:r>
            <a:r>
              <a:rPr lang="pt-BR" sz="2000" dirty="0" smtClean="0"/>
              <a:t>).</a:t>
            </a:r>
          </a:p>
          <a:p>
            <a:pPr lvl="2">
              <a:lnSpc>
                <a:spcPct val="110000"/>
              </a:lnSpc>
              <a:defRPr/>
            </a:pPr>
            <a:r>
              <a:rPr lang="pt-BR" sz="2000" dirty="0" smtClean="0"/>
              <a:t>Atividade Prática Supervisionada (APS):</a:t>
            </a:r>
          </a:p>
          <a:p>
            <a:pPr lvl="3">
              <a:lnSpc>
                <a:spcPct val="110000"/>
              </a:lnSpc>
              <a:defRPr/>
            </a:pPr>
            <a:r>
              <a:rPr lang="pt-BR" sz="2000" dirty="0" smtClean="0"/>
              <a:t>Trabalho prático e </a:t>
            </a:r>
            <a:r>
              <a:rPr lang="pt-BR" sz="2000" b="1" dirty="0" smtClean="0">
                <a:solidFill>
                  <a:srgbClr val="FF0000"/>
                </a:solidFill>
              </a:rPr>
              <a:t>obrigatório</a:t>
            </a:r>
            <a:r>
              <a:rPr lang="pt-BR" sz="2000" dirty="0" smtClean="0"/>
              <a:t>.</a:t>
            </a:r>
          </a:p>
          <a:p>
            <a:pPr lvl="3">
              <a:lnSpc>
                <a:spcPct val="110000"/>
              </a:lnSpc>
              <a:defRPr/>
            </a:pPr>
            <a:r>
              <a:rPr lang="pt-BR" sz="2000" dirty="0" smtClean="0"/>
              <a:t>Entregar </a:t>
            </a:r>
            <a:r>
              <a:rPr lang="pt-BR" sz="2000" b="1" dirty="0" smtClean="0">
                <a:solidFill>
                  <a:srgbClr val="FF0000"/>
                </a:solidFill>
              </a:rPr>
              <a:t>somente</a:t>
            </a:r>
            <a:r>
              <a:rPr lang="pt-BR" sz="2000" dirty="0" smtClean="0"/>
              <a:t> </a:t>
            </a:r>
            <a:r>
              <a:rPr lang="pt-BR" sz="2000" dirty="0"/>
              <a:t>no Ambiente Virtual de Aprendizagem</a:t>
            </a:r>
            <a:r>
              <a:rPr lang="pt-BR" sz="2000" dirty="0" smtClean="0"/>
              <a:t>.</a:t>
            </a:r>
          </a:p>
          <a:p>
            <a:pPr lvl="3">
              <a:lnSpc>
                <a:spcPct val="110000"/>
              </a:lnSpc>
              <a:defRPr/>
            </a:pPr>
            <a:r>
              <a:rPr lang="pt-BR" sz="2000" dirty="0" smtClean="0"/>
              <a:t>Mesmo que o aluno não realize a prova, </a:t>
            </a:r>
            <a:r>
              <a:rPr lang="pt-BR" sz="2000" b="1" dirty="0" smtClean="0">
                <a:solidFill>
                  <a:srgbClr val="FF0000"/>
                </a:solidFill>
              </a:rPr>
              <a:t>a nota da APS</a:t>
            </a:r>
            <a:r>
              <a:rPr lang="pt-BR" sz="2000" dirty="0" smtClean="0"/>
              <a:t> será lançada.</a:t>
            </a:r>
            <a:endParaRPr lang="pt-BR" sz="2000" dirty="0"/>
          </a:p>
          <a:p>
            <a:pPr lvl="1">
              <a:lnSpc>
                <a:spcPct val="110000"/>
              </a:lnSpc>
              <a:defRPr/>
            </a:pPr>
            <a:r>
              <a:rPr lang="pt-BR" sz="2000" dirty="0" smtClean="0"/>
              <a:t>AV3: </a:t>
            </a:r>
            <a:r>
              <a:rPr lang="pt-BR" sz="2000" dirty="0"/>
              <a:t>Prova </a:t>
            </a:r>
            <a:r>
              <a:rPr lang="pt-BR" sz="2000" dirty="0" smtClean="0"/>
              <a:t>Escrita (</a:t>
            </a:r>
            <a:r>
              <a:rPr lang="pt-BR" sz="2000" b="1" dirty="0" smtClean="0">
                <a:solidFill>
                  <a:srgbClr val="FF0000"/>
                </a:solidFill>
              </a:rPr>
              <a:t>10,0 pontos</a:t>
            </a:r>
            <a:r>
              <a:rPr lang="pt-BR" sz="2000" dirty="0" smtClean="0"/>
              <a:t>).</a:t>
            </a: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76600" y="188913"/>
            <a:ext cx="5688013" cy="63341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u="none" dirty="0" smtClean="0"/>
              <a:t>Sistema de Avaliação</a:t>
            </a:r>
            <a:endParaRPr lang="pt-BR" u="none" dirty="0"/>
          </a:p>
        </p:txBody>
      </p:sp>
    </p:spTree>
    <p:extLst>
      <p:ext uri="{BB962C8B-B14F-4D97-AF65-F5344CB8AC3E}">
        <p14:creationId xmlns:p14="http://schemas.microsoft.com/office/powerpoint/2010/main" val="74098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88913"/>
            <a:ext cx="5688013" cy="633412"/>
          </a:xfrm>
        </p:spPr>
        <p:txBody>
          <a:bodyPr/>
          <a:lstStyle/>
          <a:p>
            <a:pPr>
              <a:defRPr/>
            </a:pPr>
            <a:r>
              <a:rPr lang="pt-BR" dirty="0"/>
              <a:t>Sistema de Avaliação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99592" y="980728"/>
            <a:ext cx="7200800" cy="5016758"/>
          </a:xfrm>
          <a:prstGeom prst="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2000" u="none" dirty="0" smtClean="0">
                <a:solidFill>
                  <a:schemeClr val="bg1"/>
                </a:solidFill>
              </a:rPr>
              <a:t>o </a:t>
            </a:r>
            <a:r>
              <a:rPr lang="pt-BR" sz="2000" u="none" dirty="0">
                <a:solidFill>
                  <a:schemeClr val="bg1"/>
                </a:solidFill>
              </a:rPr>
              <a:t>aluno só será considerado aprovado na disciplina se alcançar média final (MF) </a:t>
            </a:r>
            <a:r>
              <a:rPr lang="pt-BR" sz="2000" b="1" u="sng" dirty="0">
                <a:solidFill>
                  <a:schemeClr val="tx1"/>
                </a:solidFill>
              </a:rPr>
              <a:t>entre </a:t>
            </a:r>
            <a:r>
              <a:rPr lang="pt-BR" sz="2000" b="1" u="sng" dirty="0" smtClean="0">
                <a:solidFill>
                  <a:schemeClr val="tx1"/>
                </a:solidFill>
              </a:rPr>
              <a:t>as duas maiores notas</a:t>
            </a:r>
            <a:r>
              <a:rPr lang="pt-BR" sz="2000" b="1" u="none" dirty="0" smtClean="0">
                <a:solidFill>
                  <a:schemeClr val="tx1"/>
                </a:solidFill>
              </a:rPr>
              <a:t> </a:t>
            </a:r>
            <a:r>
              <a:rPr lang="pt-BR" sz="2000" u="none" dirty="0" smtClean="0">
                <a:solidFill>
                  <a:schemeClr val="bg1"/>
                </a:solidFill>
              </a:rPr>
              <a:t>da (AV1, AV2 e AV3) </a:t>
            </a:r>
            <a:r>
              <a:rPr lang="pt-BR" sz="2000" u="none" dirty="0">
                <a:solidFill>
                  <a:schemeClr val="bg1"/>
                </a:solidFill>
              </a:rPr>
              <a:t>igual ou superior </a:t>
            </a:r>
            <a:r>
              <a:rPr lang="pt-BR" sz="2000" u="none" dirty="0" smtClean="0">
                <a:solidFill>
                  <a:schemeClr val="bg1"/>
                </a:solidFill>
              </a:rPr>
              <a:t>a 7,0 </a:t>
            </a:r>
            <a:r>
              <a:rPr lang="pt-BR" sz="2000" u="none" dirty="0">
                <a:solidFill>
                  <a:schemeClr val="bg1"/>
                </a:solidFill>
              </a:rPr>
              <a:t>(</a:t>
            </a:r>
            <a:r>
              <a:rPr lang="pt-BR" sz="2000" u="none" dirty="0" smtClean="0">
                <a:solidFill>
                  <a:schemeClr val="bg1"/>
                </a:solidFill>
              </a:rPr>
              <a:t>sete).</a:t>
            </a:r>
          </a:p>
          <a:p>
            <a:pPr algn="just">
              <a:defRPr/>
            </a:pPr>
            <a:endParaRPr lang="pt-BR" sz="2000" u="none" dirty="0">
              <a:solidFill>
                <a:srgbClr val="C00000"/>
              </a:solidFill>
            </a:endParaRPr>
          </a:p>
          <a:p>
            <a:pPr algn="just">
              <a:defRPr/>
            </a:pPr>
            <a:r>
              <a:rPr lang="pt-BR" sz="2000" u="none" dirty="0" smtClean="0">
                <a:solidFill>
                  <a:schemeClr val="bg1"/>
                </a:solidFill>
              </a:rPr>
              <a:t>Exemplos:</a:t>
            </a:r>
          </a:p>
          <a:p>
            <a:pPr algn="just">
              <a:defRPr/>
            </a:pPr>
            <a:endParaRPr lang="pt-BR" sz="2000" u="none" dirty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defRPr/>
            </a:pP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	AV1 = </a:t>
            </a:r>
            <a:r>
              <a:rPr lang="pt-BR" sz="2000" u="none" dirty="0" smtClean="0">
                <a:solidFill>
                  <a:srgbClr val="FF0000"/>
                </a:solidFill>
              </a:rPr>
              <a:t>4,0</a:t>
            </a:r>
          </a:p>
          <a:p>
            <a:pPr algn="just">
              <a:defRPr/>
            </a:pP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	AV2 = </a:t>
            </a:r>
            <a:r>
              <a:rPr lang="pt-BR" sz="2000" u="none" dirty="0" smtClean="0">
                <a:solidFill>
                  <a:schemeClr val="bg1"/>
                </a:solidFill>
              </a:rPr>
              <a:t>7,0</a:t>
            </a:r>
          </a:p>
          <a:p>
            <a:pPr algn="just">
              <a:defRPr/>
            </a:pPr>
            <a:r>
              <a:rPr lang="pt-BR" sz="2000" u="none" dirty="0">
                <a:solidFill>
                  <a:schemeClr val="bg1"/>
                </a:solidFill>
              </a:rPr>
              <a:t>	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AV3 = </a:t>
            </a:r>
            <a:r>
              <a:rPr lang="pt-BR" sz="2000" u="none" dirty="0" smtClean="0">
                <a:solidFill>
                  <a:schemeClr val="bg1"/>
                </a:solidFill>
              </a:rPr>
              <a:t>7,0</a:t>
            </a:r>
            <a:endParaRPr lang="pt-BR" sz="2000" u="none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000" u="none" dirty="0">
                <a:solidFill>
                  <a:schemeClr val="bg1"/>
                </a:solidFill>
              </a:rPr>
              <a:t>	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Se</a:t>
            </a:r>
            <a:r>
              <a:rPr lang="pt-BR" sz="2000" u="none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 MF </a:t>
            </a:r>
            <a:r>
              <a:rPr lang="pt-BR" sz="2000" u="none" dirty="0">
                <a:solidFill>
                  <a:schemeClr val="tx2">
                    <a:lumMod val="50000"/>
                  </a:schemeClr>
                </a:solidFill>
              </a:rPr>
              <a:t>= 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(AV2 </a:t>
            </a:r>
            <a:r>
              <a:rPr lang="pt-BR" sz="2000" u="none" dirty="0">
                <a:solidFill>
                  <a:schemeClr val="tx2">
                    <a:lumMod val="50000"/>
                  </a:schemeClr>
                </a:solidFill>
              </a:rPr>
              <a:t>+ 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AV3)/2 </a:t>
            </a:r>
            <a:r>
              <a:rPr lang="pt-BR" sz="2000" u="none" dirty="0">
                <a:solidFill>
                  <a:schemeClr val="tx2">
                    <a:lumMod val="50000"/>
                  </a:schemeClr>
                </a:solidFill>
              </a:rPr>
              <a:t>&gt;= </a:t>
            </a:r>
            <a:r>
              <a:rPr lang="pt-BR" sz="2000" u="none" dirty="0" smtClean="0">
                <a:solidFill>
                  <a:schemeClr val="bg1"/>
                </a:solidFill>
              </a:rPr>
              <a:t>7,0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u="none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pt-BR" sz="2000" b="1" u="none" dirty="0">
                <a:solidFill>
                  <a:srgbClr val="0070C0"/>
                </a:solidFill>
              </a:rPr>
              <a:t>aluno </a:t>
            </a:r>
            <a:r>
              <a:rPr lang="pt-BR" sz="2000" b="1" u="none" dirty="0" smtClean="0">
                <a:solidFill>
                  <a:srgbClr val="0070C0"/>
                </a:solidFill>
              </a:rPr>
              <a:t>aprovado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algn="just">
              <a:defRPr/>
            </a:pPr>
            <a:endParaRPr lang="pt-BR" sz="2000" u="none" dirty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defRPr/>
            </a:pP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	AV1 = </a:t>
            </a:r>
            <a:r>
              <a:rPr lang="pt-BR" sz="2000" u="none" dirty="0" smtClean="0">
                <a:solidFill>
                  <a:schemeClr val="bg1"/>
                </a:solidFill>
              </a:rPr>
              <a:t>7,0</a:t>
            </a:r>
          </a:p>
          <a:p>
            <a:pPr algn="just">
              <a:defRPr/>
            </a:pP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	AV2 = </a:t>
            </a:r>
            <a:r>
              <a:rPr lang="pt-BR" sz="2000" u="none" dirty="0" smtClean="0">
                <a:solidFill>
                  <a:srgbClr val="FF0000"/>
                </a:solidFill>
              </a:rPr>
              <a:t>5,0</a:t>
            </a:r>
          </a:p>
          <a:p>
            <a:pPr algn="just">
              <a:defRPr/>
            </a:pPr>
            <a:r>
              <a:rPr lang="pt-BR" sz="2000" u="none" dirty="0">
                <a:solidFill>
                  <a:srgbClr val="FF0000"/>
                </a:solidFill>
              </a:rPr>
              <a:t>	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AV3 = </a:t>
            </a:r>
            <a:r>
              <a:rPr lang="pt-BR" sz="2000" u="none" dirty="0" smtClean="0">
                <a:solidFill>
                  <a:srgbClr val="FF0000"/>
                </a:solidFill>
              </a:rPr>
              <a:t>6,0</a:t>
            </a:r>
          </a:p>
          <a:p>
            <a:pPr algn="just">
              <a:defRPr/>
            </a:pPr>
            <a:r>
              <a:rPr lang="pt-BR" sz="2000" u="none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Se</a:t>
            </a:r>
            <a:r>
              <a:rPr lang="pt-BR" sz="2000" u="none" dirty="0">
                <a:solidFill>
                  <a:schemeClr val="tx2">
                    <a:lumMod val="50000"/>
                  </a:schemeClr>
                </a:solidFill>
              </a:rPr>
              <a:t>: MF = 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(AV1 </a:t>
            </a:r>
            <a:r>
              <a:rPr lang="pt-BR" sz="2000" u="none" dirty="0">
                <a:solidFill>
                  <a:schemeClr val="tx2">
                    <a:lumMod val="50000"/>
                  </a:schemeClr>
                </a:solidFill>
              </a:rPr>
              <a:t>+ 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AV3)/2 </a:t>
            </a:r>
            <a:r>
              <a:rPr lang="pt-BR" sz="2000" u="none" dirty="0">
                <a:solidFill>
                  <a:schemeClr val="tx2">
                    <a:lumMod val="50000"/>
                  </a:schemeClr>
                </a:solidFill>
              </a:rPr>
              <a:t>&lt; </a:t>
            </a:r>
            <a:r>
              <a:rPr lang="pt-BR" sz="2000" u="none" dirty="0" smtClean="0">
                <a:solidFill>
                  <a:schemeClr val="bg1"/>
                </a:solidFill>
              </a:rPr>
              <a:t>7,0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u="none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pt-BR" sz="2000" b="1" u="none" dirty="0">
                <a:solidFill>
                  <a:srgbClr val="FF0000"/>
                </a:solidFill>
              </a:rPr>
              <a:t>aluno reprovado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algn="just">
              <a:defRPr/>
            </a:pP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       </a:t>
            </a:r>
            <a:r>
              <a:rPr lang="pt-BR" sz="2000" u="none" dirty="0" smtClean="0"/>
              <a:t>            </a:t>
            </a:r>
            <a:endParaRPr lang="pt-BR" sz="1600" u="none" dirty="0"/>
          </a:p>
        </p:txBody>
      </p:sp>
      <p:sp>
        <p:nvSpPr>
          <p:cNvPr id="2" name="Seta para a direita 1"/>
          <p:cNvSpPr/>
          <p:nvPr/>
        </p:nvSpPr>
        <p:spPr>
          <a:xfrm>
            <a:off x="1259632" y="3184791"/>
            <a:ext cx="504056" cy="2785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1272511" y="3497543"/>
            <a:ext cx="504056" cy="2999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eta para a direita 5"/>
          <p:cNvSpPr/>
          <p:nvPr/>
        </p:nvSpPr>
        <p:spPr>
          <a:xfrm>
            <a:off x="1259632" y="4411196"/>
            <a:ext cx="504056" cy="2785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>
            <a:off x="1259632" y="5013176"/>
            <a:ext cx="504056" cy="2785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203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10420</TotalTime>
  <Words>735</Words>
  <Application>Microsoft Office PowerPoint</Application>
  <PresentationFormat>Apresentação na tela (4:3)</PresentationFormat>
  <Paragraphs>121</Paragraphs>
  <Slides>15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Century Gothic</vt:lpstr>
      <vt:lpstr>Lucida Sans Unicode</vt:lpstr>
      <vt:lpstr>Times New Roman</vt:lpstr>
      <vt:lpstr>Trebuchet MS</vt:lpstr>
      <vt:lpstr>Wingdings 2</vt:lpstr>
      <vt:lpstr>Plaza</vt:lpstr>
      <vt:lpstr>Desenvolvimento de Aplicações com Banco de Dados</vt:lpstr>
      <vt:lpstr>Apresentação do professor</vt:lpstr>
      <vt:lpstr>Conteúdo Programático</vt:lpstr>
      <vt:lpstr>BIBLIOGRAFIA</vt:lpstr>
      <vt:lpstr>Apresentação do PowerPoint</vt:lpstr>
      <vt:lpstr>Material Didático</vt:lpstr>
      <vt:lpstr>Ferramentas</vt:lpstr>
      <vt:lpstr>Apresentação do PowerPoint</vt:lpstr>
      <vt:lpstr>Sistema de Avaliação</vt:lpstr>
      <vt:lpstr>Apresentação do PowerPoint</vt:lpstr>
      <vt:lpstr>Observações Importantes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I</dc:title>
  <dc:creator>Anderson Fernandes Pereira dos Santos</dc:creator>
  <cp:lastModifiedBy>Jorge Doria</cp:lastModifiedBy>
  <cp:revision>215</cp:revision>
  <cp:lastPrinted>2013-08-09T12:02:41Z</cp:lastPrinted>
  <dcterms:created xsi:type="dcterms:W3CDTF">2013-01-21T14:28:13Z</dcterms:created>
  <dcterms:modified xsi:type="dcterms:W3CDTF">2018-02-08T21:45:32Z</dcterms:modified>
</cp:coreProperties>
</file>