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0" r:id="rId33"/>
    <p:sldId id="289" r:id="rId34"/>
    <p:sldId id="291" r:id="rId35"/>
    <p:sldId id="28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4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5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1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39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8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4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00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1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7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80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6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0535-C25F-494B-9E3E-E72275741E2B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20AC1-D05A-4635-98B0-EBCD7375070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3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83368"/>
            <a:ext cx="12192000" cy="7478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 Java e MySQL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23159"/>
            <a:ext cx="12192000" cy="1450197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/>
              <a:t>Prof. Jorge Viana Doria Junior, M.Sc.</a:t>
            </a:r>
          </a:p>
          <a:p>
            <a:r>
              <a:rPr lang="pt-BR" sz="3200" dirty="0" smtClean="0"/>
              <a:t>Mestre em Informática DCC/IM/iNCE/UFRJ</a:t>
            </a:r>
          </a:p>
          <a:p>
            <a:r>
              <a:rPr lang="pt-BR" sz="3200" dirty="0" smtClean="0"/>
              <a:t>jjunior@unicarioca.edu.br</a:t>
            </a:r>
            <a:endParaRPr lang="pt-BR" sz="3200" dirty="0"/>
          </a:p>
        </p:txBody>
      </p:sp>
      <p:pic>
        <p:nvPicPr>
          <p:cNvPr id="1026" name="Picture 2" descr="https://www.pingidentity.com/content/dam/pic/images/glyphs/22_Capabilities_UserProvisioningDeprovisioning_b3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56" y="386366"/>
            <a:ext cx="7207852" cy="289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20905"/>
            <a:ext cx="10515600" cy="4351338"/>
          </a:xfrm>
        </p:spPr>
        <p:txBody>
          <a:bodyPr/>
          <a:lstStyle/>
          <a:p>
            <a:pPr algn="just"/>
            <a:r>
              <a:rPr lang="pt-BR" dirty="0" smtClean="0"/>
              <a:t>Para </a:t>
            </a:r>
            <a:r>
              <a:rPr lang="pt-BR" dirty="0"/>
              <a:t>criar o banco de dados, você deverá definir o </a:t>
            </a:r>
            <a:r>
              <a:rPr lang="pt-BR" b="1" dirty="0"/>
              <a:t>nome</a:t>
            </a:r>
            <a:r>
              <a:rPr lang="pt-BR" dirty="0"/>
              <a:t> e </a:t>
            </a:r>
            <a:r>
              <a:rPr lang="pt-BR" b="1" dirty="0"/>
              <a:t>conceder acesso</a:t>
            </a:r>
            <a:r>
              <a:rPr lang="pt-BR" dirty="0"/>
              <a:t>. Você pode fazê-lo conforme proposto na imagem que segue: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1105467" y="2744150"/>
            <a:ext cx="10809027" cy="3779480"/>
            <a:chOff x="1173707" y="2744150"/>
            <a:chExt cx="10809027" cy="3779480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 cstate="print"/>
            <a:srcRect r="65175" b="45196"/>
            <a:stretch/>
          </p:blipFill>
          <p:spPr>
            <a:xfrm>
              <a:off x="1173707" y="2744150"/>
              <a:ext cx="4271750" cy="3779480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0964" y="3864271"/>
              <a:ext cx="6052866" cy="1936027"/>
            </a:xfrm>
            <a:prstGeom prst="rect">
              <a:avLst/>
            </a:prstGeom>
          </p:spPr>
        </p:pic>
        <p:sp>
          <p:nvSpPr>
            <p:cNvPr id="7" name="Elipse 6"/>
            <p:cNvSpPr/>
            <p:nvPr/>
          </p:nvSpPr>
          <p:spPr>
            <a:xfrm>
              <a:off x="2306472" y="3836975"/>
              <a:ext cx="1692322" cy="40747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7600098" y="3946702"/>
              <a:ext cx="4382636" cy="125998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0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145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Conecte com o banco de dados clicando com o botão direito do mouse sobre </a:t>
            </a:r>
            <a:r>
              <a:rPr lang="pt-BR" b="1" dirty="0" smtClean="0"/>
              <a:t>Escola</a:t>
            </a:r>
            <a:r>
              <a:rPr lang="pt-BR" dirty="0" smtClean="0"/>
              <a:t>. </a:t>
            </a:r>
            <a:r>
              <a:rPr lang="pt-BR" dirty="0"/>
              <a:t>Isto permitirá a criação da conexão para ele e posterior uso em aplicações no </a:t>
            </a:r>
            <a:r>
              <a:rPr lang="pt-BR" dirty="0" smtClean="0"/>
              <a:t>NetBeans</a:t>
            </a:r>
            <a:r>
              <a:rPr lang="pt-BR" dirty="0"/>
              <a:t>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grpSp>
        <p:nvGrpSpPr>
          <p:cNvPr id="8" name="Grupo 7"/>
          <p:cNvGrpSpPr/>
          <p:nvPr/>
        </p:nvGrpSpPr>
        <p:grpSpPr>
          <a:xfrm>
            <a:off x="2756848" y="3057098"/>
            <a:ext cx="3054364" cy="3609833"/>
            <a:chOff x="2756848" y="3125338"/>
            <a:chExt cx="3054364" cy="360983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 cstate="print"/>
            <a:srcRect r="74195" b="45755"/>
            <a:stretch/>
          </p:blipFill>
          <p:spPr>
            <a:xfrm>
              <a:off x="2756848" y="3125338"/>
              <a:ext cx="3054364" cy="3609833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3684897" y="4396532"/>
              <a:ext cx="928047" cy="40747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6904" y="3522062"/>
            <a:ext cx="3115102" cy="26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145"/>
            <a:ext cx="10515600" cy="4351338"/>
          </a:xfrm>
        </p:spPr>
        <p:txBody>
          <a:bodyPr/>
          <a:lstStyle/>
          <a:p>
            <a:r>
              <a:rPr lang="pt-BR" dirty="0"/>
              <a:t>A criação da conexão para o BD (Banco de Dados) </a:t>
            </a:r>
            <a:r>
              <a:rPr lang="pt-BR" b="1" dirty="0" smtClean="0"/>
              <a:t>Escola</a:t>
            </a:r>
            <a:r>
              <a:rPr lang="pt-BR" dirty="0"/>
              <a:t> pode ser vista abaixo circundada em azul. Conecte a ele para que se possa criar tabelas.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2565779" y="2689870"/>
            <a:ext cx="8407480" cy="3915647"/>
            <a:chOff x="2565779" y="2689870"/>
            <a:chExt cx="8407480" cy="391564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 cstate="print"/>
            <a:srcRect r="55198" b="40522"/>
            <a:stretch/>
          </p:blipFill>
          <p:spPr>
            <a:xfrm>
              <a:off x="2565779" y="2689870"/>
              <a:ext cx="5534355" cy="3915647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2764051" y="5481975"/>
              <a:ext cx="4641944" cy="606177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8157" y="3711336"/>
              <a:ext cx="3115102" cy="2679904"/>
            </a:xfrm>
            <a:prstGeom prst="rect">
              <a:avLst/>
            </a:prstGeom>
          </p:spPr>
        </p:pic>
        <p:cxnSp>
          <p:nvCxnSpPr>
            <p:cNvPr id="9" name="Conector reto 8"/>
            <p:cNvCxnSpPr>
              <a:stCxn id="6" idx="6"/>
            </p:cNvCxnSpPr>
            <p:nvPr/>
          </p:nvCxnSpPr>
          <p:spPr>
            <a:xfrm>
              <a:off x="7405995" y="5785064"/>
              <a:ext cx="694139" cy="151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3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6194"/>
            <a:ext cx="10515600" cy="4351338"/>
          </a:xfrm>
        </p:spPr>
        <p:txBody>
          <a:bodyPr/>
          <a:lstStyle/>
          <a:p>
            <a:r>
              <a:rPr lang="pt-BR" dirty="0"/>
              <a:t>A partir daí, é possível criar tabelas para o banco de dados, e no caso, </a:t>
            </a:r>
            <a:r>
              <a:rPr lang="pt-BR" dirty="0" smtClean="0"/>
              <a:t>criaremos </a:t>
            </a:r>
            <a:r>
              <a:rPr lang="pt-BR" dirty="0"/>
              <a:t>a tabela </a:t>
            </a:r>
            <a:r>
              <a:rPr lang="pt-BR" b="1" dirty="0" smtClean="0"/>
              <a:t>Aluno</a:t>
            </a:r>
            <a:r>
              <a:rPr lang="pt-BR" dirty="0" smtClean="0"/>
              <a:t> </a:t>
            </a:r>
            <a:r>
              <a:rPr lang="pt-BR" dirty="0"/>
              <a:t>para efeito de </a:t>
            </a:r>
            <a:r>
              <a:rPr lang="pt-BR" dirty="0" smtClean="0"/>
              <a:t>aprendizado.</a:t>
            </a:r>
          </a:p>
          <a:p>
            <a:r>
              <a:rPr lang="pt-BR" dirty="0" smtClean="0"/>
              <a:t>Com </a:t>
            </a:r>
            <a:r>
              <a:rPr lang="pt-BR" dirty="0"/>
              <a:t>o botão direito do mouse </a:t>
            </a:r>
            <a:r>
              <a:rPr lang="pt-BR" dirty="0" smtClean="0"/>
              <a:t>sobre</a:t>
            </a:r>
          </a:p>
          <a:p>
            <a:pPr lvl="1"/>
            <a:r>
              <a:rPr lang="pt-BR" b="1" dirty="0" smtClean="0"/>
              <a:t>Escola -&gt; Tabelas</a:t>
            </a:r>
            <a:r>
              <a:rPr lang="pt-BR" dirty="0"/>
              <a:t>, acesse </a:t>
            </a:r>
            <a:r>
              <a:rPr lang="pt-BR" b="1" dirty="0"/>
              <a:t>Executar </a:t>
            </a:r>
            <a:r>
              <a:rPr lang="pt-BR" b="1" dirty="0" smtClean="0"/>
              <a:t>Comando</a:t>
            </a:r>
            <a:r>
              <a:rPr lang="pt-BR" dirty="0" smtClean="0"/>
              <a:t>… para </a:t>
            </a:r>
            <a:r>
              <a:rPr lang="pt-BR" dirty="0"/>
              <a:t>que apareça um </a:t>
            </a:r>
            <a:r>
              <a:rPr lang="pt-BR" dirty="0" smtClean="0"/>
              <a:t>editor Comando SQL em branco. </a:t>
            </a:r>
          </a:p>
          <a:p>
            <a:r>
              <a:rPr lang="pt-BR" dirty="0" smtClean="0"/>
              <a:t>Digite no editor (</a:t>
            </a:r>
            <a:r>
              <a:rPr lang="pt-BR" b="1" dirty="0" smtClean="0"/>
              <a:t>Você pode usar Ctrl-C Ctrl-V</a:t>
            </a:r>
            <a:r>
              <a:rPr lang="pt-BR" dirty="0" smtClean="0"/>
              <a:t>), o script de criação da tabela Aluno, mostrado abaixo, e rode-o: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9" name="Retângulo 8"/>
          <p:cNvSpPr/>
          <p:nvPr/>
        </p:nvSpPr>
        <p:spPr>
          <a:xfrm>
            <a:off x="2884227" y="4653592"/>
            <a:ext cx="60960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pt-BR" sz="2000" dirty="0" smtClean="0"/>
              <a:t>create table  aluno</a:t>
            </a:r>
          </a:p>
          <a:p>
            <a:r>
              <a:rPr lang="pt-BR" sz="2000" dirty="0" smtClean="0"/>
              <a:t>(</a:t>
            </a:r>
          </a:p>
          <a:p>
            <a:r>
              <a:rPr lang="pt-BR" sz="2000" dirty="0" smtClean="0"/>
              <a:t>        id BIGINT not null primary key,</a:t>
            </a:r>
          </a:p>
          <a:p>
            <a:r>
              <a:rPr lang="pt-BR" sz="2000" dirty="0" smtClean="0"/>
              <a:t>        Nome VARCHAR(40) not null,</a:t>
            </a:r>
          </a:p>
          <a:p>
            <a:r>
              <a:rPr lang="pt-BR" sz="2000" dirty="0" smtClean="0"/>
              <a:t>        CPF VARCHAR(14) not null unique</a:t>
            </a:r>
          </a:p>
          <a:p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7746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7010"/>
            <a:ext cx="10515600" cy="4351338"/>
          </a:xfrm>
        </p:spPr>
        <p:txBody>
          <a:bodyPr/>
          <a:lstStyle/>
          <a:p>
            <a:r>
              <a:rPr lang="pt-BR" dirty="0" smtClean="0"/>
              <a:t>Resultado final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/>
          <a:srcRect r="41817" b="31382"/>
          <a:stretch/>
        </p:blipFill>
        <p:spPr>
          <a:xfrm>
            <a:off x="3899482" y="1485411"/>
            <a:ext cx="7570228" cy="501954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4322395" y="2713072"/>
            <a:ext cx="919307" cy="435525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3781487" y="4488210"/>
            <a:ext cx="3276136" cy="1809559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7518384" y="2363196"/>
            <a:ext cx="4069321" cy="2009104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256128" cy="4351338"/>
          </a:xfrm>
        </p:spPr>
        <p:txBody>
          <a:bodyPr/>
          <a:lstStyle/>
          <a:p>
            <a:r>
              <a:rPr lang="pt-BR" dirty="0" smtClean="0"/>
              <a:t>Clique no menu</a:t>
            </a:r>
            <a:r>
              <a:rPr lang="pt-BR" dirty="0"/>
              <a:t> </a:t>
            </a:r>
            <a:r>
              <a:rPr lang="pt-BR" b="1" dirty="0"/>
              <a:t>Arquivo</a:t>
            </a:r>
            <a:r>
              <a:rPr lang="pt-BR" dirty="0"/>
              <a:t> (File) -&gt; </a:t>
            </a:r>
            <a:r>
              <a:rPr lang="pt-BR" b="1" dirty="0"/>
              <a:t>Novo Projeto… </a:t>
            </a:r>
            <a:r>
              <a:rPr lang="pt-BR" dirty="0"/>
              <a:t>(New Project…) </a:t>
            </a:r>
            <a:r>
              <a:rPr lang="pt-BR" dirty="0" smtClean="0"/>
              <a:t>selecion </a:t>
            </a:r>
            <a:r>
              <a:rPr lang="pt-BR" b="1" dirty="0" smtClean="0"/>
              <a:t>Java</a:t>
            </a:r>
            <a:r>
              <a:rPr lang="pt-BR" dirty="0" smtClean="0"/>
              <a:t> </a:t>
            </a:r>
            <a:r>
              <a:rPr lang="pt-BR" dirty="0"/>
              <a:t>-&gt; </a:t>
            </a:r>
            <a:r>
              <a:rPr lang="pt-BR" b="1" dirty="0"/>
              <a:t>Aplicação Java</a:t>
            </a:r>
            <a:r>
              <a:rPr lang="pt-BR" dirty="0"/>
              <a:t> (Java Application) e clique em Próximo (Next).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312693" y="1571101"/>
            <a:ext cx="7273119" cy="5003353"/>
            <a:chOff x="4312693" y="1571101"/>
            <a:chExt cx="7273119" cy="500335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693" y="1571101"/>
              <a:ext cx="7273119" cy="5003353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7786428" y="5968277"/>
              <a:ext cx="1330277" cy="606177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6" name="Elipse 5"/>
            <p:cNvSpPr/>
            <p:nvPr/>
          </p:nvSpPr>
          <p:spPr>
            <a:xfrm>
              <a:off x="6688921" y="2674962"/>
              <a:ext cx="708166" cy="279632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8588235" y="2674962"/>
              <a:ext cx="1185080" cy="279632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2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279714"/>
            <a:ext cx="10666863" cy="4351338"/>
          </a:xfrm>
        </p:spPr>
        <p:txBody>
          <a:bodyPr/>
          <a:lstStyle/>
          <a:p>
            <a:r>
              <a:rPr lang="pt-BR" dirty="0"/>
              <a:t>Em Nome do Projeto (Project Name) coloque o nome, ou outro que deseje, </a:t>
            </a:r>
            <a:r>
              <a:rPr lang="pt-BR" b="1" dirty="0"/>
              <a:t>JavaApplicationMySQLComStatement</a:t>
            </a:r>
            <a:r>
              <a:rPr lang="pt-BR" dirty="0"/>
              <a:t> e clique em </a:t>
            </a:r>
            <a:r>
              <a:rPr lang="pt-BR" b="1" dirty="0" smtClean="0"/>
              <a:t>Finalizar</a:t>
            </a:r>
            <a:r>
              <a:rPr lang="pt-BR" dirty="0"/>
              <a:t> </a:t>
            </a:r>
            <a:r>
              <a:rPr lang="pt-BR" dirty="0" smtClean="0"/>
              <a:t>(Finish). </a:t>
            </a:r>
            <a:r>
              <a:rPr lang="pt-BR" dirty="0"/>
              <a:t>Resultado abaixo: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3065964" y="2513589"/>
            <a:ext cx="6060071" cy="4168868"/>
            <a:chOff x="2810974" y="2591631"/>
            <a:chExt cx="6060071" cy="4168868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0974" y="2591631"/>
              <a:ext cx="6060071" cy="4168868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5370777" y="3054693"/>
              <a:ext cx="1971721" cy="35724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6478520" y="6321365"/>
              <a:ext cx="1000453" cy="35724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90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partilho.partilho.com.br/2014/03/Netbeans-JAVA-MySQL-e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r="17143" b="25005"/>
          <a:stretch/>
        </p:blipFill>
        <p:spPr bwMode="auto">
          <a:xfrm>
            <a:off x="295770" y="1390916"/>
            <a:ext cx="11600459" cy="507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4" name="Elipse 3"/>
          <p:cNvSpPr/>
          <p:nvPr/>
        </p:nvSpPr>
        <p:spPr>
          <a:xfrm>
            <a:off x="4747401" y="4739426"/>
            <a:ext cx="4589781" cy="1275009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-1" y="1216976"/>
            <a:ext cx="3644721" cy="1809559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9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93361"/>
            <a:ext cx="10515600" cy="4351338"/>
          </a:xfrm>
        </p:spPr>
        <p:txBody>
          <a:bodyPr/>
          <a:lstStyle/>
          <a:p>
            <a:r>
              <a:rPr lang="pt-BR" dirty="0"/>
              <a:t>Crie o pacote </a:t>
            </a:r>
            <a:r>
              <a:rPr lang="pt-BR" b="1" dirty="0" smtClean="0"/>
              <a:t>apresentacao</a:t>
            </a:r>
            <a:r>
              <a:rPr lang="pt-BR" dirty="0"/>
              <a:t> como apontado na imagem </a:t>
            </a:r>
            <a:r>
              <a:rPr lang="pt-BR" dirty="0" smtClean="0"/>
              <a:t>abaixo: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17410" name="Picture 2" descr="http://ipartilho.partilho.com.br/2014/03/Netbeans-JAVA-MySQL-e-Statement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5" r="9993" b="26384"/>
          <a:stretch/>
        </p:blipFill>
        <p:spPr bwMode="auto">
          <a:xfrm>
            <a:off x="259788" y="1859170"/>
            <a:ext cx="11781957" cy="48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7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4351338"/>
          </a:xfrm>
        </p:spPr>
        <p:txBody>
          <a:bodyPr/>
          <a:lstStyle/>
          <a:p>
            <a:r>
              <a:rPr lang="pt-BR" dirty="0"/>
              <a:t>Crie um </a:t>
            </a:r>
            <a:r>
              <a:rPr lang="pt-BR" b="1" dirty="0"/>
              <a:t>JFrame</a:t>
            </a:r>
            <a:r>
              <a:rPr lang="pt-BR" dirty="0"/>
              <a:t> chamado </a:t>
            </a:r>
            <a:r>
              <a:rPr lang="pt-BR" b="1" dirty="0"/>
              <a:t>JFrameAluno</a:t>
            </a:r>
            <a:r>
              <a:rPr lang="pt-BR" dirty="0"/>
              <a:t> seguindo a imagem abaixo: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18434" name="Picture 2" descr="http://ipartilho.partilho.com.br/2014/03/Netbeans-JAVA-MySQL-e-Statement-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 r="5344" b="25067"/>
          <a:stretch/>
        </p:blipFill>
        <p:spPr bwMode="auto">
          <a:xfrm>
            <a:off x="269988" y="1864842"/>
            <a:ext cx="11711697" cy="46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1524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Tecnologias envolvidas:</a:t>
            </a:r>
            <a:br>
              <a:rPr lang="pt-BR" b="1" dirty="0" smtClean="0"/>
            </a:br>
            <a:r>
              <a:rPr lang="pt-BR" b="1" dirty="0" smtClean="0"/>
              <a:t>Java, JDBC, MySQL e NetBeans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876504"/>
            <a:ext cx="10515600" cy="3824544"/>
          </a:xfrm>
        </p:spPr>
        <p:txBody>
          <a:bodyPr/>
          <a:lstStyle/>
          <a:p>
            <a:pPr algn="just"/>
            <a:r>
              <a:rPr lang="pt-BR" dirty="0" smtClean="0"/>
              <a:t>Nesta aula </a:t>
            </a:r>
            <a:r>
              <a:rPr lang="pt-BR" dirty="0"/>
              <a:t>você vai aprender de maneira muito </a:t>
            </a:r>
            <a:r>
              <a:rPr lang="pt-BR" dirty="0" smtClean="0"/>
              <a:t>simples e objetiva a criação </a:t>
            </a:r>
            <a:r>
              <a:rPr lang="pt-BR" dirty="0"/>
              <a:t>uma aplicação </a:t>
            </a:r>
            <a:r>
              <a:rPr lang="pt-BR" b="1" dirty="0"/>
              <a:t>CRUD JAVA</a:t>
            </a:r>
            <a:r>
              <a:rPr lang="pt-BR" dirty="0"/>
              <a:t> (</a:t>
            </a:r>
            <a:r>
              <a:rPr lang="pt-BR" b="1" dirty="0"/>
              <a:t>C</a:t>
            </a:r>
            <a:r>
              <a:rPr lang="pt-BR" dirty="0"/>
              <a:t>reate, </a:t>
            </a:r>
            <a:r>
              <a:rPr lang="pt-BR" b="1" dirty="0" smtClean="0"/>
              <a:t>R</a:t>
            </a:r>
            <a:r>
              <a:rPr lang="pt-BR" dirty="0" smtClean="0"/>
              <a:t>ead</a:t>
            </a:r>
            <a:r>
              <a:rPr lang="pt-BR" dirty="0"/>
              <a:t>, </a:t>
            </a:r>
            <a:r>
              <a:rPr lang="pt-BR" b="1" dirty="0"/>
              <a:t>U</a:t>
            </a:r>
            <a:r>
              <a:rPr lang="pt-BR" dirty="0"/>
              <a:t>pdate e </a:t>
            </a:r>
            <a:r>
              <a:rPr lang="pt-BR" b="1" dirty="0"/>
              <a:t>D</a:t>
            </a:r>
            <a:r>
              <a:rPr lang="pt-BR" dirty="0"/>
              <a:t>elete) no </a:t>
            </a:r>
            <a:r>
              <a:rPr lang="pt-BR" dirty="0" smtClean="0"/>
              <a:t>NetBeans </a:t>
            </a:r>
            <a:r>
              <a:rPr lang="pt-BR" dirty="0"/>
              <a:t>para atender tarefas simples e </a:t>
            </a:r>
            <a:r>
              <a:rPr lang="pt-BR" dirty="0" smtClean="0"/>
              <a:t>rápidas.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Aprenderemos a inserir</a:t>
            </a:r>
            <a:r>
              <a:rPr lang="pt-BR" dirty="0"/>
              <a:t>, atualizar, excluir e </a:t>
            </a:r>
            <a:r>
              <a:rPr lang="pt-BR" dirty="0" smtClean="0"/>
              <a:t>listar dados de um formulário em </a:t>
            </a:r>
            <a:r>
              <a:rPr lang="pt-BR" dirty="0"/>
              <a:t>banco de </a:t>
            </a:r>
            <a:r>
              <a:rPr lang="pt-BR" dirty="0" smtClean="0"/>
              <a:t>dados </a:t>
            </a:r>
            <a:r>
              <a:rPr lang="pt-BR" b="1" dirty="0" smtClean="0"/>
              <a:t>MySQL</a:t>
            </a:r>
            <a:r>
              <a:rPr lang="pt-BR" dirty="0" smtClean="0"/>
              <a:t> </a:t>
            </a:r>
            <a:r>
              <a:rPr lang="pt-BR" dirty="0"/>
              <a:t>com a </a:t>
            </a:r>
            <a:r>
              <a:rPr lang="pt-BR" b="1" dirty="0"/>
              <a:t>classe Statement</a:t>
            </a:r>
            <a:r>
              <a:rPr lang="pt-BR" dirty="0"/>
              <a:t> em uma tabela chamada </a:t>
            </a:r>
            <a:r>
              <a:rPr lang="pt-BR" b="1" dirty="0" smtClean="0"/>
              <a:t>aluno</a:t>
            </a:r>
            <a:r>
              <a:rPr lang="pt-BR" dirty="0" smtClean="0"/>
              <a:t>.</a:t>
            </a:r>
          </a:p>
        </p:txBody>
      </p:sp>
      <p:pic>
        <p:nvPicPr>
          <p:cNvPr id="1030" name="Picture 6" descr="https://encrypted-tbn0.gstatic.com/images?q=tbn:ANd9GcReQUDnmtJAXUyaKE3OWSOJHAARpxo6KPPnr4B45MxitQydnq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30" y="392418"/>
            <a:ext cx="2102192" cy="18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runchify.com/wp-content/uploads/2013/02/java-jdb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4" y="389730"/>
            <a:ext cx="1303656" cy="178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ipartilho.partilho.com.br/2014/03/Netbeans-JAVA-MySQL-e-Statement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49" y="1131109"/>
            <a:ext cx="9882680" cy="55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5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43237"/>
            <a:ext cx="10515600" cy="4351338"/>
          </a:xfrm>
        </p:spPr>
        <p:txBody>
          <a:bodyPr/>
          <a:lstStyle/>
          <a:p>
            <a:r>
              <a:rPr lang="pt-BR" dirty="0"/>
              <a:t>Crie os componentes, no </a:t>
            </a:r>
            <a:r>
              <a:rPr lang="pt-BR" b="1" dirty="0"/>
              <a:t>JFrame</a:t>
            </a:r>
            <a:r>
              <a:rPr lang="pt-BR" dirty="0"/>
              <a:t>, como apresentado na imagem a seguir. Esteja atento aos detalhes de quais são estes componentes na Paleta (</a:t>
            </a:r>
            <a:r>
              <a:rPr lang="pt-BR" b="1" dirty="0"/>
              <a:t>Pallete</a:t>
            </a:r>
            <a:r>
              <a:rPr lang="pt-BR" dirty="0"/>
              <a:t>).</a:t>
            </a:r>
          </a:p>
        </p:txBody>
      </p:sp>
      <p:pic>
        <p:nvPicPr>
          <p:cNvPr id="20482" name="Picture 2" descr="http://ipartilho.partilho.com.br/2014/03/Netbeans-JAVA-MySQL-e-Statement-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0269" b="33840"/>
          <a:stretch/>
        </p:blipFill>
        <p:spPr bwMode="auto">
          <a:xfrm>
            <a:off x="838200" y="2352889"/>
            <a:ext cx="10865115" cy="42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Elipse 5"/>
          <p:cNvSpPr/>
          <p:nvPr/>
        </p:nvSpPr>
        <p:spPr>
          <a:xfrm>
            <a:off x="8626057" y="2352889"/>
            <a:ext cx="3295487" cy="3506998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531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84180"/>
            <a:ext cx="10515600" cy="4351338"/>
          </a:xfrm>
        </p:spPr>
        <p:txBody>
          <a:bodyPr/>
          <a:lstStyle/>
          <a:p>
            <a:pPr algn="just"/>
            <a:r>
              <a:rPr lang="pt-BR" dirty="0"/>
              <a:t> Gere os eventos de cada botão com </a:t>
            </a:r>
            <a:r>
              <a:rPr lang="pt-BR" b="1" dirty="0"/>
              <a:t>duplo clique</a:t>
            </a:r>
            <a:r>
              <a:rPr lang="pt-BR" dirty="0"/>
              <a:t> dobre eles ou clicando com o botão direito do mouse e acessando </a:t>
            </a:r>
            <a:r>
              <a:rPr lang="pt-BR" b="1" dirty="0"/>
              <a:t>Eventos (Events) -&gt; Ação (Action) -&gt; actionPerformed</a:t>
            </a:r>
            <a:r>
              <a:rPr lang="pt-BR" dirty="0"/>
              <a:t>. Veja os eventos na guia de </a:t>
            </a:r>
            <a:r>
              <a:rPr lang="pt-BR" b="1" dirty="0"/>
              <a:t>código fonte (</a:t>
            </a:r>
            <a:r>
              <a:rPr lang="pt-BR" b="1" dirty="0" smtClean="0"/>
              <a:t>Source)</a:t>
            </a:r>
            <a:r>
              <a:rPr lang="pt-BR" dirty="0" smtClean="0"/>
              <a:t>abaixo: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21506" name="Picture 2" descr="http://ipartilho.partilho.com.br/2014/03/Netbeans-JAVA-MySQL-e-Statement-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11460" r="16440" b="35536"/>
          <a:stretch/>
        </p:blipFill>
        <p:spPr bwMode="auto">
          <a:xfrm>
            <a:off x="1916805" y="2871988"/>
            <a:ext cx="8358389" cy="3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38771"/>
            <a:ext cx="10515600" cy="4351338"/>
          </a:xfrm>
        </p:spPr>
        <p:txBody>
          <a:bodyPr/>
          <a:lstStyle/>
          <a:p>
            <a:r>
              <a:rPr lang="pt-BR" dirty="0"/>
              <a:t>Adicione o </a:t>
            </a:r>
            <a:r>
              <a:rPr lang="pt-BR" b="1" dirty="0"/>
              <a:t>Driver JDBC MySQL (MySQL JDBC Driver)</a:t>
            </a:r>
            <a:r>
              <a:rPr lang="pt-BR" dirty="0"/>
              <a:t> em Bibliotecas (</a:t>
            </a:r>
            <a:r>
              <a:rPr lang="pt-BR" b="1" dirty="0"/>
              <a:t>Libraries</a:t>
            </a:r>
            <a:r>
              <a:rPr lang="pt-BR" dirty="0"/>
              <a:t>). Abaixo: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22530" name="Picture 2" descr="http://ipartilho.partilho.com.br/2014/03/Netbeans-JAVA-MySQL-e-Statement-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6" r="41920" b="29157"/>
          <a:stretch/>
        </p:blipFill>
        <p:spPr bwMode="auto">
          <a:xfrm>
            <a:off x="2025250" y="2279561"/>
            <a:ext cx="7917887" cy="42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16192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Digite </a:t>
            </a:r>
            <a:r>
              <a:rPr lang="pt-BR" sz="3200" dirty="0" smtClean="0"/>
              <a:t>os códigos dos próximos slides </a:t>
            </a:r>
            <a:r>
              <a:rPr lang="pt-BR" sz="3200" dirty="0"/>
              <a:t>para o evento de cada botão no </a:t>
            </a:r>
            <a:r>
              <a:rPr lang="pt-BR" sz="3200" b="1" dirty="0" smtClean="0"/>
              <a:t>Jframe</a:t>
            </a:r>
            <a:r>
              <a:rPr lang="pt-BR" sz="3200" dirty="0" smtClean="0"/>
              <a:t>:</a:t>
            </a:r>
          </a:p>
          <a:p>
            <a:pPr algn="just"/>
            <a:endParaRPr lang="pt-BR" sz="3200" dirty="0" smtClean="0"/>
          </a:p>
          <a:p>
            <a:pPr algn="just"/>
            <a:r>
              <a:rPr lang="pt-BR" sz="3200" dirty="0"/>
              <a:t>ATENÇÃO: Renomeie os componentes (Botão direto do mouse sobre o componente no </a:t>
            </a:r>
            <a:r>
              <a:rPr lang="pt-BR" sz="3200" b="1" dirty="0"/>
              <a:t>JFrame</a:t>
            </a:r>
            <a:r>
              <a:rPr lang="pt-BR" sz="3200" dirty="0"/>
              <a:t> e </a:t>
            </a:r>
            <a:r>
              <a:rPr lang="pt-BR" sz="3200" b="1" dirty="0"/>
              <a:t>Alterar Nome da Variável…</a:t>
            </a:r>
            <a:r>
              <a:rPr lang="pt-BR" sz="3200" dirty="0"/>
              <a:t> (</a:t>
            </a:r>
            <a:r>
              <a:rPr lang="pt-BR" sz="3200" b="1" dirty="0"/>
              <a:t>Change Variable Name…</a:t>
            </a:r>
            <a:r>
              <a:rPr lang="pt-BR" sz="3200" dirty="0"/>
              <a:t>)) do painel Inserir Aluno conforme indicado no código </a:t>
            </a:r>
            <a:r>
              <a:rPr lang="pt-BR" sz="3200" dirty="0" smtClean="0"/>
              <a:t>abaixo:</a:t>
            </a:r>
          </a:p>
          <a:p>
            <a:pPr algn="just"/>
            <a:r>
              <a:rPr lang="pt-BR" sz="3200" dirty="0" smtClean="0"/>
              <a:t>Exemplo:</a:t>
            </a:r>
          </a:p>
          <a:p>
            <a:pPr lvl="2" algn="just"/>
            <a:r>
              <a:rPr lang="pt-BR" sz="2400" b="1" dirty="0" smtClean="0">
                <a:solidFill>
                  <a:srgbClr val="FF0000"/>
                </a:solidFill>
              </a:rPr>
              <a:t>jTextField1</a:t>
            </a:r>
            <a:r>
              <a:rPr lang="pt-BR" sz="2400" dirty="0"/>
              <a:t> para </a:t>
            </a:r>
            <a:r>
              <a:rPr lang="pt-BR" sz="2400" b="1" dirty="0" smtClean="0">
                <a:solidFill>
                  <a:srgbClr val="FF0000"/>
                </a:solidFill>
              </a:rPr>
              <a:t>jTextFieldId</a:t>
            </a:r>
            <a:endParaRPr lang="pt-BR" sz="2400" b="1" dirty="0">
              <a:solidFill>
                <a:srgbClr val="FF0000"/>
              </a:solidFill>
            </a:endParaRPr>
          </a:p>
          <a:p>
            <a:pPr lvl="2" algn="just"/>
            <a:r>
              <a:rPr lang="pt-BR" sz="2400" b="1" dirty="0" smtClean="0">
                <a:solidFill>
                  <a:srgbClr val="0070C0"/>
                </a:solidFill>
              </a:rPr>
              <a:t>jTextField2</a:t>
            </a:r>
            <a:r>
              <a:rPr lang="pt-BR" sz="2400" dirty="0"/>
              <a:t> para </a:t>
            </a:r>
            <a:r>
              <a:rPr lang="pt-BR" sz="2400" b="1" dirty="0" smtClean="0">
                <a:solidFill>
                  <a:srgbClr val="0070C0"/>
                </a:solidFill>
              </a:rPr>
              <a:t>jTextFieldNome</a:t>
            </a:r>
          </a:p>
          <a:p>
            <a:pPr lvl="2" algn="just"/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jTextField3</a:t>
            </a:r>
            <a:r>
              <a:rPr lang="pt-BR" sz="2400" dirty="0"/>
              <a:t> para 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</a:rPr>
              <a:t>jTextFieldCPF</a:t>
            </a:r>
            <a:r>
              <a:rPr lang="pt-BR" sz="2400" dirty="0"/>
              <a:t> 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9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4963"/>
            <a:ext cx="10515600" cy="4351338"/>
          </a:xfrm>
        </p:spPr>
        <p:txBody>
          <a:bodyPr/>
          <a:lstStyle/>
          <a:p>
            <a:r>
              <a:rPr lang="pt-BR" b="1" dirty="0"/>
              <a:t>Evento do Botão </a:t>
            </a:r>
            <a:r>
              <a:rPr lang="pt-BR" b="1" dirty="0" smtClean="0"/>
              <a:t>Inserir</a:t>
            </a:r>
            <a:endParaRPr lang="pt-BR" dirty="0" smtClean="0"/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239151" y="1841242"/>
            <a:ext cx="1209821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try {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//Registra JDBC driver</a:t>
            </a:r>
          </a:p>
          <a:p>
            <a:r>
              <a:rPr lang="pt-BR" sz="1600" dirty="0" smtClean="0"/>
              <a:t>                Class.forName("com.mysql.jdbc.Driver");</a:t>
            </a:r>
          </a:p>
          <a:p>
            <a:endParaRPr lang="pt-BR" sz="1600" dirty="0" smtClean="0"/>
          </a:p>
          <a:p>
            <a:r>
              <a:rPr lang="pt-BR" sz="1600" b="1" dirty="0" smtClean="0"/>
              <a:t>                //Abrindo a conexão: ATENÇÃO OS DOIS PARÂMETROS VAZIOS(" ") SÃO USUÁRIO E SENHA, RESPECTIVAMENTE.</a:t>
            </a:r>
          </a:p>
          <a:p>
            <a:r>
              <a:rPr lang="pt-BR" sz="1600" dirty="0" smtClean="0"/>
              <a:t>                Connection conn = DriverManager.getConnection("jdbc:mysql://localhost:3306/escola", " ", " ");</a:t>
            </a:r>
          </a:p>
          <a:p>
            <a:endParaRPr lang="pt-BR" sz="1600" dirty="0" smtClean="0"/>
          </a:p>
          <a:p>
            <a:r>
              <a:rPr lang="pt-BR" sz="1600" b="1" dirty="0" smtClean="0"/>
              <a:t>                //Executa a query de inserção</a:t>
            </a:r>
          </a:p>
          <a:p>
            <a:r>
              <a:rPr lang="pt-BR" sz="1600" dirty="0" smtClean="0"/>
              <a:t>                java.sql.Statement st = conn.createStatement();</a:t>
            </a:r>
          </a:p>
          <a:p>
            <a:r>
              <a:rPr lang="pt-BR" sz="1600" dirty="0" smtClean="0"/>
              <a:t>                st.executeUpdate("INSERT INTO aluno (id, nome, cpf) VALUES ("</a:t>
            </a:r>
          </a:p>
          <a:p>
            <a:r>
              <a:rPr lang="pt-BR" sz="1600" dirty="0" smtClean="0"/>
              <a:t>                                + this.jTextFieldId.getText() + ",'"</a:t>
            </a:r>
          </a:p>
          <a:p>
            <a:r>
              <a:rPr lang="pt-BR" sz="1600" dirty="0" smtClean="0"/>
              <a:t>                                + this.jTextFieldNome.getText() + "','"</a:t>
            </a:r>
          </a:p>
          <a:p>
            <a:r>
              <a:rPr lang="pt-BR" sz="1600" dirty="0" smtClean="0"/>
              <a:t>                                + this.jTextFieldCPF.getText() + "')");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    JOptionPane.showMessageDialog(rootPane, "Aluno inserido");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} catch (SQLException | ClassNotFoundException e) {</a:t>
            </a:r>
          </a:p>
          <a:p>
            <a:r>
              <a:rPr lang="pt-BR" sz="1600" dirty="0" smtClean="0"/>
              <a:t>                JOptionPane.showMessageDialog(rootPane, e);</a:t>
            </a:r>
          </a:p>
          <a:p>
            <a:r>
              <a:rPr lang="pt-BR" sz="1600" dirty="0" smtClean="0"/>
              <a:t>            }</a:t>
            </a:r>
            <a:r>
              <a:rPr lang="pt-BR" sz="1600" b="1" dirty="0" smtClean="0"/>
              <a:t>//Fim try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7592704" y="4927637"/>
            <a:ext cx="4048836" cy="147732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/>
              <a:t>Devemos importar as seguintes classes:</a:t>
            </a:r>
          </a:p>
          <a:p>
            <a:r>
              <a:rPr lang="pt-BR" dirty="0" smtClean="0"/>
              <a:t>import java.sql.Connection;</a:t>
            </a:r>
          </a:p>
          <a:p>
            <a:r>
              <a:rPr lang="pt-BR" dirty="0" smtClean="0"/>
              <a:t>import java.sql.DriverManager;</a:t>
            </a:r>
          </a:p>
          <a:p>
            <a:r>
              <a:rPr lang="pt-BR" dirty="0" smtClean="0"/>
              <a:t>import java.sql.SQLException;</a:t>
            </a:r>
          </a:p>
          <a:p>
            <a:r>
              <a:rPr lang="pt-BR" dirty="0" smtClean="0"/>
              <a:t>import javax.swing.JOptionPane;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4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62918"/>
            <a:ext cx="10515600" cy="4351338"/>
          </a:xfrm>
        </p:spPr>
        <p:txBody>
          <a:bodyPr/>
          <a:lstStyle/>
          <a:p>
            <a:r>
              <a:rPr lang="pt-BR" b="1" dirty="0"/>
              <a:t>Evento do Botão </a:t>
            </a:r>
            <a:r>
              <a:rPr lang="pt-BR" b="1" dirty="0" smtClean="0"/>
              <a:t>Atualizar</a:t>
            </a:r>
            <a:r>
              <a:rPr lang="pt-BR" dirty="0" smtClean="0"/>
              <a:t>: Esteja atendo à necessidade de mudança das variáveis como no caso acima.</a:t>
            </a: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126605" y="2095463"/>
            <a:ext cx="1206539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try {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//Registra JDBC driver</a:t>
            </a:r>
          </a:p>
          <a:p>
            <a:r>
              <a:rPr lang="pt-BR" sz="1600" dirty="0" smtClean="0"/>
              <a:t>                Class.forName("com.mysql.jdbc.Driver");</a:t>
            </a:r>
          </a:p>
          <a:p>
            <a:endParaRPr lang="pt-BR" sz="1600" dirty="0" smtClean="0"/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//Abrindo a conexão: ATENÇÃO OS DOIS PARÂMETROS VAZIOS(" ") SÃO USUÁRIO E SENHA, RESPECTIVAMENTE.</a:t>
            </a:r>
          </a:p>
          <a:p>
            <a:r>
              <a:rPr lang="pt-BR" sz="1600" dirty="0" smtClean="0"/>
              <a:t>                Connection conn = DriverManager.getConnection("jdbc:mysql://localhost:3306/escola", " ", " ");</a:t>
            </a:r>
          </a:p>
          <a:p>
            <a:endParaRPr lang="pt-BR" sz="1600" dirty="0" smtClean="0"/>
          </a:p>
          <a:p>
            <a:r>
              <a:rPr lang="pt-BR" sz="1600" b="1" dirty="0" smtClean="0"/>
              <a:t>                //Executa a query de atualização</a:t>
            </a:r>
          </a:p>
          <a:p>
            <a:r>
              <a:rPr lang="pt-BR" sz="1600" dirty="0" smtClean="0"/>
              <a:t>                java.sql.Statement st = conn.createStatement();</a:t>
            </a:r>
          </a:p>
          <a:p>
            <a:r>
              <a:rPr lang="pt-BR" sz="1600" dirty="0" smtClean="0"/>
              <a:t>                st.executeUpdate("UPDATE aluno SET nome='"</a:t>
            </a:r>
          </a:p>
          <a:p>
            <a:r>
              <a:rPr lang="pt-BR" sz="1600" dirty="0" smtClean="0"/>
              <a:t>                                                + this.jTextFieldNovoNome.getText() + "',cpf='"</a:t>
            </a:r>
          </a:p>
          <a:p>
            <a:r>
              <a:rPr lang="pt-BR" sz="1600" dirty="0" smtClean="0"/>
              <a:t>                                                + this.jTextFieldNovoCPF.getText()</a:t>
            </a:r>
          </a:p>
          <a:p>
            <a:r>
              <a:rPr lang="pt-BR" sz="1600" dirty="0" smtClean="0"/>
              <a:t>                                                + "' WHERE id='" + this.jTextFieldIdExistente.getText() + "'");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    JOptionPane.showMessageDialog(rootPane, "Aluno atualizado");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} catch (SQLException | ClassNotFoundException e) {</a:t>
            </a:r>
          </a:p>
          <a:p>
            <a:r>
              <a:rPr lang="pt-BR" sz="1600" dirty="0" smtClean="0"/>
              <a:t>                JOptionPane.showMessageDialog(rootPane, e);</a:t>
            </a:r>
          </a:p>
          <a:p>
            <a:r>
              <a:rPr lang="pt-BR" sz="1600" dirty="0" smtClean="0"/>
              <a:t>            }</a:t>
            </a:r>
            <a:r>
              <a:rPr lang="pt-BR" sz="1600" b="1" dirty="0" smtClean="0"/>
              <a:t>//Fim try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7724064" y="5034721"/>
            <a:ext cx="4048836" cy="147732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/>
              <a:t>As classes abaixo já foram importadas?</a:t>
            </a:r>
          </a:p>
          <a:p>
            <a:r>
              <a:rPr lang="pt-BR" dirty="0" smtClean="0"/>
              <a:t>import java.sql.Connection;</a:t>
            </a:r>
          </a:p>
          <a:p>
            <a:r>
              <a:rPr lang="pt-BR" dirty="0" smtClean="0"/>
              <a:t>import java.sql.DriverManager;</a:t>
            </a:r>
          </a:p>
          <a:p>
            <a:r>
              <a:rPr lang="pt-BR" dirty="0" smtClean="0"/>
              <a:t>import java.sql.SQLException;</a:t>
            </a:r>
          </a:p>
          <a:p>
            <a:r>
              <a:rPr lang="pt-BR" dirty="0" smtClean="0"/>
              <a:t>import javax.swing.JOptionPane;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1476"/>
            <a:ext cx="10515600" cy="4351338"/>
          </a:xfrm>
        </p:spPr>
        <p:txBody>
          <a:bodyPr/>
          <a:lstStyle/>
          <a:p>
            <a:r>
              <a:rPr lang="pt-BR" b="1" dirty="0"/>
              <a:t>Evento do Botão </a:t>
            </a:r>
            <a:r>
              <a:rPr lang="pt-BR" b="1" dirty="0" smtClean="0"/>
              <a:t>Excluir: </a:t>
            </a:r>
            <a:r>
              <a:rPr lang="pt-BR" dirty="0" smtClean="0"/>
              <a:t>Esteja atendo à necessidade de mudança das variáveis como no caso acima.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136476" y="2281756"/>
            <a:ext cx="120009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try {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//Registra JDBC driver</a:t>
            </a:r>
          </a:p>
          <a:p>
            <a:r>
              <a:rPr lang="pt-BR" sz="1600" dirty="0" smtClean="0"/>
              <a:t>                Class.forName("com.mysql.jdbc.Driver");</a:t>
            </a:r>
          </a:p>
          <a:p>
            <a:endParaRPr lang="pt-BR" sz="1600" dirty="0" smtClean="0"/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//Abrindo a conexão: ATENÇÃO OS DOIS PARÂMETROS VAZIOS(" ") SÃO USUÁRIO E SENHA, RESPECTIVAMENTE.</a:t>
            </a:r>
            <a:endParaRPr lang="pt-BR" sz="1600" dirty="0" smtClean="0"/>
          </a:p>
          <a:p>
            <a:r>
              <a:rPr lang="pt-BR" sz="1600" dirty="0" smtClean="0"/>
              <a:t>                Connection conn = DriverManager.getConnection("jdbc:mysql://localhost:3306/escola", " ", " ");</a:t>
            </a:r>
          </a:p>
          <a:p>
            <a:endParaRPr lang="pt-BR" sz="1600" dirty="0" smtClean="0"/>
          </a:p>
          <a:p>
            <a:r>
              <a:rPr lang="pt-BR" sz="1600" b="1" dirty="0" smtClean="0"/>
              <a:t>                //Executa a query de exclusão</a:t>
            </a:r>
          </a:p>
          <a:p>
            <a:r>
              <a:rPr lang="pt-BR" sz="1600" dirty="0" smtClean="0"/>
              <a:t>                java.sql.Statement st = conn.createStatement();</a:t>
            </a:r>
          </a:p>
          <a:p>
            <a:r>
              <a:rPr lang="pt-BR" sz="1600" dirty="0" smtClean="0"/>
              <a:t>                st.executeUpdate("DELETE FROM Aluno WHERE id='" + this.jTextFieldIdExclusao.getText() + "'");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    JOptionPane.showMessageDialog(rootPane, "Aluno excluído");</a:t>
            </a:r>
          </a:p>
          <a:p>
            <a:r>
              <a:rPr lang="pt-BR" sz="1600" dirty="0" smtClean="0"/>
              <a:t>                </a:t>
            </a:r>
          </a:p>
          <a:p>
            <a:r>
              <a:rPr lang="pt-BR" sz="1600" dirty="0" smtClean="0"/>
              <a:t>            } catch (SQLException | ClassNotFoundException e) {</a:t>
            </a:r>
          </a:p>
          <a:p>
            <a:r>
              <a:rPr lang="pt-BR" sz="1600" dirty="0" smtClean="0"/>
              <a:t>                JOptionPane.showMessageDialog(rootPane, e);</a:t>
            </a:r>
          </a:p>
          <a:p>
            <a:r>
              <a:rPr lang="pt-BR" sz="1600" dirty="0" smtClean="0"/>
              <a:t>            }</a:t>
            </a:r>
            <a:r>
              <a:rPr lang="pt-BR" sz="1600" b="1" dirty="0" smtClean="0"/>
              <a:t>//Fim try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7805951" y="5091584"/>
            <a:ext cx="4048836" cy="147732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/>
              <a:t>As classes abaixo já foram importadas?</a:t>
            </a:r>
          </a:p>
          <a:p>
            <a:r>
              <a:rPr lang="pt-BR" dirty="0" smtClean="0"/>
              <a:t>import java.sql.Connection;</a:t>
            </a:r>
          </a:p>
          <a:p>
            <a:r>
              <a:rPr lang="pt-BR" dirty="0" smtClean="0"/>
              <a:t>import java.sql.DriverManager;</a:t>
            </a:r>
          </a:p>
          <a:p>
            <a:r>
              <a:rPr lang="pt-BR" dirty="0" smtClean="0"/>
              <a:t>import java.sql.SQLException;</a:t>
            </a:r>
          </a:p>
          <a:p>
            <a:r>
              <a:rPr lang="pt-BR" dirty="0" smtClean="0"/>
              <a:t>import javax.swing.JOptionPane;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5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4305"/>
            <a:ext cx="11117240" cy="4351338"/>
          </a:xfrm>
        </p:spPr>
        <p:txBody>
          <a:bodyPr/>
          <a:lstStyle/>
          <a:p>
            <a:r>
              <a:rPr lang="pt-BR" dirty="0"/>
              <a:t>Na main() da </a:t>
            </a:r>
            <a:r>
              <a:rPr lang="pt-BR" dirty="0" smtClean="0"/>
              <a:t>classe principal</a:t>
            </a:r>
            <a:r>
              <a:rPr lang="pt-BR" dirty="0"/>
              <a:t> </a:t>
            </a:r>
            <a:r>
              <a:rPr lang="pt-BR" b="1" dirty="0"/>
              <a:t>JavaApplicationMySQLComStatement </a:t>
            </a:r>
            <a:r>
              <a:rPr lang="pt-BR" dirty="0"/>
              <a:t>digite o código de abertura da </a:t>
            </a:r>
            <a:r>
              <a:rPr lang="pt-BR" dirty="0" smtClean="0"/>
              <a:t>janela abaixo e adicione a importação ao pacote </a:t>
            </a:r>
            <a:r>
              <a:rPr lang="pt-BR" b="1" dirty="0" smtClean="0"/>
              <a:t>apresentação</a:t>
            </a:r>
            <a:r>
              <a:rPr lang="pt-BR" dirty="0" smtClean="0"/>
              <a:t> </a:t>
            </a:r>
            <a:r>
              <a:rPr lang="pt-BR" dirty="0"/>
              <a:t>e rode o </a:t>
            </a:r>
            <a:r>
              <a:rPr lang="pt-BR" dirty="0" smtClean="0"/>
              <a:t>programa para </a:t>
            </a:r>
            <a:r>
              <a:rPr lang="pt-BR" dirty="0"/>
              <a:t>ver o resultado.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6378" y="2586234"/>
            <a:ext cx="10720884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JFrameAluno jFrameAluno = 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t-BR" altLang="pt-BR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JFrameAluno();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//Cria o objeto Janela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jFrameAluno.setTitle</a:t>
            </a:r>
            <a:r>
              <a:rPr lang="pt-BR" alt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"Cadastro de Alunos</a:t>
            </a:r>
            <a:r>
              <a:rPr lang="pt-BR" altLang="pt-BR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//Define o título</a:t>
            </a:r>
            <a:r>
              <a:rPr kumimoji="0" lang="pt-BR" altLang="pt-BR" sz="2000" b="0" i="0" u="none" strike="noStrike" cap="none" normalizeH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Janela</a:t>
            </a:r>
            <a:endParaRPr lang="pt-BR" altLang="pt-B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jFrameAluno.setLocationRelativeTo(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//Coloca a janela no centro da tela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jFrameAluno.setVisible(</a:t>
            </a: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//Mostra a janela</a:t>
            </a:r>
            <a:endParaRPr kumimoji="0" lang="pt-BR" alt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/>
          <a:srcRect l="25700" t="37267" r="28462" b="40495"/>
          <a:stretch/>
        </p:blipFill>
        <p:spPr>
          <a:xfrm>
            <a:off x="1952550" y="4227128"/>
            <a:ext cx="8888539" cy="2424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1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07011"/>
            <a:ext cx="10612272" cy="4351338"/>
          </a:xfrm>
        </p:spPr>
        <p:txBody>
          <a:bodyPr/>
          <a:lstStyle/>
          <a:p>
            <a:r>
              <a:rPr lang="pt-BR" dirty="0"/>
              <a:t>Crie, agora, um novo botão chamado </a:t>
            </a:r>
            <a:r>
              <a:rPr lang="pt-BR" b="1" dirty="0" smtClean="0"/>
              <a:t>Listar</a:t>
            </a:r>
            <a:r>
              <a:rPr lang="pt-BR" dirty="0" smtClean="0"/>
              <a:t> no</a:t>
            </a:r>
            <a:r>
              <a:rPr lang="pt-BR" dirty="0"/>
              <a:t> Frame e digite o código abaixo em seu </a:t>
            </a:r>
            <a:r>
              <a:rPr lang="pt-BR" dirty="0" smtClean="0"/>
              <a:t>evento.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7524465" y="5432604"/>
            <a:ext cx="404883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dirty="0" smtClean="0"/>
              <a:t>Devemos importar a seguinte classe:</a:t>
            </a:r>
          </a:p>
          <a:p>
            <a:r>
              <a:rPr lang="pt-BR" dirty="0" smtClean="0"/>
              <a:t>import java.sql.ResultSet;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33066" y="2210293"/>
            <a:ext cx="120589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try {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//Registra JDBC driver</a:t>
            </a:r>
          </a:p>
          <a:p>
            <a:r>
              <a:rPr lang="pt-BR" sz="1600" dirty="0" smtClean="0"/>
              <a:t>                Class.forName("com.mysql.jdbc.Driver");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//Abrindo a conexão: ATENÇÃO OS DOIS PARÂMETROS VAZIOS(" ") SÃO USUÁRIO E SENHA, RESPECTIVAMENTE.</a:t>
            </a:r>
            <a:endParaRPr lang="pt-BR" sz="1600" dirty="0" smtClean="0"/>
          </a:p>
          <a:p>
            <a:r>
              <a:rPr lang="pt-BR" sz="1600" dirty="0" smtClean="0"/>
              <a:t>                Connection conn = DriverManager.getConnection("jdbc:mysql://localhost:3306/escola", " ", " ");</a:t>
            </a:r>
          </a:p>
          <a:p>
            <a:r>
              <a:rPr lang="pt-BR" sz="1600" b="1" dirty="0" smtClean="0"/>
              <a:t>                //Executa a query de seleção</a:t>
            </a:r>
          </a:p>
          <a:p>
            <a:r>
              <a:rPr lang="pt-BR" sz="1600" dirty="0" smtClean="0"/>
              <a:t>                java.sql.Statement st = conn.createStatement();</a:t>
            </a:r>
          </a:p>
          <a:p>
            <a:r>
              <a:rPr lang="pt-BR" sz="1600" dirty="0" smtClean="0"/>
              <a:t>                st.executeQuery("select * from aluno");</a:t>
            </a:r>
          </a:p>
          <a:p>
            <a:r>
              <a:rPr lang="pt-BR" sz="1600" dirty="0" smtClean="0"/>
              <a:t>                ResultSet rs = st.getResultSet();</a:t>
            </a:r>
          </a:p>
          <a:p>
            <a:r>
              <a:rPr lang="pt-BR" sz="1600" dirty="0" smtClean="0"/>
              <a:t>                </a:t>
            </a:r>
            <a:r>
              <a:rPr lang="pt-BR" sz="1600" b="1" dirty="0" smtClean="0"/>
              <a:t>//Lista os alunos no console</a:t>
            </a:r>
          </a:p>
          <a:p>
            <a:r>
              <a:rPr lang="pt-BR" sz="1600" dirty="0" smtClean="0"/>
              <a:t>                while (rs.next()) {</a:t>
            </a:r>
          </a:p>
          <a:p>
            <a:r>
              <a:rPr lang="pt-BR" sz="1600" dirty="0" smtClean="0"/>
              <a:t>                    System.out.print(rs.getString("Id") + ", ");</a:t>
            </a:r>
          </a:p>
          <a:p>
            <a:r>
              <a:rPr lang="pt-BR" sz="1600" dirty="0" smtClean="0"/>
              <a:t>                    System.out.print(rs.getString("Nome") + ", ");</a:t>
            </a:r>
          </a:p>
          <a:p>
            <a:r>
              <a:rPr lang="pt-BR" sz="1600" dirty="0" smtClean="0"/>
              <a:t>                    System.out.println(rs.getString("CPF"));</a:t>
            </a:r>
          </a:p>
          <a:p>
            <a:r>
              <a:rPr lang="pt-BR" sz="1600" dirty="0" smtClean="0"/>
              <a:t>                }</a:t>
            </a:r>
          </a:p>
          <a:p>
            <a:r>
              <a:rPr lang="pt-BR" sz="1600" dirty="0" smtClean="0"/>
              <a:t>            } catch (SQLException | ClassNotFoundException e) {</a:t>
            </a:r>
          </a:p>
          <a:p>
            <a:r>
              <a:rPr lang="pt-BR" sz="1600" dirty="0" smtClean="0"/>
              <a:t>                JOptionPane.showMessageDialog(rootPane, e);</a:t>
            </a:r>
          </a:p>
          <a:p>
            <a:r>
              <a:rPr lang="pt-BR" sz="1600" dirty="0" smtClean="0"/>
              <a:t>            }</a:t>
            </a:r>
            <a:r>
              <a:rPr lang="pt-BR" sz="1600" b="1" dirty="0" smtClean="0"/>
              <a:t>//Fim try</a:t>
            </a:r>
            <a:endParaRPr lang="pt-BR" sz="1600" b="1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3616658" y="4380931"/>
            <a:ext cx="3784978" cy="127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31694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 </a:t>
            </a:r>
            <a:r>
              <a:rPr lang="pt-BR" b="1" dirty="0"/>
              <a:t>MySQL</a:t>
            </a:r>
            <a:r>
              <a:rPr lang="pt-BR" dirty="0"/>
              <a:t> é </a:t>
            </a:r>
            <a:r>
              <a:rPr lang="pt-BR" dirty="0" smtClean="0"/>
              <a:t>um sistema gerenciador de banco de dados (SGBD), </a:t>
            </a:r>
            <a:r>
              <a:rPr lang="pt-BR" dirty="0"/>
              <a:t>que utiliza a </a:t>
            </a:r>
            <a:r>
              <a:rPr lang="pt-BR" dirty="0" smtClean="0"/>
              <a:t>linguagem SQL (Linguagem </a:t>
            </a:r>
            <a:r>
              <a:rPr lang="pt-BR" dirty="0"/>
              <a:t>de Consulta Estruturada, </a:t>
            </a:r>
            <a:r>
              <a:rPr lang="pt-BR" dirty="0" smtClean="0"/>
              <a:t>do inglês </a:t>
            </a:r>
            <a:r>
              <a:rPr lang="pt-BR" i="1" dirty="0" smtClean="0"/>
              <a:t>Structured </a:t>
            </a:r>
            <a:r>
              <a:rPr lang="pt-BR" i="1" dirty="0"/>
              <a:t>Query Language</a:t>
            </a:r>
            <a:r>
              <a:rPr lang="pt-BR" dirty="0"/>
              <a:t>) como interface. É atualmente um dos bancos de dados mais populares, com mais de 10 milhões de instalações pelo mundo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Entre os usuários do banco de dados MySQL estão</a:t>
            </a:r>
            <a:r>
              <a:rPr lang="pt-BR" dirty="0" smtClean="0"/>
              <a:t>: </a:t>
            </a:r>
            <a:r>
              <a:rPr lang="pt-BR" b="1" dirty="0" smtClean="0"/>
              <a:t>NASA</a:t>
            </a:r>
            <a:r>
              <a:rPr lang="pt-BR" dirty="0" smtClean="0"/>
              <a:t>, </a:t>
            </a:r>
            <a:r>
              <a:rPr lang="pt-BR" b="1" dirty="0" smtClean="0"/>
              <a:t>Friendster</a:t>
            </a:r>
            <a:r>
              <a:rPr lang="pt-BR" dirty="0" smtClean="0"/>
              <a:t>, </a:t>
            </a:r>
            <a:r>
              <a:rPr lang="pt-BR" b="1" dirty="0" smtClean="0"/>
              <a:t>Banco Bradesco</a:t>
            </a:r>
            <a:r>
              <a:rPr lang="pt-BR" dirty="0" smtClean="0"/>
              <a:t>, </a:t>
            </a:r>
            <a:r>
              <a:rPr lang="pt-BR" b="1" dirty="0" smtClean="0"/>
              <a:t>DATAPREV</a:t>
            </a:r>
            <a:r>
              <a:rPr lang="pt-BR" dirty="0" smtClean="0"/>
              <a:t>, </a:t>
            </a:r>
            <a:r>
              <a:rPr lang="pt-BR" b="1" dirty="0" smtClean="0"/>
              <a:t>HP</a:t>
            </a:r>
            <a:r>
              <a:rPr lang="pt-BR" dirty="0" smtClean="0"/>
              <a:t>, </a:t>
            </a:r>
            <a:r>
              <a:rPr lang="pt-BR" b="1" dirty="0" smtClean="0"/>
              <a:t>Nokia</a:t>
            </a:r>
            <a:r>
              <a:rPr lang="pt-BR" dirty="0" smtClean="0"/>
              <a:t>, </a:t>
            </a:r>
            <a:r>
              <a:rPr lang="pt-BR" b="1" dirty="0" smtClean="0"/>
              <a:t>Sony</a:t>
            </a:r>
            <a:r>
              <a:rPr lang="pt-BR" dirty="0" smtClean="0"/>
              <a:t>, </a:t>
            </a:r>
            <a:r>
              <a:rPr lang="pt-BR" b="1" dirty="0" smtClean="0"/>
              <a:t>Lufthansa</a:t>
            </a:r>
            <a:r>
              <a:rPr lang="pt-BR" dirty="0" smtClean="0"/>
              <a:t>, </a:t>
            </a:r>
            <a:r>
              <a:rPr lang="pt-BR" b="1" dirty="0" smtClean="0"/>
              <a:t>Petrobras</a:t>
            </a:r>
            <a:r>
              <a:rPr lang="pt-BR" dirty="0" smtClean="0"/>
              <a:t>, </a:t>
            </a:r>
            <a:r>
              <a:rPr lang="pt-BR" b="1" dirty="0" smtClean="0"/>
              <a:t>U.S. Army</a:t>
            </a:r>
            <a:r>
              <a:rPr lang="pt-BR" dirty="0" smtClean="0"/>
              <a:t>, </a:t>
            </a:r>
            <a:r>
              <a:rPr lang="pt-BR" b="1" dirty="0" smtClean="0"/>
              <a:t>U.S. Federal Reserve Bank</a:t>
            </a:r>
            <a:r>
              <a:rPr lang="pt-BR" dirty="0" smtClean="0"/>
              <a:t>, </a:t>
            </a:r>
            <a:r>
              <a:rPr lang="pt-BR" b="1" dirty="0" smtClean="0"/>
              <a:t>Associated Press</a:t>
            </a:r>
            <a:r>
              <a:rPr lang="pt-BR" dirty="0" smtClean="0"/>
              <a:t>, </a:t>
            </a:r>
            <a:r>
              <a:rPr lang="pt-BR" b="1" dirty="0" smtClean="0"/>
              <a:t>Alcatel Slashdot</a:t>
            </a:r>
            <a:r>
              <a:rPr lang="pt-BR" dirty="0" smtClean="0"/>
              <a:t>, </a:t>
            </a:r>
            <a:r>
              <a:rPr lang="pt-BR" b="1" dirty="0" smtClean="0"/>
              <a:t>Cisco Systems</a:t>
            </a:r>
            <a:r>
              <a:rPr lang="pt-BR" dirty="0" smtClean="0"/>
              <a:t>, </a:t>
            </a:r>
            <a:r>
              <a:rPr lang="pt-BR" b="1" dirty="0" smtClean="0"/>
              <a:t>Google</a:t>
            </a:r>
            <a:r>
              <a:rPr lang="pt-BR" dirty="0" smtClean="0"/>
              <a:t> e outros...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2050" name="Picture 2" descr="http://blog.monitor.us/wp-content/uploads/2012/08/mysql-big2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0" t="20421" r="14839" b="21860"/>
          <a:stretch/>
        </p:blipFill>
        <p:spPr bwMode="auto">
          <a:xfrm>
            <a:off x="4546978" y="433554"/>
            <a:ext cx="2852383" cy="155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2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79715"/>
            <a:ext cx="10515600" cy="4351338"/>
          </a:xfrm>
        </p:spPr>
        <p:txBody>
          <a:bodyPr/>
          <a:lstStyle/>
          <a:p>
            <a:r>
              <a:rPr lang="pt-BR" dirty="0"/>
              <a:t>Veja o resultado do programa com o novo botão Listagem mostrando o resultado no </a:t>
            </a:r>
            <a:r>
              <a:rPr lang="pt-BR" dirty="0" smtClean="0"/>
              <a:t>console.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29698" name="Picture 2" descr="http://ipartilho.partilho.com.br/2014/03/Netbeans-JAVA-MySQL-e-Statement-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0" r="17763" b="12191"/>
          <a:stretch/>
        </p:blipFill>
        <p:spPr bwMode="auto">
          <a:xfrm>
            <a:off x="1791477" y="2218545"/>
            <a:ext cx="8609045" cy="443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924869" cy="4351338"/>
          </a:xfrm>
        </p:spPr>
        <p:txBody>
          <a:bodyPr/>
          <a:lstStyle/>
          <a:p>
            <a:r>
              <a:rPr lang="pt-BR" dirty="0" smtClean="0"/>
              <a:t>Adicione, agora, um componente </a:t>
            </a:r>
            <a:r>
              <a:rPr lang="pt-BR" b="1" dirty="0" smtClean="0"/>
              <a:t>JTable</a:t>
            </a:r>
            <a:r>
              <a:rPr lang="pt-BR" dirty="0" smtClean="0"/>
              <a:t> no Frame e digite o código a seguir no botão </a:t>
            </a:r>
            <a:r>
              <a:rPr lang="pt-BR" b="1" dirty="0" smtClean="0"/>
              <a:t>Listar Todos</a:t>
            </a:r>
            <a:r>
              <a:rPr lang="pt-BR" dirty="0" smtClean="0"/>
              <a:t>.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/>
          <a:srcRect l="29791" t="24168" r="16189" b="12654"/>
          <a:stretch/>
        </p:blipFill>
        <p:spPr>
          <a:xfrm>
            <a:off x="4763069" y="1796030"/>
            <a:ext cx="7028597" cy="438093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283971" y="2017463"/>
            <a:ext cx="1507695" cy="944101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7624689" y="2757268"/>
            <a:ext cx="3995225" cy="331997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1683"/>
            <a:ext cx="10515600" cy="4351338"/>
          </a:xfrm>
        </p:spPr>
        <p:txBody>
          <a:bodyPr/>
          <a:lstStyle/>
          <a:p>
            <a:r>
              <a:rPr lang="pt-BR" dirty="0" smtClean="0"/>
              <a:t>Digite o código abaixo no botão </a:t>
            </a:r>
            <a:r>
              <a:rPr lang="pt-BR" b="1" dirty="0"/>
              <a:t>Listar Todos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838200" y="1801252"/>
            <a:ext cx="100090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try {</a:t>
            </a:r>
          </a:p>
          <a:p>
            <a:r>
              <a:rPr lang="pt-BR" sz="1200" dirty="0"/>
              <a:t>                </a:t>
            </a:r>
            <a:r>
              <a:rPr lang="pt-BR" sz="1200" b="1" dirty="0"/>
              <a:t>//Registra JDBC driver</a:t>
            </a:r>
          </a:p>
          <a:p>
            <a:r>
              <a:rPr lang="pt-BR" sz="1200" dirty="0"/>
              <a:t>                Class.forName("com.mysql.jdbc.Driver");</a:t>
            </a:r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//Abrindo a conexão: ATENÇÃO OS DOIS PARÂMETROS VAZIOS</a:t>
            </a:r>
            <a:r>
              <a:rPr lang="pt-BR" sz="1200" b="1" dirty="0" smtClean="0"/>
              <a:t>(" ") </a:t>
            </a:r>
            <a:r>
              <a:rPr lang="pt-BR" sz="1200" b="1" dirty="0"/>
              <a:t>SÃO USUÁRIO E SENHA, RESPECTIVAMENTE</a:t>
            </a:r>
            <a:r>
              <a:rPr lang="pt-BR" sz="1200" dirty="0"/>
              <a:t>.</a:t>
            </a:r>
          </a:p>
          <a:p>
            <a:r>
              <a:rPr lang="pt-BR" sz="1200" dirty="0"/>
              <a:t>                Connection conn = DriverManager.getConnection("jdbc:mysql://</a:t>
            </a:r>
            <a:r>
              <a:rPr lang="pt-BR" sz="1200" dirty="0" smtClean="0"/>
              <a:t>localhost:3306/escola", "  ", " ");</a:t>
            </a:r>
            <a:endParaRPr lang="pt-BR" sz="1200" dirty="0"/>
          </a:p>
          <a:p>
            <a:r>
              <a:rPr lang="pt-BR" sz="1200" b="1" dirty="0" smtClean="0"/>
              <a:t>                </a:t>
            </a:r>
            <a:r>
              <a:rPr lang="pt-BR" sz="1200" b="1" dirty="0"/>
              <a:t>//Executa a query de seleção</a:t>
            </a:r>
          </a:p>
          <a:p>
            <a:r>
              <a:rPr lang="pt-BR" sz="1200" dirty="0"/>
              <a:t>                java.sql.Statement st = conn.createStatement();</a:t>
            </a:r>
          </a:p>
          <a:p>
            <a:r>
              <a:rPr lang="pt-BR" sz="1200" dirty="0"/>
              <a:t>                st.executeQuery("select * from aluno");</a:t>
            </a:r>
          </a:p>
          <a:p>
            <a:r>
              <a:rPr lang="pt-BR" sz="1200" dirty="0"/>
              <a:t>                ResultSet rs = st.getResultSet();</a:t>
            </a:r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//Definir tamanho automático das colunas no modelo</a:t>
            </a:r>
          </a:p>
          <a:p>
            <a:r>
              <a:rPr lang="pt-BR" sz="1200" dirty="0"/>
              <a:t>                </a:t>
            </a:r>
            <a:r>
              <a:rPr lang="pt-BR" sz="1200" dirty="0" smtClean="0"/>
              <a:t>jTable1.setAutoResizeMode(jTable1.AUTO_RESIZE_ALL_COLUMNS</a:t>
            </a:r>
            <a:r>
              <a:rPr lang="pt-BR" sz="1200" dirty="0"/>
              <a:t>);</a:t>
            </a:r>
          </a:p>
          <a:p>
            <a:r>
              <a:rPr lang="pt-BR" sz="1200" b="1" dirty="0"/>
              <a:t>                //Criando um modelo de acordo com a definição da "JTable1"</a:t>
            </a:r>
          </a:p>
          <a:p>
            <a:r>
              <a:rPr lang="pt-BR" sz="1200" dirty="0"/>
              <a:t>                DefaultTableModel modelo = (DefaultTableModel) jTable1.getModel();</a:t>
            </a:r>
          </a:p>
          <a:p>
            <a:r>
              <a:rPr lang="pt-BR" sz="1200" b="1" dirty="0"/>
              <a:t>                //Zerar as linhas existentes do modelo</a:t>
            </a:r>
          </a:p>
          <a:p>
            <a:r>
              <a:rPr lang="pt-BR" sz="1200" dirty="0"/>
              <a:t>                modelo.setNumRows(0);</a:t>
            </a:r>
          </a:p>
          <a:p>
            <a:r>
              <a:rPr lang="pt-BR" sz="1200" b="1" dirty="0" smtClean="0"/>
              <a:t>                </a:t>
            </a:r>
            <a:r>
              <a:rPr lang="pt-BR" sz="1200" b="1" dirty="0"/>
              <a:t>//Lista os alunos no </a:t>
            </a:r>
            <a:r>
              <a:rPr lang="pt-BR" sz="1200" b="1" dirty="0" smtClean="0"/>
              <a:t>JTable</a:t>
            </a:r>
            <a:endParaRPr lang="pt-BR" sz="1200" b="1" dirty="0"/>
          </a:p>
          <a:p>
            <a:r>
              <a:rPr lang="pt-BR" sz="1200" dirty="0"/>
              <a:t>                while (rs.next()) {</a:t>
            </a:r>
          </a:p>
          <a:p>
            <a:r>
              <a:rPr lang="pt-BR" sz="1200" dirty="0"/>
              <a:t>                    modelo.addRow(new Object[]{</a:t>
            </a:r>
          </a:p>
          <a:p>
            <a:r>
              <a:rPr lang="pt-BR" sz="1200" dirty="0"/>
              <a:t>                                                rs.getString("Id"),</a:t>
            </a:r>
          </a:p>
          <a:p>
            <a:r>
              <a:rPr lang="pt-BR" sz="1200" dirty="0"/>
              <a:t>                                                rs.getString("Nome"),</a:t>
            </a:r>
          </a:p>
          <a:p>
            <a:r>
              <a:rPr lang="pt-BR" sz="1200" dirty="0"/>
              <a:t>                                                rs.getString("CPF")</a:t>
            </a:r>
          </a:p>
          <a:p>
            <a:r>
              <a:rPr lang="pt-BR" sz="1200" dirty="0"/>
              <a:t>                    });</a:t>
            </a:r>
          </a:p>
          <a:p>
            <a:r>
              <a:rPr lang="pt-BR" sz="1200" dirty="0"/>
              <a:t>                }</a:t>
            </a:r>
          </a:p>
          <a:p>
            <a:r>
              <a:rPr lang="pt-BR" sz="1200" dirty="0" smtClean="0"/>
              <a:t>            </a:t>
            </a:r>
            <a:r>
              <a:rPr lang="pt-BR" sz="1200" dirty="0"/>
              <a:t>} catch (SQLException | ClassNotFoundException e) {</a:t>
            </a:r>
          </a:p>
          <a:p>
            <a:r>
              <a:rPr lang="pt-BR" sz="1200" dirty="0"/>
              <a:t>                JOptionPane.showMessageDialog(rootPane, e);</a:t>
            </a:r>
          </a:p>
          <a:p>
            <a:r>
              <a:rPr lang="pt-BR" sz="1200" dirty="0"/>
              <a:t>            }//Fim try</a:t>
            </a:r>
          </a:p>
        </p:txBody>
      </p:sp>
    </p:spTree>
    <p:extLst>
      <p:ext uri="{BB962C8B-B14F-4D97-AF65-F5344CB8AC3E}">
        <p14:creationId xmlns:p14="http://schemas.microsoft.com/office/powerpoint/2010/main" val="3242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6857"/>
            <a:ext cx="10515600" cy="4351338"/>
          </a:xfrm>
        </p:spPr>
        <p:txBody>
          <a:bodyPr/>
          <a:lstStyle/>
          <a:p>
            <a:r>
              <a:rPr lang="pt-BR" dirty="0" smtClean="0"/>
              <a:t>Adicione, agora, o código abaixo no botão </a:t>
            </a:r>
            <a:r>
              <a:rPr lang="pt-BR" b="1" dirty="0" smtClean="0"/>
              <a:t>Consultar</a:t>
            </a:r>
            <a:r>
              <a:rPr lang="pt-BR" dirty="0" smtClean="0"/>
              <a:t>.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2" name="Retângulo 1"/>
          <p:cNvSpPr/>
          <p:nvPr/>
        </p:nvSpPr>
        <p:spPr>
          <a:xfrm>
            <a:off x="838200" y="1601547"/>
            <a:ext cx="997082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try {</a:t>
            </a:r>
          </a:p>
          <a:p>
            <a:r>
              <a:rPr lang="pt-BR" sz="1200" dirty="0"/>
              <a:t>               </a:t>
            </a:r>
            <a:r>
              <a:rPr lang="pt-BR" sz="1200" b="1" dirty="0"/>
              <a:t> //Registra JDBC driver</a:t>
            </a:r>
          </a:p>
          <a:p>
            <a:r>
              <a:rPr lang="pt-BR" sz="1200" dirty="0"/>
              <a:t>                Class.forName("com.mysql.jdbc.Driver");</a:t>
            </a:r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//Abrindo a conexão: ATENÇÃO OS DOIS PARÂMETROS VAZIOS</a:t>
            </a:r>
            <a:r>
              <a:rPr lang="pt-BR" sz="1200" b="1" dirty="0" smtClean="0"/>
              <a:t>(" ") </a:t>
            </a:r>
            <a:r>
              <a:rPr lang="pt-BR" sz="1200" b="1" dirty="0"/>
              <a:t>SÃO USUÁRIO E SENHA, RESPECTIVAMENTE.</a:t>
            </a:r>
          </a:p>
          <a:p>
            <a:r>
              <a:rPr lang="pt-BR" sz="1200" dirty="0"/>
              <a:t>                Connection conn = DriverManager.getConnection("jdbc:mysql://</a:t>
            </a:r>
            <a:r>
              <a:rPr lang="pt-BR" sz="1200" dirty="0" smtClean="0"/>
              <a:t>localhost:3306/escola", " ", " ");</a:t>
            </a:r>
            <a:endParaRPr lang="pt-BR" sz="1200" dirty="0"/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//Executa a query de seleção utilizando parâmetro enviado pelo usuário</a:t>
            </a:r>
          </a:p>
          <a:p>
            <a:r>
              <a:rPr lang="pt-BR" sz="1200" dirty="0"/>
              <a:t>                String query = "select * from aluno where nome like ?";</a:t>
            </a:r>
          </a:p>
          <a:p>
            <a:r>
              <a:rPr lang="pt-BR" sz="1200" dirty="0"/>
              <a:t>                PreparedStatement cmd;</a:t>
            </a:r>
          </a:p>
          <a:p>
            <a:r>
              <a:rPr lang="pt-BR" sz="1200" dirty="0"/>
              <a:t>                cmd = conn.prepareStatement(query);</a:t>
            </a:r>
          </a:p>
          <a:p>
            <a:r>
              <a:rPr lang="pt-BR" sz="1200" dirty="0"/>
              <a:t>                cmd.setString(1, "%" + jTextFieldConsultaNome.getText() + "%");</a:t>
            </a:r>
          </a:p>
          <a:p>
            <a:r>
              <a:rPr lang="pt-BR" sz="1200" dirty="0"/>
              <a:t>                ResultSet rs = cmd.executeQuery();</a:t>
            </a:r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//Definir tamanho automático das colunas no modelo</a:t>
            </a:r>
          </a:p>
          <a:p>
            <a:r>
              <a:rPr lang="pt-BR" sz="1200" dirty="0"/>
              <a:t>                </a:t>
            </a:r>
            <a:r>
              <a:rPr lang="pt-BR" sz="1200" dirty="0" smtClean="0"/>
              <a:t>jTable1.setAutoResizeMode(jTable1.AUTO_RESIZE_ALL_COLUMNS</a:t>
            </a:r>
            <a:r>
              <a:rPr lang="pt-BR" sz="1200" dirty="0"/>
              <a:t>);</a:t>
            </a:r>
          </a:p>
          <a:p>
            <a:r>
              <a:rPr lang="pt-BR" sz="1200" dirty="0"/>
              <a:t>                </a:t>
            </a:r>
            <a:r>
              <a:rPr lang="pt-BR" sz="1200" b="1" dirty="0"/>
              <a:t>//Criando um modelo de acordo com a definição da "JTable1"</a:t>
            </a:r>
          </a:p>
          <a:p>
            <a:r>
              <a:rPr lang="pt-BR" sz="1200" dirty="0"/>
              <a:t>                DefaultTableModel modelo = (DefaultTableModel) jTable1.getModel();</a:t>
            </a:r>
          </a:p>
          <a:p>
            <a:r>
              <a:rPr lang="pt-BR" sz="1200" dirty="0"/>
              <a:t>                </a:t>
            </a:r>
            <a:r>
              <a:rPr lang="pt-BR" sz="1200" b="1" dirty="0"/>
              <a:t>//Zerar as linhas existentes do modelo</a:t>
            </a:r>
          </a:p>
          <a:p>
            <a:r>
              <a:rPr lang="pt-BR" sz="1200" dirty="0"/>
              <a:t>                modelo.setNumRows(0);</a:t>
            </a:r>
          </a:p>
          <a:p>
            <a:r>
              <a:rPr lang="pt-BR" sz="1200" dirty="0" smtClean="0"/>
              <a:t>                </a:t>
            </a:r>
            <a:r>
              <a:rPr lang="pt-BR" sz="1200" b="1" dirty="0"/>
              <a:t>//Lista os alunos no </a:t>
            </a:r>
            <a:r>
              <a:rPr lang="pt-BR" sz="1200" b="1" dirty="0" smtClean="0"/>
              <a:t>JTable</a:t>
            </a:r>
            <a:endParaRPr lang="pt-BR" sz="1200" b="1" dirty="0"/>
          </a:p>
          <a:p>
            <a:r>
              <a:rPr lang="pt-BR" sz="1200" dirty="0"/>
              <a:t>                while (rs.next()) {</a:t>
            </a:r>
          </a:p>
          <a:p>
            <a:r>
              <a:rPr lang="pt-BR" sz="1200" dirty="0"/>
              <a:t>                    modelo.addRow(new Object[]{</a:t>
            </a:r>
          </a:p>
          <a:p>
            <a:r>
              <a:rPr lang="pt-BR" sz="1200" dirty="0"/>
              <a:t>                                                rs.getString("Id"),</a:t>
            </a:r>
          </a:p>
          <a:p>
            <a:r>
              <a:rPr lang="pt-BR" sz="1200" dirty="0"/>
              <a:t>                                                rs.getString("Nome"),</a:t>
            </a:r>
          </a:p>
          <a:p>
            <a:r>
              <a:rPr lang="pt-BR" sz="1200" dirty="0"/>
              <a:t>                                                rs.getString("CPF")</a:t>
            </a:r>
          </a:p>
          <a:p>
            <a:r>
              <a:rPr lang="pt-BR" sz="1200" dirty="0"/>
              <a:t>                    });</a:t>
            </a:r>
          </a:p>
          <a:p>
            <a:r>
              <a:rPr lang="pt-BR" sz="1200" dirty="0"/>
              <a:t>                </a:t>
            </a:r>
            <a:r>
              <a:rPr lang="pt-BR" sz="1200" dirty="0" smtClean="0"/>
              <a:t>}             </a:t>
            </a:r>
            <a:endParaRPr lang="pt-BR" sz="1200" dirty="0"/>
          </a:p>
          <a:p>
            <a:r>
              <a:rPr lang="pt-BR" sz="1200" dirty="0"/>
              <a:t>            } catch (SQLException | ClassNotFoundException e) {</a:t>
            </a:r>
          </a:p>
          <a:p>
            <a:r>
              <a:rPr lang="pt-BR" sz="1200" dirty="0"/>
              <a:t>                JOptionPane.showMessageDialog(rootPane, e);</a:t>
            </a:r>
          </a:p>
          <a:p>
            <a:r>
              <a:rPr lang="pt-BR" sz="1200" dirty="0"/>
              <a:t>            }//Fim try</a:t>
            </a:r>
          </a:p>
        </p:txBody>
      </p:sp>
    </p:spTree>
    <p:extLst>
      <p:ext uri="{BB962C8B-B14F-4D97-AF65-F5344CB8AC3E}">
        <p14:creationId xmlns:p14="http://schemas.microsoft.com/office/powerpoint/2010/main" val="34042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544273"/>
            <a:ext cx="11091203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Adicione, agora, o código abaixo no evento </a:t>
            </a:r>
            <a:r>
              <a:rPr lang="pt-BR" b="1" dirty="0" smtClean="0"/>
              <a:t>MouseClicked</a:t>
            </a:r>
            <a:r>
              <a:rPr lang="pt-BR" dirty="0" smtClean="0"/>
              <a:t> do componente </a:t>
            </a:r>
            <a:r>
              <a:rPr lang="pt-BR" b="1" dirty="0" smtClean="0"/>
              <a:t>JTable</a:t>
            </a:r>
            <a:r>
              <a:rPr lang="pt-BR" dirty="0" smtClean="0"/>
              <a:t>.</a:t>
            </a:r>
            <a:r>
              <a:rPr lang="pt-BR" b="1" dirty="0" smtClean="0"/>
              <a:t> 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 smtClean="0"/>
              <a:t>                                 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b="1" dirty="0"/>
              <a:t>//Obter o número da linha seleciona</a:t>
            </a:r>
          </a:p>
          <a:p>
            <a:pPr marL="0" indent="0">
              <a:buNone/>
            </a:pPr>
            <a:r>
              <a:rPr lang="pt-BR" dirty="0"/>
              <a:t>        int linhaselecionada = jTable1.getSelectedRow();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b="1" dirty="0"/>
              <a:t>//Exibir os valores das colunas da tabela nas caixas de texto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jTextFieldId.setText</a:t>
            </a:r>
            <a:r>
              <a:rPr lang="pt-BR" dirty="0" smtClean="0"/>
              <a:t>(jTable1.getValueAt(</a:t>
            </a:r>
            <a:r>
              <a:rPr lang="pt-BR" dirty="0" smtClean="0"/>
              <a:t>linhaselecionada</a:t>
            </a:r>
            <a:r>
              <a:rPr lang="pt-BR" dirty="0"/>
              <a:t>, 0).toString());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jTextFieldNome.setText</a:t>
            </a:r>
            <a:r>
              <a:rPr lang="pt-BR" dirty="0" smtClean="0"/>
              <a:t>(jTable1.getValueAt(</a:t>
            </a:r>
            <a:r>
              <a:rPr lang="pt-BR" dirty="0" smtClean="0"/>
              <a:t>linhaselecionada</a:t>
            </a:r>
            <a:r>
              <a:rPr lang="pt-BR" dirty="0"/>
              <a:t>, 1).toString());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smtClean="0"/>
              <a:t>jTextFieldCPF.setText</a:t>
            </a:r>
            <a:r>
              <a:rPr lang="pt-BR" dirty="0" smtClean="0"/>
              <a:t>(jTable1.getValueAt(</a:t>
            </a:r>
            <a:r>
              <a:rPr lang="pt-BR" dirty="0" smtClean="0"/>
              <a:t>linhaselecionada</a:t>
            </a:r>
            <a:r>
              <a:rPr lang="pt-BR" dirty="0"/>
              <a:t>, 2).toString());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Passo 4: </a:t>
            </a:r>
            <a:r>
              <a:rPr lang="pt-BR" b="1" dirty="0"/>
              <a:t>Criação da Aplicação JAVA no </a:t>
            </a:r>
            <a:r>
              <a:rPr lang="pt-BR" b="1" dirty="0" smtClean="0"/>
              <a:t>NetBeans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90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Exercício prático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284726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Desenvolver um CRUD para </a:t>
            </a:r>
            <a:r>
              <a:rPr lang="pt-BR" sz="2400" b="1" dirty="0" smtClean="0">
                <a:solidFill>
                  <a:srgbClr val="FF0000"/>
                </a:solidFill>
              </a:rPr>
              <a:t>cadastrar os Médicos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Desenvolver um CRUD para </a:t>
            </a:r>
            <a:r>
              <a:rPr lang="pt-BR" sz="2400" b="1" dirty="0" smtClean="0">
                <a:solidFill>
                  <a:srgbClr val="0070C0"/>
                </a:solidFill>
              </a:rPr>
              <a:t>agendar as consultas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Como tratar as exceções de chave duplicada na inclusão de dados na tabela?</a:t>
            </a:r>
          </a:p>
          <a:p>
            <a:r>
              <a:rPr lang="pt-BR" sz="2400" dirty="0" smtClean="0"/>
              <a:t>Como tratar as exceções de registro não encontrado na tabela?</a:t>
            </a:r>
          </a:p>
          <a:p>
            <a:endParaRPr lang="pt-BR" sz="24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22762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 smtClean="0"/>
              <a:t>Pesquise no Google?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374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ATENÇÃO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Siga </a:t>
            </a:r>
            <a:r>
              <a:rPr lang="pt-BR" dirty="0"/>
              <a:t>os passos </a:t>
            </a:r>
            <a:r>
              <a:rPr lang="pt-BR" dirty="0" smtClean="0"/>
              <a:t>determinados.</a:t>
            </a:r>
          </a:p>
          <a:p>
            <a:r>
              <a:rPr lang="pt-BR" dirty="0" smtClean="0"/>
              <a:t>Brinque </a:t>
            </a:r>
            <a:r>
              <a:rPr lang="pt-BR" dirty="0"/>
              <a:t>e </a:t>
            </a:r>
            <a:r>
              <a:rPr lang="pt-BR" dirty="0" smtClean="0"/>
              <a:t>aprenderá.</a:t>
            </a:r>
          </a:p>
          <a:p>
            <a:r>
              <a:rPr lang="pt-BR" dirty="0" smtClean="0"/>
              <a:t>Tente </a:t>
            </a:r>
            <a:r>
              <a:rPr lang="pt-BR" dirty="0"/>
              <a:t>fazer o que é </a:t>
            </a:r>
            <a:r>
              <a:rPr lang="pt-BR" dirty="0" smtClean="0"/>
              <a:t>solicitado.</a:t>
            </a:r>
          </a:p>
          <a:p>
            <a:r>
              <a:rPr lang="pt-BR" dirty="0" smtClean="0"/>
              <a:t>Muita </a:t>
            </a:r>
            <a:r>
              <a:rPr lang="pt-BR" dirty="0"/>
              <a:t>atenção aos </a:t>
            </a:r>
            <a:r>
              <a:rPr lang="pt-BR" dirty="0" smtClean="0"/>
              <a:t>comentários.</a:t>
            </a:r>
          </a:p>
          <a:p>
            <a:r>
              <a:rPr lang="pt-BR" dirty="0" smtClean="0"/>
              <a:t>É </a:t>
            </a:r>
            <a:r>
              <a:rPr lang="pt-BR" dirty="0"/>
              <a:t>importante </a:t>
            </a:r>
            <a:r>
              <a:rPr lang="pt-BR" dirty="0" smtClean="0"/>
              <a:t>e faça </a:t>
            </a:r>
            <a:r>
              <a:rPr lang="pt-BR" dirty="0"/>
              <a:t>para ver o que </a:t>
            </a:r>
            <a:r>
              <a:rPr lang="pt-BR" dirty="0" smtClean="0"/>
              <a:t>acontece.</a:t>
            </a:r>
          </a:p>
          <a:p>
            <a:r>
              <a:rPr lang="pt-BR" dirty="0" smtClean="0"/>
              <a:t>Irá </a:t>
            </a:r>
            <a:r>
              <a:rPr lang="pt-BR" dirty="0"/>
              <a:t>descobrir algumas coisas por si </a:t>
            </a:r>
            <a:r>
              <a:rPr lang="pt-BR" dirty="0" smtClean="0"/>
              <a:t>só.</a:t>
            </a:r>
          </a:p>
          <a:p>
            <a:r>
              <a:rPr lang="pt-BR" dirty="0" smtClean="0"/>
              <a:t>Considere </a:t>
            </a:r>
            <a:r>
              <a:rPr lang="pt-BR" dirty="0"/>
              <a:t>isto um </a:t>
            </a:r>
            <a:r>
              <a:rPr lang="pt-BR" dirty="0" smtClean="0"/>
              <a:t>DESAFIO.</a:t>
            </a:r>
          </a:p>
          <a:p>
            <a:r>
              <a:rPr lang="pt-BR" dirty="0" smtClean="0"/>
              <a:t>Perceba </a:t>
            </a:r>
            <a:r>
              <a:rPr lang="pt-BR" dirty="0"/>
              <a:t>e já estará aprendendo </a:t>
            </a:r>
            <a:r>
              <a:rPr lang="pt-BR" dirty="0" smtClean="0"/>
              <a:t>muito.</a:t>
            </a:r>
          </a:p>
          <a:p>
            <a:r>
              <a:rPr lang="pt-BR" dirty="0" smtClean="0"/>
              <a:t>Pode </a:t>
            </a:r>
            <a:r>
              <a:rPr lang="pt-BR" dirty="0"/>
              <a:t>ter certeza</a:t>
            </a:r>
            <a:r>
              <a:rPr lang="pt-BR" dirty="0" smtClean="0"/>
              <a:t>! Você </a:t>
            </a:r>
            <a:r>
              <a:rPr lang="pt-BR" dirty="0"/>
              <a:t>pode aprender muito mais do que pensa!</a:t>
            </a:r>
          </a:p>
        </p:txBody>
      </p:sp>
    </p:spTree>
    <p:extLst>
      <p:ext uri="{BB962C8B-B14F-4D97-AF65-F5344CB8AC3E}">
        <p14:creationId xmlns:p14="http://schemas.microsoft.com/office/powerpoint/2010/main" val="2470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Passo 1: Instalação do Banco de Dados MySQL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465993"/>
          </a:xfrm>
        </p:spPr>
        <p:txBody>
          <a:bodyPr>
            <a:normAutofit/>
          </a:bodyPr>
          <a:lstStyle/>
          <a:p>
            <a:r>
              <a:rPr lang="pt-BR" dirty="0"/>
              <a:t>Antes de mais nada, é necessário fazer a instalação do MySQL em sua </a:t>
            </a:r>
            <a:r>
              <a:rPr lang="pt-BR" dirty="0" smtClean="0"/>
              <a:t>máquina.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Portanto, leia o PDF </a:t>
            </a:r>
            <a:r>
              <a:rPr lang="pt-BR" b="1" dirty="0">
                <a:solidFill>
                  <a:srgbClr val="FF0000"/>
                </a:solidFill>
              </a:rPr>
              <a:t>MySQL – Manual de </a:t>
            </a:r>
            <a:r>
              <a:rPr lang="pt-BR" b="1" dirty="0" smtClean="0">
                <a:solidFill>
                  <a:srgbClr val="FF0000"/>
                </a:solidFill>
              </a:rPr>
              <a:t>Instalação.pdf</a:t>
            </a:r>
            <a:r>
              <a:rPr lang="pt-BR" dirty="0" smtClean="0"/>
              <a:t> disponível no AVA.</a:t>
            </a:r>
          </a:p>
        </p:txBody>
      </p:sp>
      <p:pic>
        <p:nvPicPr>
          <p:cNvPr id="7170" name="Picture 2" descr="https://encrypted-tbn1.gstatic.com/images?q=tbn:ANd9GcTYYj3b0LpKvRlfop4kN7yv-DnzqKXY3RctJ5ej8TErKpDzR8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448" y="2870842"/>
            <a:ext cx="3461081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52672"/>
            <a:ext cx="10515600" cy="4351338"/>
          </a:xfrm>
        </p:spPr>
        <p:txBody>
          <a:bodyPr/>
          <a:lstStyle/>
          <a:p>
            <a:r>
              <a:rPr lang="pt-BR" dirty="0" smtClean="0"/>
              <a:t>Para instalar o </a:t>
            </a:r>
            <a:r>
              <a:rPr lang="pt-BR" b="1" dirty="0" smtClean="0"/>
              <a:t>NetBeans</a:t>
            </a:r>
            <a:r>
              <a:rPr lang="pt-BR" dirty="0" smtClean="0"/>
              <a:t>, faça o donwload no site abaixo e execute o instalador. Lembre-se, você deverá ter instalado o </a:t>
            </a:r>
            <a:r>
              <a:rPr lang="pt-BR" b="1" dirty="0" smtClean="0"/>
              <a:t>Java 7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https://netbeans.org/downloads/index.html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Passo 2: Instalação da IDE NetBeans</a:t>
            </a:r>
            <a:endParaRPr lang="pt-BR" sz="4000" b="1" dirty="0"/>
          </a:p>
        </p:txBody>
      </p:sp>
      <p:grpSp>
        <p:nvGrpSpPr>
          <p:cNvPr id="7" name="Grupo 6"/>
          <p:cNvGrpSpPr/>
          <p:nvPr/>
        </p:nvGrpSpPr>
        <p:grpSpPr>
          <a:xfrm>
            <a:off x="2429300" y="2878235"/>
            <a:ext cx="6755642" cy="3942603"/>
            <a:chOff x="2402005" y="2739161"/>
            <a:chExt cx="6755642" cy="394260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 cstate="print"/>
            <a:srcRect l="16890" t="24168" r="17867" b="4387"/>
            <a:stretch/>
          </p:blipFill>
          <p:spPr>
            <a:xfrm>
              <a:off x="2402005" y="2739161"/>
              <a:ext cx="6755642" cy="3942603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8114381" y="6176963"/>
              <a:ext cx="1043266" cy="431954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9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5043985" cy="4356811"/>
          </a:xfrm>
        </p:spPr>
        <p:txBody>
          <a:bodyPr/>
          <a:lstStyle/>
          <a:p>
            <a:pPr algn="just"/>
            <a:r>
              <a:rPr lang="pt-BR" dirty="0" smtClean="0"/>
              <a:t>Execute o NetBeans.</a:t>
            </a:r>
          </a:p>
          <a:p>
            <a:pPr algn="just"/>
            <a:r>
              <a:rPr lang="pt-BR" dirty="0" smtClean="0"/>
              <a:t>Registre </a:t>
            </a:r>
            <a:r>
              <a:rPr lang="pt-BR" dirty="0"/>
              <a:t>o servidor MySQL. Isto só poderá ocorrer quando o MySQL estiver instalado. Basta clicar com o botão direto do mouse em Banco de dados conforme a imagem: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673615" y="1368188"/>
            <a:ext cx="4476607" cy="5247045"/>
            <a:chOff x="6673615" y="1368188"/>
            <a:chExt cx="4476607" cy="524704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 cstate="print"/>
            <a:srcRect r="69685" b="36800"/>
            <a:stretch/>
          </p:blipFill>
          <p:spPr>
            <a:xfrm>
              <a:off x="6673615" y="1368188"/>
              <a:ext cx="4476607" cy="5247045"/>
            </a:xfrm>
            <a:prstGeom prst="rect">
              <a:avLst/>
            </a:prstGeom>
          </p:spPr>
        </p:pic>
        <p:sp>
          <p:nvSpPr>
            <p:cNvPr id="6" name="Elipse 5"/>
            <p:cNvSpPr/>
            <p:nvPr/>
          </p:nvSpPr>
          <p:spPr>
            <a:xfrm>
              <a:off x="8065757" y="2188418"/>
              <a:ext cx="1201073" cy="431954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/>
            <p:cNvSpPr/>
            <p:nvPr/>
          </p:nvSpPr>
          <p:spPr>
            <a:xfrm>
              <a:off x="8065757" y="2902125"/>
              <a:ext cx="1692322" cy="431954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3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3865"/>
            <a:ext cx="4921155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Configure as propriedades do servidor MySQL, aceitando algumas como padrão oferecidos na guia </a:t>
            </a:r>
            <a:r>
              <a:rPr lang="pt-BR" b="1" dirty="0"/>
              <a:t>Propriedades </a:t>
            </a:r>
            <a:r>
              <a:rPr lang="pt-BR" b="1" dirty="0" smtClean="0"/>
              <a:t>Básicas.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Coloque a senha do </a:t>
            </a:r>
            <a:r>
              <a:rPr lang="pt-BR" b="1" dirty="0" smtClean="0"/>
              <a:t>root</a:t>
            </a:r>
            <a:r>
              <a:rPr lang="pt-BR" dirty="0" smtClean="0"/>
              <a:t> definida na instalação do MySQL. No laboratório da </a:t>
            </a:r>
            <a:r>
              <a:rPr lang="pt-BR" b="1" dirty="0" smtClean="0"/>
              <a:t>Unicarioca</a:t>
            </a:r>
            <a:r>
              <a:rPr lang="pt-BR" dirty="0" smtClean="0"/>
              <a:t> deve ser opcional, vamos testar?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5759355" y="1880856"/>
            <a:ext cx="5938350" cy="4296107"/>
            <a:chOff x="5759355" y="1880856"/>
            <a:chExt cx="5938350" cy="429610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355" y="1880856"/>
              <a:ext cx="5938350" cy="4296107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7882369" y="3689671"/>
              <a:ext cx="1692322" cy="431954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349" cy="4351338"/>
          </a:xfrm>
        </p:spPr>
        <p:txBody>
          <a:bodyPr/>
          <a:lstStyle/>
          <a:p>
            <a:pPr algn="just"/>
            <a:r>
              <a:rPr lang="pt-BR" dirty="0"/>
              <a:t>Conecte </a:t>
            </a:r>
            <a:r>
              <a:rPr lang="pt-BR" dirty="0" smtClean="0"/>
              <a:t>ao </a:t>
            </a:r>
            <a:r>
              <a:rPr lang="pt-BR" dirty="0"/>
              <a:t>servidor MySQL com o botão direito do mouse </a:t>
            </a:r>
            <a:r>
              <a:rPr lang="pt-BR" dirty="0" smtClean="0"/>
              <a:t>e, </a:t>
            </a:r>
            <a:r>
              <a:rPr lang="pt-BR" dirty="0"/>
              <a:t>logo após, no mesmo menu, crie um banco de dados chamado </a:t>
            </a:r>
            <a:r>
              <a:rPr lang="pt-BR" b="1" dirty="0" smtClean="0"/>
              <a:t>Escola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/>
              <a:t>Passo 3: </a:t>
            </a:r>
            <a:r>
              <a:rPr lang="pt-BR" sz="3600" b="1" dirty="0"/>
              <a:t>Criação de um Banco de Dados e Tabela Aluno</a:t>
            </a:r>
            <a:br>
              <a:rPr lang="pt-BR" sz="3600" b="1" dirty="0"/>
            </a:br>
            <a:endParaRPr lang="pt-BR" sz="3600" b="1" dirty="0"/>
          </a:p>
        </p:txBody>
      </p:sp>
      <p:grpSp>
        <p:nvGrpSpPr>
          <p:cNvPr id="5" name="Grupo 4"/>
          <p:cNvGrpSpPr/>
          <p:nvPr/>
        </p:nvGrpSpPr>
        <p:grpSpPr>
          <a:xfrm>
            <a:off x="6324316" y="1541061"/>
            <a:ext cx="4933950" cy="4924425"/>
            <a:chOff x="6310668" y="1404581"/>
            <a:chExt cx="4933950" cy="4924425"/>
          </a:xfrm>
        </p:grpSpPr>
        <p:pic>
          <p:nvPicPr>
            <p:cNvPr id="3074" name="Picture 2" descr="http://ipartilho.partilho.com.br/2013/04/MySQL-Conexao-Registro-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0668" y="1404581"/>
              <a:ext cx="4933950" cy="492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Elipse 5"/>
            <p:cNvSpPr/>
            <p:nvPr/>
          </p:nvSpPr>
          <p:spPr>
            <a:xfrm>
              <a:off x="8516203" y="3263770"/>
              <a:ext cx="1692322" cy="407478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7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1840</Words>
  <Application>Microsoft Office PowerPoint</Application>
  <PresentationFormat>Widescreen</PresentationFormat>
  <Paragraphs>269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Tema do Office</vt:lpstr>
      <vt:lpstr>com Java e MySQL</vt:lpstr>
      <vt:lpstr>Tecnologias envolvidas: Java, JDBC, MySQL e NetBeans</vt:lpstr>
      <vt:lpstr>Apresentação do PowerPoint</vt:lpstr>
      <vt:lpstr>ATENÇÃO</vt:lpstr>
      <vt:lpstr>Passo 1: Instalação do Banco de Dados MySQL</vt:lpstr>
      <vt:lpstr>Passo 2: Instalação da IDE NetBeans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3: Criação de um Banco de Dados e Tabela Aluno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Passo 4: Criação da Aplicação JAVA no NetBeans </vt:lpstr>
      <vt:lpstr>Exercício prático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JAVA: Inserir, Excluir, Atualizar, Listar com Statement </dc:title>
  <dc:creator>Jorge Doria</dc:creator>
  <cp:lastModifiedBy>Jorge Doria</cp:lastModifiedBy>
  <cp:revision>98</cp:revision>
  <dcterms:created xsi:type="dcterms:W3CDTF">2014-07-18T17:07:18Z</dcterms:created>
  <dcterms:modified xsi:type="dcterms:W3CDTF">2016-10-02T18:09:27Z</dcterms:modified>
</cp:coreProperties>
</file>