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5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2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7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7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9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7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92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91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1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88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0345-081D-4142-9134-6A70197B1479}" type="datetimeFigureOut">
              <a:rPr lang="pt-BR" smtClean="0"/>
              <a:t>24/05/2018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943-159F-4D3F-AAC3-3AC33BEF61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0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N4qNeKBDzy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ipHKJWzW3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sPC-oL-5if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fissionaisti.com.br/2016/12/design-pattern-criando-uma-classe-dao-generic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357563"/>
            <a:ext cx="12192000" cy="1062037"/>
          </a:xfrm>
        </p:spPr>
        <p:txBody>
          <a:bodyPr>
            <a:normAutofit/>
          </a:bodyPr>
          <a:lstStyle/>
          <a:p>
            <a:r>
              <a:rPr lang="pt-BR" b="1" dirty="0" smtClean="0"/>
              <a:t>Utilizar o Java Persistence API - JPA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0" y="4951759"/>
            <a:ext cx="12192000" cy="1450197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/>
              <a:t>Prof. Jorge Viana Doria Junior, M.Sc.</a:t>
            </a:r>
          </a:p>
          <a:p>
            <a:r>
              <a:rPr lang="pt-BR" sz="3200" dirty="0" smtClean="0"/>
              <a:t>Mestre em Informática DCC/IM/iNCE/UFRJ</a:t>
            </a:r>
          </a:p>
          <a:p>
            <a:r>
              <a:rPr lang="pt-BR" sz="3200" dirty="0" smtClean="0"/>
              <a:t>jjunior@unicarioca.edu.br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3354"/>
            <a:ext cx="1143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5659"/>
            <a:ext cx="108331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/>
              <a:t>A </a:t>
            </a:r>
            <a:r>
              <a:rPr lang="pt-BR" altLang="pt-BR" sz="3200" dirty="0" smtClean="0"/>
              <a:t>slide anterior decreta, </a:t>
            </a:r>
            <a:r>
              <a:rPr lang="pt-BR" altLang="pt-BR" sz="3200" dirty="0"/>
              <a:t>com o comando </a:t>
            </a:r>
            <a:r>
              <a:rPr lang="pt-BR" altLang="pt-BR" sz="3200" b="1" dirty="0"/>
              <a:t>drop-and-create</a:t>
            </a:r>
            <a:r>
              <a:rPr lang="pt-BR" altLang="pt-BR" sz="3200" dirty="0"/>
              <a:t>, que o JPA destruirá um banco existente e criará um novo, a partir do que for descrito por nosso modelo. É possível fazer com que o JPA não faça nada, ou apenas tente atualizar um banco</a:t>
            </a:r>
            <a:r>
              <a:rPr lang="pt-BR" altLang="pt-BR" sz="3200" dirty="0" smtClean="0"/>
              <a:t>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3200" dirty="0" smtClean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3200" dirty="0" smtClean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 smtClean="0"/>
              <a:t>Nossas classes que serão convertidas ao banco de dados serão chamadas Entidades. Elas serão anotadas com </a:t>
            </a:r>
            <a:r>
              <a:rPr lang="pt-BR" altLang="pt-BR" sz="3200" b="1" dirty="0" smtClean="0"/>
              <a:t>@Entity</a:t>
            </a:r>
            <a:r>
              <a:rPr lang="pt-BR" altLang="pt-BR" sz="3200" dirty="0" smtClean="0"/>
              <a:t>.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12102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1649" t="34202" r="8419" b="21528"/>
          <a:stretch/>
        </p:blipFill>
        <p:spPr>
          <a:xfrm>
            <a:off x="609600" y="173097"/>
            <a:ext cx="11130977" cy="46228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9600" y="4795897"/>
            <a:ext cx="106505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3200" dirty="0"/>
              <a:t>Além </a:t>
            </a:r>
            <a:r>
              <a:rPr lang="pt-BR" altLang="pt-BR" sz="3200" dirty="0" smtClean="0"/>
              <a:t>disso...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3200" b="1" dirty="0" smtClean="0"/>
              <a:t>@</a:t>
            </a:r>
            <a:r>
              <a:rPr lang="pt-BR" altLang="pt-BR" sz="3200" b="1" dirty="0"/>
              <a:t>Id</a:t>
            </a:r>
            <a:r>
              <a:rPr lang="pt-BR" altLang="pt-BR" sz="3200" dirty="0"/>
              <a:t> e </a:t>
            </a:r>
            <a:r>
              <a:rPr lang="pt-BR" altLang="pt-BR" sz="3200" b="1" dirty="0"/>
              <a:t>@GeneratedValue(strategy = GenerationType.AUTO)</a:t>
            </a:r>
            <a:r>
              <a:rPr lang="pt-BR" altLang="pt-BR" sz="3200" dirty="0"/>
              <a:t> dizem que o atributo id da classe é a chave primária e que deve ser </a:t>
            </a:r>
            <a:r>
              <a:rPr lang="pt-BR" altLang="pt-BR" sz="3200" b="1" dirty="0"/>
              <a:t>autoincrementada</a:t>
            </a:r>
            <a:r>
              <a:rPr lang="pt-BR" altLang="pt-BR" sz="3200" dirty="0"/>
              <a:t>, respectivamente. </a:t>
            </a:r>
          </a:p>
        </p:txBody>
      </p:sp>
    </p:spTree>
    <p:extLst>
      <p:ext uri="{BB962C8B-B14F-4D97-AF65-F5344CB8AC3E}">
        <p14:creationId xmlns:p14="http://schemas.microsoft.com/office/powerpoint/2010/main" val="30060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94351"/>
            <a:ext cx="9626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3200" dirty="0"/>
              <a:t>Os objetos </a:t>
            </a:r>
            <a:r>
              <a:rPr lang="pt-BR" altLang="pt-BR" sz="3200" dirty="0" smtClean="0"/>
              <a:t>serão: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3200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 smtClean="0"/>
              <a:t>Inseridos </a:t>
            </a:r>
            <a:r>
              <a:rPr lang="pt-BR" altLang="pt-BR" sz="3200" dirty="0"/>
              <a:t>em banco usando o método </a:t>
            </a:r>
            <a:r>
              <a:rPr lang="pt-BR" altLang="pt-BR" sz="3200" b="1" dirty="0" smtClean="0"/>
              <a:t>persist(obj).</a:t>
            </a:r>
            <a:endParaRPr lang="pt-BR" altLang="pt-BR" sz="3200" dirty="0" smtClean="0"/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3200" dirty="0" smtClean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 smtClean="0"/>
              <a:t>Atualizados </a:t>
            </a:r>
            <a:r>
              <a:rPr lang="pt-BR" altLang="pt-BR" sz="3200" dirty="0"/>
              <a:t>com o </a:t>
            </a:r>
            <a:r>
              <a:rPr lang="pt-BR" altLang="pt-BR" sz="3200" b="1" dirty="0"/>
              <a:t>merge(obj)</a:t>
            </a:r>
            <a:r>
              <a:rPr lang="pt-BR" altLang="pt-BR" sz="3200" dirty="0"/>
              <a:t> </a:t>
            </a:r>
            <a:r>
              <a:rPr lang="pt-BR" altLang="pt-BR" sz="3200" dirty="0" smtClean="0"/>
              <a:t>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3200" dirty="0" smtClean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 smtClean="0"/>
              <a:t>Excluídos </a:t>
            </a:r>
            <a:r>
              <a:rPr lang="pt-BR" altLang="pt-BR" sz="3200" dirty="0"/>
              <a:t>com </a:t>
            </a:r>
            <a:r>
              <a:rPr lang="pt-BR" altLang="pt-BR" sz="3200" b="1" dirty="0"/>
              <a:t>remove(obj</a:t>
            </a:r>
            <a:r>
              <a:rPr lang="pt-BR" altLang="pt-BR" sz="3200" b="1" dirty="0" smtClean="0"/>
              <a:t>).</a:t>
            </a:r>
            <a:r>
              <a:rPr lang="pt-BR" altLang="pt-BR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7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sz="3200" dirty="0" smtClean="0"/>
              <a:t>Ambos métodos da classe EntityManager.</a:t>
            </a:r>
          </a:p>
          <a:p>
            <a:pPr marL="0" indent="0" algn="just">
              <a:buNone/>
            </a:pPr>
            <a:r>
              <a:rPr lang="pt-BR" altLang="pt-BR" sz="3200" dirty="0" smtClean="0"/>
              <a:t>  </a:t>
            </a:r>
            <a:r>
              <a:rPr lang="pt-BR" altLang="pt-BR" sz="3200" b="1" dirty="0" smtClean="0"/>
              <a:t>(javax.persistence.EntityManager)</a:t>
            </a:r>
          </a:p>
          <a:p>
            <a:pPr algn="just"/>
            <a:endParaRPr lang="pt-BR" altLang="pt-BR" sz="3200" dirty="0" smtClean="0"/>
          </a:p>
          <a:p>
            <a:pPr algn="just"/>
            <a:r>
              <a:rPr lang="pt-BR" altLang="pt-BR" sz="3200" dirty="0" smtClean="0"/>
              <a:t>Classe que instanciaremos quando precisarmos acessar o banco:</a:t>
            </a:r>
          </a:p>
          <a:p>
            <a:pPr algn="just"/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552" t="28472" r="8418" b="45139"/>
          <a:stretch/>
        </p:blipFill>
        <p:spPr>
          <a:xfrm>
            <a:off x="2552699" y="4322762"/>
            <a:ext cx="9435546" cy="2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Sempre que for necessário realizar uma transação, ou seja, uma operação de escrita (inserção, atualização ou deleção) no banco, é preciso abrir uma transação com o </a:t>
            </a:r>
            <a:r>
              <a:rPr lang="pt-BR" sz="3200" b="1" dirty="0" smtClean="0"/>
              <a:t>EntityManager</a:t>
            </a:r>
            <a:r>
              <a:rPr lang="pt-BR" sz="3200" dirty="0" smtClean="0"/>
              <a:t>: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Por exemplo...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9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454" t="20312" r="8223" b="7291"/>
          <a:stretch/>
        </p:blipFill>
        <p:spPr>
          <a:xfrm>
            <a:off x="1320799" y="190500"/>
            <a:ext cx="9664701" cy="65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/>
              <a:t>Complemente seus estudos acessando os links abaixo:</a:t>
            </a:r>
          </a:p>
          <a:p>
            <a:pPr marL="0" indent="0">
              <a:buNone/>
            </a:pPr>
            <a:r>
              <a:rPr lang="pt-BR" sz="3200" b="1" dirty="0" smtClean="0"/>
              <a:t>Introdução ao </a:t>
            </a:r>
            <a:r>
              <a:rPr lang="pt-BR" sz="3200" b="1" dirty="0" smtClean="0">
                <a:solidFill>
                  <a:srgbClr val="FF0000"/>
                </a:solidFill>
              </a:rPr>
              <a:t>JPA</a:t>
            </a:r>
            <a:r>
              <a:rPr lang="pt-BR" sz="3200" b="1" dirty="0" smtClean="0"/>
              <a:t> com </a:t>
            </a:r>
            <a:r>
              <a:rPr lang="pt-BR" sz="3200" b="1" dirty="0" smtClean="0">
                <a:solidFill>
                  <a:srgbClr val="FF0000"/>
                </a:solidFill>
              </a:rPr>
              <a:t>NetBeans</a:t>
            </a:r>
            <a:endParaRPr lang="pt-BR" sz="3200" b="1" dirty="0">
              <a:solidFill>
                <a:srgbClr val="FF0000"/>
              </a:solidFill>
            </a:endParaRPr>
          </a:p>
          <a:p>
            <a:r>
              <a:rPr lang="pt-BR" sz="3200" dirty="0" smtClean="0">
                <a:hlinkClick r:id="rId2"/>
              </a:rPr>
              <a:t>https://www.youtube.com/watch?v=N4qNeKBDzy0</a:t>
            </a:r>
            <a:endParaRPr lang="pt-BR" sz="3200" dirty="0" smtClean="0"/>
          </a:p>
          <a:p>
            <a:endParaRPr lang="pt-BR" sz="3200" dirty="0"/>
          </a:p>
          <a:p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31649" t="26216" r="8614" b="13021"/>
          <a:stretch/>
        </p:blipFill>
        <p:spPr>
          <a:xfrm>
            <a:off x="3409336" y="3632620"/>
            <a:ext cx="5373327" cy="30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/>
              <a:t>Complemente seus estudos acessando os links abaixo:</a:t>
            </a:r>
          </a:p>
          <a:p>
            <a:pPr marL="0" indent="0">
              <a:buNone/>
            </a:pPr>
            <a:r>
              <a:rPr lang="pt-BR" sz="3200" b="1" dirty="0" smtClean="0"/>
              <a:t>Implementando </a:t>
            </a:r>
            <a:r>
              <a:rPr lang="pt-BR" sz="3200" b="1" dirty="0" smtClean="0">
                <a:solidFill>
                  <a:srgbClr val="FF0000"/>
                </a:solidFill>
              </a:rPr>
              <a:t>CRUD</a:t>
            </a:r>
            <a:r>
              <a:rPr lang="pt-BR" sz="3200" b="1" dirty="0" smtClean="0"/>
              <a:t> com </a:t>
            </a:r>
            <a:r>
              <a:rPr lang="pt-BR" sz="3200" b="1" dirty="0" smtClean="0">
                <a:solidFill>
                  <a:srgbClr val="FF0000"/>
                </a:solidFill>
              </a:rPr>
              <a:t>JPA</a:t>
            </a:r>
            <a:endParaRPr lang="pt-BR" sz="3200" b="1" dirty="0">
              <a:solidFill>
                <a:srgbClr val="FF0000"/>
              </a:solidFill>
            </a:endParaRPr>
          </a:p>
          <a:p>
            <a:r>
              <a:rPr lang="pt-BR" sz="3200" dirty="0" smtClean="0">
                <a:hlinkClick r:id="rId2"/>
              </a:rPr>
              <a:t>https://www.youtube.com/watch?v=JipHKJWzW3w</a:t>
            </a:r>
            <a:endParaRPr lang="pt-BR" sz="3200" dirty="0" smtClean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2821" t="18229" r="10371" b="23438"/>
          <a:stretch/>
        </p:blipFill>
        <p:spPr>
          <a:xfrm>
            <a:off x="3371850" y="3560190"/>
            <a:ext cx="5448300" cy="31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Complemente seus estudos acessando os links abaixo:</a:t>
            </a:r>
          </a:p>
          <a:p>
            <a:pPr marL="0" indent="0">
              <a:buNone/>
            </a:pPr>
            <a:r>
              <a:rPr lang="pt-BR" b="1" dirty="0"/>
              <a:t>Implementando </a:t>
            </a:r>
            <a:r>
              <a:rPr lang="pt-BR" b="1" dirty="0">
                <a:solidFill>
                  <a:srgbClr val="FF0000"/>
                </a:solidFill>
              </a:rPr>
              <a:t>@</a:t>
            </a:r>
            <a:r>
              <a:rPr lang="pt-BR" b="1" dirty="0">
                <a:solidFill>
                  <a:srgbClr val="FF0000"/>
                </a:solidFill>
              </a:rPr>
              <a:t>NamedQuery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com </a:t>
            </a:r>
            <a:r>
              <a:rPr lang="pt-BR" b="1" dirty="0">
                <a:solidFill>
                  <a:srgbClr val="FF0000"/>
                </a:solidFill>
              </a:rPr>
              <a:t>JPA</a:t>
            </a:r>
          </a:p>
          <a:p>
            <a:r>
              <a:rPr lang="pt-BR" sz="3200" dirty="0" smtClean="0">
                <a:hlinkClick r:id="rId2"/>
              </a:rPr>
              <a:t>https</a:t>
            </a:r>
            <a:r>
              <a:rPr lang="pt-BR" sz="3200" dirty="0">
                <a:hlinkClick r:id="rId2"/>
              </a:rPr>
              <a:t>://</a:t>
            </a:r>
            <a:r>
              <a:rPr lang="pt-BR" sz="3200" dirty="0" smtClean="0">
                <a:hlinkClick r:id="rId2"/>
              </a:rPr>
              <a:t>youtu.be/sPC-oL-5ifQ</a:t>
            </a:r>
            <a:endParaRPr lang="pt-BR" sz="32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9856" t="20529" r="42014" b="23726"/>
          <a:stretch/>
        </p:blipFill>
        <p:spPr>
          <a:xfrm>
            <a:off x="3578668" y="3513281"/>
            <a:ext cx="5034664" cy="31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5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Padrão DAO: Data Access 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Acesse: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://www.profissionaisti.com.br/2016/12/design-pattern-criando-uma-classe-dao-generica</a:t>
            </a:r>
            <a:r>
              <a:rPr lang="pt-BR" sz="3600" dirty="0" smtClean="0">
                <a:hlinkClick r:id="rId2"/>
              </a:rPr>
              <a:t>/</a:t>
            </a:r>
            <a:endParaRPr lang="pt-BR" sz="3600" dirty="0" smtClean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615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/>
              <a:t>Nessa etapa, você aprenderá a utilizar a API de persistência do Java, que permitirá que suas classes sejam transformadas em tabelas de bancos de dados e que a manipulação de dados seja feita sem escrever queries.</a:t>
            </a:r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 smtClean="0"/>
              <a:t>Com isso, será possível substituir a abordagem de acesso a banco com JDBC.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94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o Mapeamento objeto-relacional, do inglês </a:t>
            </a:r>
            <a:r>
              <a:rPr lang="pt-BR" sz="3200" b="1" i="1" dirty="0" smtClean="0"/>
              <a:t>Object-relational mapping</a:t>
            </a:r>
            <a:r>
              <a:rPr lang="pt-BR" sz="3200" dirty="0" smtClean="0"/>
              <a:t>, ou </a:t>
            </a:r>
            <a:r>
              <a:rPr lang="pt-BR" sz="3200" b="1" dirty="0" smtClean="0"/>
              <a:t>ORM</a:t>
            </a:r>
            <a:r>
              <a:rPr lang="pt-BR" sz="3200" dirty="0" smtClean="0"/>
              <a:t>, é uma técnica de desenvolvimento de software que abstrai a conversão de programas orientados a objetos aos bancos de dados relacionais.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Com ORM, as tabelas passam a ser representadas através de classes, e seus registros, como instâncias das classes correspondentes.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06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O desenvolvedor não precisará mais se preocupar com os comandos em linguagem SQL diretamente, pois irá trabalhar contra o modelo – classes, não mais contra o banco de dados, e utilizará um framework que realizará o trabalho de persistência.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58076"/>
            <a:ext cx="7454900" cy="29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A especificação Java possui uma API de Persistência, o JPA, o qual é implementado por frameworks como o </a:t>
            </a:r>
            <a:r>
              <a:rPr lang="pt-BR" sz="3200" b="1" dirty="0" smtClean="0"/>
              <a:t>EclipseLink</a:t>
            </a:r>
            <a:r>
              <a:rPr lang="pt-BR" sz="3200" dirty="0" smtClean="0"/>
              <a:t> e o </a:t>
            </a:r>
            <a:r>
              <a:rPr lang="pt-BR" sz="3200" b="1" dirty="0" smtClean="0"/>
              <a:t>Hibernate</a:t>
            </a:r>
            <a:r>
              <a:rPr lang="pt-BR" sz="3200" dirty="0" smtClean="0"/>
              <a:t>, que você verá na próxima etapa.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Além disso, há diferenças de SQL dependendo do fabricante. A manutenibilidade no caso de uma troca de fabricante de banco de dados não é tarefa simples.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554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6300" cy="4351338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/>
              <a:t>Quando utilizamos JPA em nossa aplicação, transferimos para ele as responsabilidades sobre o banco de dados. </a:t>
            </a:r>
            <a:r>
              <a:rPr lang="pt-BR" sz="3200" u="sng" dirty="0" smtClean="0"/>
              <a:t>Não será mais necessário utilizar as abordagens JDBC em que precisávamos escrever query por query</a:t>
            </a:r>
            <a:r>
              <a:rPr lang="pt-BR" sz="3200" dirty="0" smtClean="0"/>
              <a:t> para cada operação do sistema.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Ao utilizar o JPA, teremos um arquivo chamado </a:t>
            </a:r>
            <a:r>
              <a:rPr lang="pt-BR" sz="3200" b="1" i="1" dirty="0" smtClean="0"/>
              <a:t>persistence.xml</a:t>
            </a:r>
            <a:r>
              <a:rPr lang="pt-BR" sz="3200" dirty="0" smtClean="0"/>
              <a:t>, na pasta de configuração da aplicação, que será algo como: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540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896" t="13889" r="8517" b="12673"/>
          <a:stretch/>
        </p:blipFill>
        <p:spPr>
          <a:xfrm>
            <a:off x="355600" y="139018"/>
            <a:ext cx="11531600" cy="65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Ele guardará as propriedades do banco que será acessado, como sua URL, driver, usuário e senha: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552" t="48785" r="8418" b="25173"/>
          <a:stretch/>
        </p:blipFill>
        <p:spPr>
          <a:xfrm>
            <a:off x="369927" y="2972594"/>
            <a:ext cx="11452146" cy="2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ORM: Mapeamento Objeto-Relacional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1844501"/>
            <a:ext cx="105155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3200" dirty="0" smtClean="0"/>
              <a:t>Nas linhas anteriores, </a:t>
            </a:r>
            <a:r>
              <a:rPr lang="pt-BR" altLang="pt-BR" sz="3200" dirty="0"/>
              <a:t>informamos que usamos o </a:t>
            </a:r>
            <a:r>
              <a:rPr lang="pt-BR" altLang="pt-BR" sz="3200" b="1" dirty="0"/>
              <a:t>MySQL</a:t>
            </a:r>
            <a:r>
              <a:rPr lang="pt-BR" altLang="pt-BR" sz="3200" dirty="0"/>
              <a:t> como banco, em particular um </a:t>
            </a:r>
            <a:r>
              <a:rPr lang="pt-BR" altLang="pt-BR" sz="3200" b="1" dirty="0"/>
              <a:t>schema</a:t>
            </a:r>
            <a:r>
              <a:rPr lang="pt-BR" altLang="pt-BR" sz="3200" dirty="0"/>
              <a:t> chamado </a:t>
            </a:r>
            <a:r>
              <a:rPr lang="pt-BR" altLang="pt-BR" sz="3200" b="1" dirty="0"/>
              <a:t>db</a:t>
            </a:r>
            <a:r>
              <a:rPr lang="pt-BR" altLang="pt-BR" sz="3200" dirty="0"/>
              <a:t>, com o driver </a:t>
            </a:r>
            <a:r>
              <a:rPr lang="pt-BR" altLang="pt-BR" sz="3200" b="1" dirty="0"/>
              <a:t>com.mysql.jdbc.Driver</a:t>
            </a:r>
            <a:r>
              <a:rPr lang="pt-BR" altLang="pt-BR" sz="3200" dirty="0"/>
              <a:t>, usuário root e senha root. E: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1649" t="41493" r="8614" b="43924"/>
          <a:stretch/>
        </p:blipFill>
        <p:spPr>
          <a:xfrm>
            <a:off x="590549" y="4013200"/>
            <a:ext cx="11010901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640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Utilizar o Java Persistence API - JPA</vt:lpstr>
      <vt:lpstr>Introdução</vt:lpstr>
      <vt:lpstr>ORM: Mapeamento Objeto-Relacional</vt:lpstr>
      <vt:lpstr>ORM: Mapeamento Objeto-Relacional</vt:lpstr>
      <vt:lpstr>ORM: Mapeamento Objeto-Relacional</vt:lpstr>
      <vt:lpstr>ORM: Mapeamento Objeto-Relacional</vt:lpstr>
      <vt:lpstr>Apresentação do PowerPoint</vt:lpstr>
      <vt:lpstr>ORM: Mapeamento Objeto-Relacional</vt:lpstr>
      <vt:lpstr>ORM: Mapeamento Objeto-Relacional</vt:lpstr>
      <vt:lpstr>ORM: Mapeamento Objeto-Relacional</vt:lpstr>
      <vt:lpstr>Apresentação do PowerPoint</vt:lpstr>
      <vt:lpstr>ORM: Mapeamento Objeto-Relacional</vt:lpstr>
      <vt:lpstr>ORM: Mapeamento Objeto-Relacional</vt:lpstr>
      <vt:lpstr>ORM: Mapeamento Objeto-Relacional</vt:lpstr>
      <vt:lpstr>Apresentação do PowerPoint</vt:lpstr>
      <vt:lpstr>ORM: Mapeamento Objeto-Relacional</vt:lpstr>
      <vt:lpstr>ORM: Mapeamento Objeto-Relacional</vt:lpstr>
      <vt:lpstr>ORM: Mapeamento Objeto-Relacional</vt:lpstr>
      <vt:lpstr>Padrão DAO: Data Access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 o Java Persistence API - JPA</dc:title>
  <dc:creator>Jorge Doria</dc:creator>
  <cp:lastModifiedBy>JORGE DORIA</cp:lastModifiedBy>
  <cp:revision>14</cp:revision>
  <dcterms:created xsi:type="dcterms:W3CDTF">2017-04-23T20:37:00Z</dcterms:created>
  <dcterms:modified xsi:type="dcterms:W3CDTF">2018-05-24T16:02:50Z</dcterms:modified>
</cp:coreProperties>
</file>