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27d7673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27d7673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with Your Week, Well Fed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44199878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44199878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 personas, what problem are we trying to solve, who wants this, why do they want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Introducing Rebecca:</a:t>
            </a:r>
            <a:endParaRPr/>
          </a:p>
          <a:p>
            <a:pPr indent="0" lvl="0" marL="0" rtl="0" algn="l">
              <a:spcBef>
                <a:spcPts val="0"/>
              </a:spcBef>
              <a:spcAft>
                <a:spcPts val="0"/>
              </a:spcAft>
              <a:buNone/>
            </a:pPr>
            <a:r>
              <a:rPr lang="en"/>
              <a:t>Definitely not based on anyone I know, or anyone on this call</a:t>
            </a:r>
            <a:endParaRPr/>
          </a:p>
          <a:p>
            <a:pPr indent="0" lvl="0" marL="0" rtl="0" algn="l">
              <a:spcBef>
                <a:spcPts val="0"/>
              </a:spcBef>
              <a:spcAft>
                <a:spcPts val="0"/>
              </a:spcAft>
              <a:buNone/>
            </a:pPr>
            <a:r>
              <a:rPr lang="en"/>
              <a:t>Juggling working Mum of two</a:t>
            </a:r>
            <a:endParaRPr/>
          </a:p>
          <a:p>
            <a:pPr indent="0" lvl="0" marL="0" rtl="0" algn="l">
              <a:spcBef>
                <a:spcPts val="0"/>
              </a:spcBef>
              <a:spcAft>
                <a:spcPts val="0"/>
              </a:spcAft>
              <a:buNone/>
            </a:pPr>
            <a:r>
              <a:rPr lang="en"/>
              <a:t>Lives with children husband &amp; dog</a:t>
            </a:r>
            <a:endParaRPr/>
          </a:p>
          <a:p>
            <a:pPr indent="0" lvl="0" marL="0" rtl="0" algn="l">
              <a:spcBef>
                <a:spcPts val="0"/>
              </a:spcBef>
              <a:spcAft>
                <a:spcPts val="0"/>
              </a:spcAft>
              <a:buNone/>
            </a:pPr>
            <a:r>
              <a:rPr lang="en"/>
              <a:t>Wants organisation, tidy house and time with the kids incl mealtimes</a:t>
            </a:r>
            <a:endParaRPr/>
          </a:p>
          <a:p>
            <a:pPr indent="0" lvl="0" marL="0" rtl="0" algn="l">
              <a:spcBef>
                <a:spcPts val="0"/>
              </a:spcBef>
              <a:spcAft>
                <a:spcPts val="0"/>
              </a:spcAft>
              <a:buNone/>
            </a:pPr>
            <a:r>
              <a:rPr lang="en"/>
              <a:t>Relies on recipes she knows</a:t>
            </a:r>
            <a:endParaRPr/>
          </a:p>
          <a:p>
            <a:pPr indent="0" lvl="0" marL="0" rtl="0" algn="l">
              <a:spcBef>
                <a:spcPts val="0"/>
              </a:spcBef>
              <a:spcAft>
                <a:spcPts val="0"/>
              </a:spcAft>
              <a:buNone/>
            </a:pPr>
            <a:r>
              <a:rPr lang="en"/>
              <a:t>Time is precious, planning meals takes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Introducing Nina</a:t>
            </a:r>
            <a:endParaRPr/>
          </a:p>
          <a:p>
            <a:pPr indent="0" lvl="0" marL="0" rtl="0" algn="l">
              <a:spcBef>
                <a:spcPts val="0"/>
              </a:spcBef>
              <a:spcAft>
                <a:spcPts val="0"/>
              </a:spcAft>
              <a:buNone/>
            </a:pPr>
            <a:r>
              <a:rPr lang="en"/>
              <a:t>Family Foodie</a:t>
            </a:r>
            <a:endParaRPr/>
          </a:p>
          <a:p>
            <a:pPr indent="0" lvl="0" marL="0" rtl="0" algn="l">
              <a:spcBef>
                <a:spcPts val="0"/>
              </a:spcBef>
              <a:spcAft>
                <a:spcPts val="0"/>
              </a:spcAft>
              <a:buNone/>
            </a:pPr>
            <a:r>
              <a:rPr lang="en"/>
              <a:t>Strong Indian heritage, big family with 7 kids and many grandchildren</a:t>
            </a:r>
            <a:endParaRPr/>
          </a:p>
          <a:p>
            <a:pPr indent="0" lvl="0" marL="0" rtl="0" algn="l">
              <a:spcBef>
                <a:spcPts val="0"/>
              </a:spcBef>
              <a:spcAft>
                <a:spcPts val="0"/>
              </a:spcAft>
              <a:buNone/>
            </a:pPr>
            <a:r>
              <a:rPr lang="en"/>
              <a:t>Kids always over &amp; want her recipes</a:t>
            </a:r>
            <a:endParaRPr/>
          </a:p>
          <a:p>
            <a:pPr indent="0" lvl="0" marL="0" rtl="0" algn="l">
              <a:spcBef>
                <a:spcPts val="0"/>
              </a:spcBef>
              <a:spcAft>
                <a:spcPts val="0"/>
              </a:spcAft>
              <a:buNone/>
            </a:pPr>
            <a:r>
              <a:rPr lang="en"/>
              <a:t>Often batch cooks for family and friends</a:t>
            </a:r>
            <a:endParaRPr/>
          </a:p>
          <a:p>
            <a:pPr indent="0" lvl="0" marL="0" rtl="0" algn="l">
              <a:spcBef>
                <a:spcPts val="0"/>
              </a:spcBef>
              <a:spcAft>
                <a:spcPts val="0"/>
              </a:spcAft>
              <a:buNone/>
            </a:pPr>
            <a:r>
              <a:rPr lang="en"/>
              <a:t>Frustrated at family asking for the same recipes</a:t>
            </a:r>
            <a:endParaRPr/>
          </a:p>
          <a:p>
            <a:pPr indent="0" lvl="0" marL="0" rtl="0" algn="l">
              <a:spcBef>
                <a:spcPts val="0"/>
              </a:spcBef>
              <a:spcAft>
                <a:spcPts val="0"/>
              </a:spcAft>
              <a:buNone/>
            </a:pPr>
            <a:r>
              <a:rPr lang="en"/>
              <a:t>Wants her many recipes passed down</a:t>
            </a:r>
            <a:endParaRPr/>
          </a:p>
          <a:p>
            <a:pPr indent="0" lvl="0" marL="0" rtl="0" algn="l">
              <a:spcBef>
                <a:spcPts val="0"/>
              </a:spcBef>
              <a:spcAft>
                <a:spcPts val="0"/>
              </a:spcAft>
              <a:buNone/>
            </a:pPr>
            <a:r>
              <a:rPr lang="en"/>
              <a:t>Not tech-savvy, needs something easy to use and pass them down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41f1cd69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41f1cd69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with Your Week, Well Fed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41f1cd69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41f1cd69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Logon</a:t>
            </a:r>
            <a:endParaRPr/>
          </a:p>
          <a:p>
            <a:pPr indent="0" lvl="0" marL="0" rtl="0" algn="l">
              <a:spcBef>
                <a:spcPts val="0"/>
              </a:spcBef>
              <a:spcAft>
                <a:spcPts val="0"/>
              </a:spcAft>
              <a:buNone/>
            </a:pPr>
            <a:r>
              <a:rPr lang="en"/>
              <a:t>My recipes, some pre-loaded</a:t>
            </a:r>
            <a:endParaRPr/>
          </a:p>
          <a:p>
            <a:pPr indent="0" lvl="0" marL="0" rtl="0" algn="l">
              <a:spcBef>
                <a:spcPts val="0"/>
              </a:spcBef>
              <a:spcAft>
                <a:spcPts val="0"/>
              </a:spcAft>
              <a:buNone/>
            </a:pPr>
            <a:r>
              <a:rPr lang="en"/>
              <a:t>Let’s add</a:t>
            </a:r>
            <a:endParaRPr/>
          </a:p>
          <a:p>
            <a:pPr indent="0" lvl="0" marL="0" rtl="0" algn="l">
              <a:spcBef>
                <a:spcPts val="0"/>
              </a:spcBef>
              <a:spcAft>
                <a:spcPts val="0"/>
              </a:spcAft>
              <a:buNone/>
            </a:pPr>
            <a:r>
              <a:rPr lang="en"/>
              <a:t>Allows photo upload</a:t>
            </a:r>
            <a:endParaRPr/>
          </a:p>
          <a:p>
            <a:pPr indent="0" lvl="0" marL="0" rtl="0" algn="l">
              <a:spcBef>
                <a:spcPts val="0"/>
              </a:spcBef>
              <a:spcAft>
                <a:spcPts val="0"/>
              </a:spcAft>
              <a:buNone/>
            </a:pPr>
            <a:r>
              <a:rPr lang="en"/>
              <a:t>Edit</a:t>
            </a:r>
            <a:endParaRPr/>
          </a:p>
          <a:p>
            <a:pPr indent="0" lvl="0" marL="0" rtl="0" algn="l">
              <a:spcBef>
                <a:spcPts val="0"/>
              </a:spcBef>
              <a:spcAft>
                <a:spcPts val="0"/>
              </a:spcAft>
              <a:buNone/>
            </a:pPr>
            <a:r>
              <a:rPr lang="en"/>
              <a:t>Let’s add to Sunday</a:t>
            </a:r>
            <a:endParaRPr/>
          </a:p>
          <a:p>
            <a:pPr indent="0" lvl="0" marL="0" rtl="0" algn="l">
              <a:spcBef>
                <a:spcPts val="0"/>
              </a:spcBef>
              <a:spcAft>
                <a:spcPts val="0"/>
              </a:spcAft>
              <a:buNone/>
            </a:pPr>
            <a:r>
              <a:rPr lang="en"/>
              <a:t>Can view recipes and print them, Nina would find this useful</a:t>
            </a:r>
            <a:endParaRPr/>
          </a:p>
          <a:p>
            <a:pPr indent="0" lvl="0" marL="0" rtl="0" algn="l">
              <a:spcBef>
                <a:spcPts val="0"/>
              </a:spcBef>
              <a:spcAft>
                <a:spcPts val="0"/>
              </a:spcAft>
              <a:buNone/>
            </a:pPr>
            <a:r>
              <a:rPr lang="en"/>
              <a:t>Let’s order this weeks food</a:t>
            </a:r>
            <a:endParaRPr/>
          </a:p>
          <a:p>
            <a:pPr indent="0" lvl="0" marL="0" rtl="0" algn="l">
              <a:spcBef>
                <a:spcPts val="0"/>
              </a:spcBef>
              <a:spcAft>
                <a:spcPts val="0"/>
              </a:spcAft>
              <a:buNone/>
            </a:pPr>
            <a:r>
              <a:rPr lang="en"/>
              <a:t>Let’s remove it</a:t>
            </a:r>
            <a:endParaRPr/>
          </a:p>
          <a:p>
            <a:pPr indent="0" lvl="0" marL="0" rtl="0" algn="l">
              <a:spcBef>
                <a:spcPts val="0"/>
              </a:spcBef>
              <a:spcAft>
                <a:spcPts val="0"/>
              </a:spcAft>
              <a:buNone/>
            </a:pPr>
            <a:r>
              <a:rPr lang="en"/>
              <a:t>So what about someone like Rebecca…she may want some inspiration to mix up what she feeds her kids</a:t>
            </a:r>
            <a:endParaRPr/>
          </a:p>
          <a:p>
            <a:pPr indent="0" lvl="0" marL="0" rtl="0" algn="l">
              <a:spcBef>
                <a:spcPts val="0"/>
              </a:spcBef>
              <a:spcAft>
                <a:spcPts val="0"/>
              </a:spcAft>
              <a:buNone/>
            </a:pPr>
            <a:r>
              <a:rPr lang="en"/>
              <a:t>She can search for other recipes, using this page which calls an API and allows you to view other recipes</a:t>
            </a:r>
            <a:endParaRPr/>
          </a:p>
          <a:p>
            <a:pPr indent="0" lvl="0" marL="0" rtl="0" algn="l">
              <a:spcBef>
                <a:spcPts val="0"/>
              </a:spcBef>
              <a:spcAft>
                <a:spcPts val="0"/>
              </a:spcAft>
              <a:buNone/>
            </a:pPr>
            <a:r>
              <a:rPr lang="en"/>
              <a:t>This is a little page about out team</a:t>
            </a:r>
            <a:endParaRPr/>
          </a:p>
          <a:p>
            <a:pPr indent="0" lvl="0" marL="0" rtl="0" algn="l">
              <a:spcBef>
                <a:spcPts val="0"/>
              </a:spcBef>
              <a:spcAft>
                <a:spcPts val="0"/>
              </a:spcAft>
              <a:buNone/>
            </a:pPr>
            <a:r>
              <a:rPr lang="en"/>
              <a:t>And you can logout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41f1cd69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41f1cd69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Transcript.</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Thank you Claire for the excellent demo, great to see the app again :-)</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My name is Bromley and I am going to talk to you about the </a:t>
            </a:r>
            <a:r>
              <a:rPr lang="en"/>
              <a:t>tech and the process we used to deliver the app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over arching premise of the project was as a learning experience for the team. we wanted to choose tech that would be of interest to all of us</a:t>
            </a:r>
            <a:endParaRPr/>
          </a:p>
          <a:p>
            <a:pPr indent="-298450" lvl="0" marL="457200" rtl="0" algn="l">
              <a:spcBef>
                <a:spcPts val="0"/>
              </a:spcBef>
              <a:spcAft>
                <a:spcPts val="0"/>
              </a:spcAft>
              <a:buSzPts val="1100"/>
              <a:buChar char="-"/>
            </a:pPr>
            <a:r>
              <a:rPr lang="en"/>
              <a:t>And we also wanted to make sure that what we were doing would be relevant to our future work at JL</a:t>
            </a:r>
            <a:endParaRPr/>
          </a:p>
          <a:p>
            <a:pPr indent="-298450" lvl="0" marL="457200" rtl="0" algn="l">
              <a:spcBef>
                <a:spcPts val="0"/>
              </a:spcBef>
              <a:spcAft>
                <a:spcPts val="0"/>
              </a:spcAft>
              <a:buSzPts val="1100"/>
              <a:buChar char="-"/>
            </a:pPr>
            <a:r>
              <a:rPr lang="en"/>
              <a:t>on that basis we decided to run with the MERN stack, so building with a React front end and a back end of Express, Node and MongoDB - this was done with an MVC style of design</a:t>
            </a:r>
            <a:endParaRPr/>
          </a:p>
          <a:p>
            <a:pPr indent="-298450" lvl="0" marL="457200" rtl="0" algn="l">
              <a:spcBef>
                <a:spcPts val="0"/>
              </a:spcBef>
              <a:spcAft>
                <a:spcPts val="0"/>
              </a:spcAft>
              <a:buSzPts val="1100"/>
              <a:buChar char="-"/>
            </a:pPr>
            <a:r>
              <a:rPr lang="en"/>
              <a:t>We’d  </a:t>
            </a:r>
            <a:r>
              <a:rPr lang="en"/>
              <a:t>already</a:t>
            </a:r>
            <a:r>
              <a:rPr lang="en"/>
              <a:t> had exposure to the back end tech throughout the course, however React to us was totally new, </a:t>
            </a:r>
            <a:endParaRPr/>
          </a:p>
          <a:p>
            <a:pPr indent="-298450" lvl="0" marL="457200" rtl="0" algn="l">
              <a:spcBef>
                <a:spcPts val="0"/>
              </a:spcBef>
              <a:spcAft>
                <a:spcPts val="0"/>
              </a:spcAft>
              <a:buSzPts val="1100"/>
              <a:buChar char="-"/>
            </a:pPr>
            <a:r>
              <a:rPr lang="en"/>
              <a:t>One of the great things about the course  is </a:t>
            </a:r>
            <a:r>
              <a:rPr lang="en"/>
              <a:t>that it gave us the skills and confidence to </a:t>
            </a:r>
            <a:r>
              <a:rPr lang="en">
                <a:solidFill>
                  <a:schemeClr val="dk1"/>
                </a:solidFill>
              </a:rPr>
              <a:t>pick up a new language from scratch - in this case React</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As with JL and Waitrose which uses GCP and AWS we decided </a:t>
            </a:r>
            <a:r>
              <a:rPr lang="en"/>
              <a:t>to</a:t>
            </a:r>
            <a:r>
              <a:rPr lang="en"/>
              <a:t> put our work into the cloud and used Atlas for the DB and Heroku for the app. This gave us the </a:t>
            </a:r>
            <a:r>
              <a:rPr lang="en"/>
              <a:t>benefit</a:t>
            </a:r>
            <a:r>
              <a:rPr lang="en"/>
              <a:t> of integrating our remote git repo on Github to heroku which enabled us to review a pull request and then after merging have our changes automatically move up to production. So a little bit of CI/CD there.</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We developed a full restful API backend for the features we wanted to deliver and this included built in security using token authentication</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to mirror how we work at JL  we made use of Jest and Cypress for our unit and integration tests. </a:t>
            </a:r>
            <a:r>
              <a:rPr lang="en"/>
              <a:t>Admittedly</a:t>
            </a:r>
            <a:r>
              <a:rPr lang="en"/>
              <a:t> we did not do as much testing as we would have liked, the application was changing so quickly we were getting bogged down in amending tests and not delivering features, so we decided to get the features out and test </a:t>
            </a:r>
            <a:r>
              <a:rPr lang="en"/>
              <a:t>retrospectively. </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In terms of look, feel and </a:t>
            </a:r>
            <a:r>
              <a:rPr lang="en"/>
              <a:t>responsiveness</a:t>
            </a:r>
            <a:r>
              <a:rPr lang="en"/>
              <a:t> we used a mix of Bootstrap and custom css, so the site looks pretty good on mobile and the web.. This was primarily in the interests of time.</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In terms of how we delivered our </a:t>
            </a:r>
            <a:r>
              <a:rPr lang="en"/>
              <a:t>project</a:t>
            </a:r>
            <a:r>
              <a:rPr lang="en"/>
              <a:t> we used Agile processes</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solidFill>
                  <a:schemeClr val="dk1"/>
                </a:solidFill>
              </a:rPr>
              <a:t>We did m</a:t>
            </a:r>
            <a:r>
              <a:rPr lang="en">
                <a:solidFill>
                  <a:schemeClr val="dk1"/>
                </a:solidFill>
              </a:rPr>
              <a:t>odelling up front with class and domain models along with some screen mocks and personas that Ben spoke about</a:t>
            </a:r>
            <a:endParaRPr>
              <a:solidFill>
                <a:schemeClr val="dk1"/>
              </a:solidFill>
            </a:endParaRPr>
          </a:p>
          <a:p>
            <a:pPr indent="-298450" lvl="0" marL="457200" rtl="0" algn="l">
              <a:spcBef>
                <a:spcPts val="0"/>
              </a:spcBef>
              <a:spcAft>
                <a:spcPts val="0"/>
              </a:spcAft>
              <a:buSzPts val="1100"/>
              <a:buChar char="-"/>
            </a:pPr>
            <a:r>
              <a:rPr lang="en">
                <a:solidFill>
                  <a:schemeClr val="dk1"/>
                </a:solidFill>
              </a:rPr>
              <a:t>We had daily stand ups using our Kanban on Jira, thank you Claire for setting that up :-) to talk about the work we had done and what the day ahead would look like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ran with 2 day sprints with a retro to talk about what went well, what didn't go so well and what we could do differently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And we also had regular show and tells, as noted at the beginning, the over arching premise of the project was to learn, so the show and tells were to share knowledge and highlight cool stuff that we had worked on.</a:t>
            </a:r>
            <a:endParaRPr/>
          </a:p>
          <a:p>
            <a:pPr indent="-298450" lvl="0" marL="457200" rtl="0" algn="l">
              <a:spcBef>
                <a:spcPts val="0"/>
              </a:spcBef>
              <a:spcAft>
                <a:spcPts val="0"/>
              </a:spcAft>
              <a:buSzPts val="1100"/>
              <a:buChar char="-"/>
            </a:pPr>
            <a:r>
              <a:rPr lang="en"/>
              <a:t>Finally, we mixed it up with pair and solo programming, this was to work with different styles of working and it worked really well for us.</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So, that’s the tech and how we delivered, and I’ll now hand you over to Shirley who will talk to you about what went well and our opportunities</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4555e58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4555e58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with hell</a:t>
            </a:r>
            <a:endParaRPr/>
          </a:p>
          <a:p>
            <a:pPr indent="-298450" lvl="0" marL="457200" rtl="0" algn="l">
              <a:spcBef>
                <a:spcPts val="0"/>
              </a:spcBef>
              <a:spcAft>
                <a:spcPts val="0"/>
              </a:spcAft>
              <a:buSzPts val="1100"/>
              <a:buChar char="-"/>
            </a:pPr>
            <a:r>
              <a:rPr lang="en"/>
              <a:t>Testing - initial </a:t>
            </a:r>
            <a:r>
              <a:rPr lang="en"/>
              <a:t>setup took time, integrating with our code.  Meant we started without some tests.  Learn for future</a:t>
            </a:r>
            <a:endParaRPr/>
          </a:p>
          <a:p>
            <a:pPr indent="-298450" lvl="0" marL="457200" rtl="0" algn="l">
              <a:spcBef>
                <a:spcPts val="0"/>
              </a:spcBef>
              <a:spcAft>
                <a:spcPts val="0"/>
              </a:spcAft>
              <a:buSzPts val="1100"/>
              <a:buChar char="-"/>
            </a:pPr>
            <a:r>
              <a:rPr lang="en"/>
              <a:t>React - Unique style, hard to learn and implement</a:t>
            </a:r>
            <a:endParaRPr/>
          </a:p>
          <a:p>
            <a:pPr indent="-298450" lvl="0" marL="457200" rtl="0" algn="l">
              <a:spcBef>
                <a:spcPts val="0"/>
              </a:spcBef>
              <a:spcAft>
                <a:spcPts val="0"/>
              </a:spcAft>
              <a:buSzPts val="1100"/>
              <a:buChar char="-"/>
            </a:pPr>
            <a:r>
              <a:rPr lang="en"/>
              <a:t>Time - We’ve all worked v long hours and put everything we have into it to get to where we are and put pressure on us and families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Heaven: Perfect way to wrap up</a:t>
            </a:r>
            <a:endParaRPr/>
          </a:p>
          <a:p>
            <a:pPr indent="-298450" lvl="0" marL="457200" rtl="0" algn="l">
              <a:spcBef>
                <a:spcPts val="0"/>
              </a:spcBef>
              <a:spcAft>
                <a:spcPts val="0"/>
              </a:spcAft>
              <a:buSzPts val="1100"/>
              <a:buChar char="-"/>
            </a:pPr>
            <a:r>
              <a:rPr lang="en"/>
              <a:t>Bespoke</a:t>
            </a:r>
            <a:endParaRPr/>
          </a:p>
          <a:p>
            <a:pPr indent="-298450" lvl="1" marL="914400" rtl="0" algn="l">
              <a:spcBef>
                <a:spcPts val="0"/>
              </a:spcBef>
              <a:spcAft>
                <a:spcPts val="0"/>
              </a:spcAft>
              <a:buSzPts val="1100"/>
              <a:buChar char="-"/>
            </a:pPr>
            <a:r>
              <a:rPr lang="en"/>
              <a:t>Logo</a:t>
            </a:r>
            <a:endParaRPr/>
          </a:p>
          <a:p>
            <a:pPr indent="-298450" lvl="1" marL="914400" rtl="0" algn="l">
              <a:spcBef>
                <a:spcPts val="0"/>
              </a:spcBef>
              <a:spcAft>
                <a:spcPts val="0"/>
              </a:spcAft>
              <a:buSzPts val="1100"/>
              <a:buChar char="-"/>
            </a:pPr>
            <a:r>
              <a:rPr lang="en"/>
              <a:t>Though used Bootstrap also lots of our own styling</a:t>
            </a:r>
            <a:endParaRPr/>
          </a:p>
          <a:p>
            <a:pPr indent="-298450" lvl="1" marL="914400" rtl="0" algn="l">
              <a:spcBef>
                <a:spcPts val="0"/>
              </a:spcBef>
              <a:spcAft>
                <a:spcPts val="0"/>
              </a:spcAft>
              <a:buSzPts val="1100"/>
              <a:buChar char="-"/>
            </a:pPr>
            <a:r>
              <a:rPr lang="en"/>
              <a:t>Hooks, Reacts unique style!</a:t>
            </a:r>
            <a:endParaRPr/>
          </a:p>
          <a:p>
            <a:pPr indent="-298450" lvl="1" marL="914400" rtl="0" algn="l">
              <a:spcBef>
                <a:spcPts val="0"/>
              </a:spcBef>
              <a:spcAft>
                <a:spcPts val="0"/>
              </a:spcAft>
              <a:buSzPts val="1100"/>
              <a:buChar char="-"/>
            </a:pPr>
            <a:r>
              <a:rPr lang="en"/>
              <a:t>Social Media</a:t>
            </a:r>
            <a:endParaRPr/>
          </a:p>
          <a:p>
            <a:pPr indent="-298450" lvl="0" marL="457200" rtl="0" algn="l">
              <a:spcBef>
                <a:spcPts val="0"/>
              </a:spcBef>
              <a:spcAft>
                <a:spcPts val="0"/>
              </a:spcAft>
              <a:buSzPts val="1100"/>
              <a:buChar char="-"/>
            </a:pPr>
            <a:r>
              <a:rPr lang="en"/>
              <a:t>React - for what we said for Hell, that in itself is why then producing a website like this feels like a massive achievement</a:t>
            </a:r>
            <a:endParaRPr/>
          </a:p>
          <a:p>
            <a:pPr indent="-298450" lvl="0" marL="457200" rtl="0" algn="l">
              <a:spcBef>
                <a:spcPts val="0"/>
              </a:spcBef>
              <a:spcAft>
                <a:spcPts val="0"/>
              </a:spcAft>
              <a:buSzPts val="1100"/>
              <a:buChar char="-"/>
            </a:pPr>
            <a:r>
              <a:rPr lang="en"/>
              <a:t>Team:</a:t>
            </a:r>
            <a:endParaRPr/>
          </a:p>
          <a:p>
            <a:pPr indent="-298450" lvl="1" marL="914400" rtl="0" algn="l">
              <a:spcBef>
                <a:spcPts val="0"/>
              </a:spcBef>
              <a:spcAft>
                <a:spcPts val="0"/>
              </a:spcAft>
              <a:buSzPts val="1100"/>
              <a:buChar char="-"/>
            </a:pPr>
            <a:r>
              <a:rPr lang="en"/>
              <a:t>What better way to end</a:t>
            </a:r>
            <a:endParaRPr/>
          </a:p>
          <a:p>
            <a:pPr indent="-298450" lvl="1" marL="914400" rtl="0" algn="l">
              <a:spcBef>
                <a:spcPts val="0"/>
              </a:spcBef>
              <a:spcAft>
                <a:spcPts val="0"/>
              </a:spcAft>
              <a:buSzPts val="1100"/>
              <a:buChar char="-"/>
            </a:pPr>
            <a:r>
              <a:rPr lang="en"/>
              <a:t>Great team</a:t>
            </a:r>
            <a:endParaRPr/>
          </a:p>
          <a:p>
            <a:pPr indent="-298450" lvl="1" marL="914400" rtl="0" algn="l">
              <a:spcBef>
                <a:spcPts val="0"/>
              </a:spcBef>
              <a:spcAft>
                <a:spcPts val="0"/>
              </a:spcAft>
              <a:buSzPts val="1100"/>
              <a:buChar char="-"/>
            </a:pPr>
            <a:r>
              <a:rPr lang="en"/>
              <a:t>Gone above and beyond</a:t>
            </a:r>
            <a:endParaRPr/>
          </a:p>
          <a:p>
            <a:pPr indent="-298450" lvl="1" marL="914400" rtl="0" algn="l">
              <a:spcBef>
                <a:spcPts val="0"/>
              </a:spcBef>
              <a:spcAft>
                <a:spcPts val="0"/>
              </a:spcAft>
              <a:buSzPts val="1100"/>
              <a:buChar char="-"/>
            </a:pPr>
            <a:r>
              <a:rPr lang="en"/>
              <a:t>As with any group working as intensely we had our moments, but we leave with just one broken elbow and one detached retina</a:t>
            </a:r>
            <a:endParaRPr/>
          </a:p>
          <a:p>
            <a:pPr indent="-298450" lvl="1" marL="914400" rtl="0" algn="l">
              <a:spcBef>
                <a:spcPts val="0"/>
              </a:spcBef>
              <a:spcAft>
                <a:spcPts val="0"/>
              </a:spcAft>
              <a:buSzPts val="1100"/>
              <a:buChar char="-"/>
            </a:pPr>
            <a:r>
              <a:rPr lang="en"/>
              <a:t>But seriously</a:t>
            </a:r>
            <a:endParaRPr/>
          </a:p>
          <a:p>
            <a:pPr indent="-298450" lvl="2" marL="1371600" rtl="0" algn="l">
              <a:spcBef>
                <a:spcPts val="0"/>
              </a:spcBef>
              <a:spcAft>
                <a:spcPts val="0"/>
              </a:spcAft>
              <a:buSzPts val="1100"/>
              <a:buChar char="-"/>
            </a:pPr>
            <a:r>
              <a:rPr lang="en"/>
              <a:t>Hope all agree, I’ll leave with 4 friends for life, alghough the same could be said of the rest of the cohort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41f1cd69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41f1cd69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at the Wee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2512550" y="453075"/>
            <a:ext cx="6319800" cy="5646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2393075" y="1152475"/>
            <a:ext cx="6439200" cy="3762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2512550" y="686475"/>
            <a:ext cx="6319800" cy="5646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2045725"/>
            <a:ext cx="3999900" cy="278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50" y="2045725"/>
            <a:ext cx="3999900" cy="278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2512550" y="453075"/>
            <a:ext cx="6319800" cy="5646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998175" y="2097100"/>
            <a:ext cx="7720200" cy="2785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202282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3764150"/>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1C1C1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12550" y="453075"/>
            <a:ext cx="6319800" cy="5646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E8E8E8"/>
              </a:buClr>
              <a:buSzPts val="2800"/>
              <a:buNone/>
              <a:defRPr sz="2800">
                <a:solidFill>
                  <a:srgbClr val="E8E8E8"/>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393075" y="1152475"/>
            <a:ext cx="6439200" cy="3762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rgbClr val="E8E8E8"/>
              </a:buClr>
              <a:buSzPts val="1800"/>
              <a:buChar char="●"/>
              <a:defRPr sz="1800">
                <a:solidFill>
                  <a:srgbClr val="E8E8E8"/>
                </a:solidFill>
              </a:defRPr>
            </a:lvl1pPr>
            <a:lvl2pPr indent="-317500" lvl="1" marL="914400">
              <a:lnSpc>
                <a:spcPct val="115000"/>
              </a:lnSpc>
              <a:spcBef>
                <a:spcPts val="0"/>
              </a:spcBef>
              <a:spcAft>
                <a:spcPts val="0"/>
              </a:spcAft>
              <a:buClr>
                <a:srgbClr val="E8E8E8"/>
              </a:buClr>
              <a:buSzPts val="1400"/>
              <a:buChar char="○"/>
              <a:defRPr>
                <a:solidFill>
                  <a:srgbClr val="E8E8E8"/>
                </a:solidFill>
              </a:defRPr>
            </a:lvl2pPr>
            <a:lvl3pPr indent="-317500" lvl="2" marL="1371600">
              <a:lnSpc>
                <a:spcPct val="115000"/>
              </a:lnSpc>
              <a:spcBef>
                <a:spcPts val="0"/>
              </a:spcBef>
              <a:spcAft>
                <a:spcPts val="0"/>
              </a:spcAft>
              <a:buClr>
                <a:srgbClr val="E8E8E8"/>
              </a:buClr>
              <a:buSzPts val="1400"/>
              <a:buChar char="■"/>
              <a:defRPr>
                <a:solidFill>
                  <a:srgbClr val="E8E8E8"/>
                </a:solidFill>
              </a:defRPr>
            </a:lvl3pPr>
            <a:lvl4pPr indent="-317500" lvl="3" marL="1828800">
              <a:lnSpc>
                <a:spcPct val="115000"/>
              </a:lnSpc>
              <a:spcBef>
                <a:spcPts val="0"/>
              </a:spcBef>
              <a:spcAft>
                <a:spcPts val="0"/>
              </a:spcAft>
              <a:buClr>
                <a:srgbClr val="E8E8E8"/>
              </a:buClr>
              <a:buSzPts val="1400"/>
              <a:buChar char="●"/>
              <a:defRPr>
                <a:solidFill>
                  <a:srgbClr val="E8E8E8"/>
                </a:solidFill>
              </a:defRPr>
            </a:lvl4pPr>
            <a:lvl5pPr indent="-317500" lvl="4" marL="2286000">
              <a:lnSpc>
                <a:spcPct val="115000"/>
              </a:lnSpc>
              <a:spcBef>
                <a:spcPts val="0"/>
              </a:spcBef>
              <a:spcAft>
                <a:spcPts val="0"/>
              </a:spcAft>
              <a:buClr>
                <a:srgbClr val="E8E8E8"/>
              </a:buClr>
              <a:buSzPts val="1400"/>
              <a:buChar char="○"/>
              <a:defRPr>
                <a:solidFill>
                  <a:srgbClr val="E8E8E8"/>
                </a:solidFill>
              </a:defRPr>
            </a:lvl5pPr>
            <a:lvl6pPr indent="-317500" lvl="5" marL="2743200">
              <a:lnSpc>
                <a:spcPct val="115000"/>
              </a:lnSpc>
              <a:spcBef>
                <a:spcPts val="0"/>
              </a:spcBef>
              <a:spcAft>
                <a:spcPts val="0"/>
              </a:spcAft>
              <a:buClr>
                <a:srgbClr val="E8E8E8"/>
              </a:buClr>
              <a:buSzPts val="1400"/>
              <a:buChar char="■"/>
              <a:defRPr>
                <a:solidFill>
                  <a:srgbClr val="E8E8E8"/>
                </a:solidFill>
              </a:defRPr>
            </a:lvl6pPr>
            <a:lvl7pPr indent="-317500" lvl="6" marL="3200400">
              <a:lnSpc>
                <a:spcPct val="115000"/>
              </a:lnSpc>
              <a:spcBef>
                <a:spcPts val="0"/>
              </a:spcBef>
              <a:spcAft>
                <a:spcPts val="0"/>
              </a:spcAft>
              <a:buClr>
                <a:srgbClr val="E8E8E8"/>
              </a:buClr>
              <a:buSzPts val="1400"/>
              <a:buChar char="●"/>
              <a:defRPr>
                <a:solidFill>
                  <a:srgbClr val="E8E8E8"/>
                </a:solidFill>
              </a:defRPr>
            </a:lvl7pPr>
            <a:lvl8pPr indent="-317500" lvl="7" marL="3657600">
              <a:lnSpc>
                <a:spcPct val="115000"/>
              </a:lnSpc>
              <a:spcBef>
                <a:spcPts val="0"/>
              </a:spcBef>
              <a:spcAft>
                <a:spcPts val="0"/>
              </a:spcAft>
              <a:buClr>
                <a:srgbClr val="E8E8E8"/>
              </a:buClr>
              <a:buSzPts val="1400"/>
              <a:buChar char="○"/>
              <a:defRPr>
                <a:solidFill>
                  <a:srgbClr val="E8E8E8"/>
                </a:solidFill>
              </a:defRPr>
            </a:lvl8pPr>
            <a:lvl9pPr indent="-317500" lvl="8" marL="4114800">
              <a:lnSpc>
                <a:spcPct val="115000"/>
              </a:lnSpc>
              <a:spcBef>
                <a:spcPts val="0"/>
              </a:spcBef>
              <a:spcAft>
                <a:spcPts val="0"/>
              </a:spcAft>
              <a:buClr>
                <a:srgbClr val="E8E8E8"/>
              </a:buClr>
              <a:buSzPts val="1400"/>
              <a:buChar char="■"/>
              <a:defRPr>
                <a:solidFill>
                  <a:srgbClr val="E8E8E8"/>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1" y="0"/>
            <a:ext cx="2393076" cy="1894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drive.google.com/file/d/11b1gp7Op8CPoEQ2IIHRatsguWkNQF5dg/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89375" y="2317725"/>
            <a:ext cx="1697725" cy="1704400"/>
          </a:xfrm>
          <a:prstGeom prst="rect">
            <a:avLst/>
          </a:prstGeom>
          <a:noFill/>
          <a:ln>
            <a:noFill/>
          </a:ln>
        </p:spPr>
      </p:pic>
      <p:pic>
        <p:nvPicPr>
          <p:cNvPr id="56" name="Google Shape;56;p13"/>
          <p:cNvPicPr preferRelativeResize="0"/>
          <p:nvPr/>
        </p:nvPicPr>
        <p:blipFill>
          <a:blip r:embed="rId4">
            <a:alphaModFix/>
          </a:blip>
          <a:stretch>
            <a:fillRect/>
          </a:stretch>
        </p:blipFill>
        <p:spPr>
          <a:xfrm>
            <a:off x="1891200" y="2331124"/>
            <a:ext cx="1697725" cy="1691001"/>
          </a:xfrm>
          <a:prstGeom prst="rect">
            <a:avLst/>
          </a:prstGeom>
          <a:noFill/>
          <a:ln>
            <a:noFill/>
          </a:ln>
        </p:spPr>
      </p:pic>
      <p:pic>
        <p:nvPicPr>
          <p:cNvPr id="57" name="Google Shape;57;p13"/>
          <p:cNvPicPr preferRelativeResize="0"/>
          <p:nvPr/>
        </p:nvPicPr>
        <p:blipFill>
          <a:blip r:embed="rId5">
            <a:alphaModFix/>
          </a:blip>
          <a:stretch>
            <a:fillRect/>
          </a:stretch>
        </p:blipFill>
        <p:spPr>
          <a:xfrm>
            <a:off x="5585921" y="2346127"/>
            <a:ext cx="1677792" cy="1691000"/>
          </a:xfrm>
          <a:prstGeom prst="rect">
            <a:avLst/>
          </a:prstGeom>
          <a:noFill/>
          <a:ln>
            <a:noFill/>
          </a:ln>
        </p:spPr>
      </p:pic>
      <p:pic>
        <p:nvPicPr>
          <p:cNvPr id="58" name="Google Shape;58;p13"/>
          <p:cNvPicPr preferRelativeResize="0"/>
          <p:nvPr/>
        </p:nvPicPr>
        <p:blipFill>
          <a:blip r:embed="rId6">
            <a:alphaModFix/>
          </a:blip>
          <a:stretch>
            <a:fillRect/>
          </a:stretch>
        </p:blipFill>
        <p:spPr>
          <a:xfrm>
            <a:off x="7394900" y="2361115"/>
            <a:ext cx="1622249" cy="1661022"/>
          </a:xfrm>
          <a:prstGeom prst="rect">
            <a:avLst/>
          </a:prstGeom>
          <a:noFill/>
          <a:ln>
            <a:noFill/>
          </a:ln>
        </p:spPr>
      </p:pic>
      <p:sp>
        <p:nvSpPr>
          <p:cNvPr id="59" name="Google Shape;59;p13"/>
          <p:cNvSpPr txBox="1"/>
          <p:nvPr/>
        </p:nvSpPr>
        <p:spPr>
          <a:xfrm>
            <a:off x="3198600" y="508275"/>
            <a:ext cx="4998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200">
                <a:solidFill>
                  <a:schemeClr val="dk1"/>
                </a:solidFill>
              </a:rPr>
              <a:t>Meet The Team</a:t>
            </a:r>
            <a:endParaRPr sz="5200">
              <a:solidFill>
                <a:schemeClr val="dk1"/>
              </a:solidFill>
            </a:endParaRPr>
          </a:p>
        </p:txBody>
      </p:sp>
      <p:sp>
        <p:nvSpPr>
          <p:cNvPr id="60" name="Google Shape;60;p13"/>
          <p:cNvSpPr txBox="1"/>
          <p:nvPr/>
        </p:nvSpPr>
        <p:spPr>
          <a:xfrm>
            <a:off x="606138" y="4099900"/>
            <a:ext cx="6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Ben</a:t>
            </a:r>
            <a:endParaRPr>
              <a:solidFill>
                <a:schemeClr val="dk1"/>
              </a:solidFill>
            </a:endParaRPr>
          </a:p>
        </p:txBody>
      </p:sp>
      <p:sp>
        <p:nvSpPr>
          <p:cNvPr id="61" name="Google Shape;61;p13"/>
          <p:cNvSpPr txBox="1"/>
          <p:nvPr/>
        </p:nvSpPr>
        <p:spPr>
          <a:xfrm>
            <a:off x="2407963" y="4099900"/>
            <a:ext cx="6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Brom</a:t>
            </a:r>
            <a:endParaRPr>
              <a:solidFill>
                <a:schemeClr val="dk1"/>
              </a:solidFill>
            </a:endParaRPr>
          </a:p>
        </p:txBody>
      </p:sp>
      <p:sp>
        <p:nvSpPr>
          <p:cNvPr id="62" name="Google Shape;62;p13"/>
          <p:cNvSpPr txBox="1"/>
          <p:nvPr/>
        </p:nvSpPr>
        <p:spPr>
          <a:xfrm>
            <a:off x="4209800" y="4099900"/>
            <a:ext cx="7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Claire</a:t>
            </a:r>
            <a:endParaRPr>
              <a:solidFill>
                <a:schemeClr val="dk1"/>
              </a:solidFill>
            </a:endParaRPr>
          </a:p>
        </p:txBody>
      </p:sp>
      <p:sp>
        <p:nvSpPr>
          <p:cNvPr id="63" name="Google Shape;63;p13"/>
          <p:cNvSpPr txBox="1"/>
          <p:nvPr/>
        </p:nvSpPr>
        <p:spPr>
          <a:xfrm>
            <a:off x="6099025" y="409990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Jane</a:t>
            </a:r>
            <a:endParaRPr>
              <a:solidFill>
                <a:schemeClr val="dk1"/>
              </a:solidFill>
            </a:endParaRPr>
          </a:p>
        </p:txBody>
      </p:sp>
      <p:sp>
        <p:nvSpPr>
          <p:cNvPr id="64" name="Google Shape;64;p13"/>
          <p:cNvSpPr txBox="1"/>
          <p:nvPr/>
        </p:nvSpPr>
        <p:spPr>
          <a:xfrm>
            <a:off x="7823075" y="4099900"/>
            <a:ext cx="7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Shirley</a:t>
            </a:r>
            <a:endParaRPr>
              <a:solidFill>
                <a:schemeClr val="dk1"/>
              </a:solidFill>
            </a:endParaRPr>
          </a:p>
        </p:txBody>
      </p:sp>
      <p:pic>
        <p:nvPicPr>
          <p:cNvPr id="65" name="Google Shape;65;p13"/>
          <p:cNvPicPr preferRelativeResize="0"/>
          <p:nvPr/>
        </p:nvPicPr>
        <p:blipFill>
          <a:blip r:embed="rId7">
            <a:alphaModFix/>
          </a:blip>
          <a:stretch>
            <a:fillRect/>
          </a:stretch>
        </p:blipFill>
        <p:spPr>
          <a:xfrm>
            <a:off x="3738563" y="2342763"/>
            <a:ext cx="1697724" cy="1697724"/>
          </a:xfrm>
          <a:prstGeom prst="rect">
            <a:avLst/>
          </a:prstGeom>
          <a:noFill/>
          <a:ln>
            <a:noFill/>
          </a:ln>
        </p:spPr>
      </p:pic>
      <p:sp>
        <p:nvSpPr>
          <p:cNvPr id="66" name="Google Shape;66;p13"/>
          <p:cNvSpPr txBox="1"/>
          <p:nvPr/>
        </p:nvSpPr>
        <p:spPr>
          <a:xfrm>
            <a:off x="172150" y="1694750"/>
            <a:ext cx="330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2D2D2"/>
                </a:solidFill>
              </a:rPr>
              <a:t>https://eat-the-week.herokuapp.com/</a:t>
            </a:r>
            <a:endParaRPr>
              <a:solidFill>
                <a:srgbClr val="D2D2D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ctrTitle"/>
          </p:nvPr>
        </p:nvSpPr>
        <p:spPr>
          <a:xfrm>
            <a:off x="2474225" y="533850"/>
            <a:ext cx="6522300" cy="1072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Our “Makers” Journey</a:t>
            </a:r>
            <a:endParaRPr/>
          </a:p>
          <a:p>
            <a:pPr indent="0" lvl="0" marL="0" rtl="0" algn="ctr">
              <a:spcBef>
                <a:spcPts val="0"/>
              </a:spcBef>
              <a:spcAft>
                <a:spcPts val="0"/>
              </a:spcAft>
              <a:buNone/>
            </a:pPr>
            <a:r>
              <a:rPr lang="en"/>
              <a:t> to Eat The Week</a:t>
            </a:r>
            <a:endParaRPr/>
          </a:p>
        </p:txBody>
      </p:sp>
      <p:sp>
        <p:nvSpPr>
          <p:cNvPr id="72" name="Google Shape;72;p14"/>
          <p:cNvSpPr txBox="1"/>
          <p:nvPr/>
        </p:nvSpPr>
        <p:spPr>
          <a:xfrm>
            <a:off x="98525" y="2142775"/>
            <a:ext cx="4417200" cy="24012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Char char="●"/>
            </a:pPr>
            <a:r>
              <a:rPr lang="en" sz="2400">
                <a:solidFill>
                  <a:schemeClr val="dk1"/>
                </a:solidFill>
              </a:rPr>
              <a:t>Opportunity &amp; Commitment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Pre-course</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Admission Test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Self Driven Development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Weekly &amp; Weekend</a:t>
            </a:r>
            <a:endParaRPr sz="2400">
              <a:solidFill>
                <a:schemeClr val="dk1"/>
              </a:solidFill>
            </a:endParaRPr>
          </a:p>
          <a:p>
            <a:pPr indent="0" lvl="0" marL="0" rtl="0" algn="l">
              <a:spcBef>
                <a:spcPts val="0"/>
              </a:spcBef>
              <a:spcAft>
                <a:spcPts val="0"/>
              </a:spcAft>
              <a:buNone/>
            </a:pPr>
            <a:r>
              <a:rPr lang="en" sz="2400">
                <a:solidFill>
                  <a:schemeClr val="dk1"/>
                </a:solidFill>
              </a:rPr>
              <a:t>     Challenges and Projects</a:t>
            </a:r>
            <a:endParaRPr sz="2400">
              <a:solidFill>
                <a:schemeClr val="dk1"/>
              </a:solidFill>
            </a:endParaRPr>
          </a:p>
        </p:txBody>
      </p:sp>
      <p:sp>
        <p:nvSpPr>
          <p:cNvPr id="73" name="Google Shape;73;p14"/>
          <p:cNvSpPr txBox="1"/>
          <p:nvPr/>
        </p:nvSpPr>
        <p:spPr>
          <a:xfrm>
            <a:off x="172150" y="1694750"/>
            <a:ext cx="32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2D2D2"/>
                </a:solidFill>
              </a:rPr>
              <a:t>https://eat-the-week.herokuapp.com/</a:t>
            </a:r>
            <a:endParaRPr>
              <a:solidFill>
                <a:srgbClr val="D2D2D2"/>
              </a:solidFill>
            </a:endParaRPr>
          </a:p>
        </p:txBody>
      </p:sp>
      <p:sp>
        <p:nvSpPr>
          <p:cNvPr id="74" name="Google Shape;74;p14"/>
          <p:cNvSpPr txBox="1"/>
          <p:nvPr/>
        </p:nvSpPr>
        <p:spPr>
          <a:xfrm>
            <a:off x="4379825" y="2142775"/>
            <a:ext cx="5042400" cy="27705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Char char="●"/>
            </a:pPr>
            <a:r>
              <a:rPr lang="en" sz="2400">
                <a:solidFill>
                  <a:schemeClr val="dk1"/>
                </a:solidFill>
              </a:rPr>
              <a:t>Forever Changing/Challenging</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Ruby to React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Australia, Poland, France, Ireland and UK</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Peer Groups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Being Comfortable with the Uncomfortable</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5"/>
          <p:cNvSpPr txBox="1"/>
          <p:nvPr>
            <p:ph type="ctrTitle"/>
          </p:nvPr>
        </p:nvSpPr>
        <p:spPr>
          <a:xfrm>
            <a:off x="2474225" y="59625"/>
            <a:ext cx="6522300" cy="1072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Why Eat The Week?</a:t>
            </a:r>
            <a:endParaRPr>
              <a:solidFill>
                <a:schemeClr val="lt1"/>
              </a:solidFill>
            </a:endParaRPr>
          </a:p>
        </p:txBody>
      </p:sp>
      <p:pic>
        <p:nvPicPr>
          <p:cNvPr id="80" name="Google Shape;80;p15"/>
          <p:cNvPicPr preferRelativeResize="0"/>
          <p:nvPr/>
        </p:nvPicPr>
        <p:blipFill>
          <a:blip r:embed="rId3">
            <a:alphaModFix/>
          </a:blip>
          <a:stretch>
            <a:fillRect/>
          </a:stretch>
        </p:blipFill>
        <p:spPr>
          <a:xfrm>
            <a:off x="0" y="0"/>
            <a:ext cx="2328324" cy="1843451"/>
          </a:xfrm>
          <a:prstGeom prst="rect">
            <a:avLst/>
          </a:prstGeom>
          <a:noFill/>
          <a:ln>
            <a:noFill/>
          </a:ln>
        </p:spPr>
      </p:pic>
      <p:sp>
        <p:nvSpPr>
          <p:cNvPr id="81" name="Google Shape;81;p15"/>
          <p:cNvSpPr txBox="1"/>
          <p:nvPr/>
        </p:nvSpPr>
        <p:spPr>
          <a:xfrm>
            <a:off x="112831" y="1567750"/>
            <a:ext cx="3097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D2D2D2"/>
                </a:solidFill>
              </a:rPr>
              <a:t>https://eat-the-week.herokuapp.com/</a:t>
            </a:r>
            <a:endParaRPr sz="900">
              <a:solidFill>
                <a:srgbClr val="D2D2D2"/>
              </a:solidFill>
            </a:endParaRPr>
          </a:p>
        </p:txBody>
      </p:sp>
      <p:pic>
        <p:nvPicPr>
          <p:cNvPr id="82" name="Google Shape;82;p15"/>
          <p:cNvPicPr preferRelativeResize="0"/>
          <p:nvPr/>
        </p:nvPicPr>
        <p:blipFill>
          <a:blip r:embed="rId4">
            <a:alphaModFix/>
          </a:blip>
          <a:stretch>
            <a:fillRect/>
          </a:stretch>
        </p:blipFill>
        <p:spPr>
          <a:xfrm>
            <a:off x="2600600" y="1139688"/>
            <a:ext cx="2741725" cy="3849369"/>
          </a:xfrm>
          <a:prstGeom prst="rect">
            <a:avLst/>
          </a:prstGeom>
          <a:noFill/>
          <a:ln>
            <a:noFill/>
          </a:ln>
        </p:spPr>
      </p:pic>
      <p:pic>
        <p:nvPicPr>
          <p:cNvPr id="83" name="Google Shape;83;p15"/>
          <p:cNvPicPr preferRelativeResize="0"/>
          <p:nvPr/>
        </p:nvPicPr>
        <p:blipFill>
          <a:blip r:embed="rId5">
            <a:alphaModFix/>
          </a:blip>
          <a:stretch>
            <a:fillRect/>
          </a:stretch>
        </p:blipFill>
        <p:spPr>
          <a:xfrm>
            <a:off x="5901325" y="1145857"/>
            <a:ext cx="2741725" cy="38370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ctrTitle"/>
          </p:nvPr>
        </p:nvSpPr>
        <p:spPr>
          <a:xfrm>
            <a:off x="2474225" y="533850"/>
            <a:ext cx="6522300" cy="1072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What is it?</a:t>
            </a:r>
            <a:endParaRPr/>
          </a:p>
        </p:txBody>
      </p:sp>
      <p:sp>
        <p:nvSpPr>
          <p:cNvPr id="89" name="Google Shape;89;p16"/>
          <p:cNvSpPr txBox="1"/>
          <p:nvPr/>
        </p:nvSpPr>
        <p:spPr>
          <a:xfrm>
            <a:off x="3526775" y="2341975"/>
            <a:ext cx="44172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Char char="●"/>
            </a:pPr>
            <a:r>
              <a:rPr lang="en" sz="2400">
                <a:solidFill>
                  <a:schemeClr val="dk1"/>
                </a:solidFill>
              </a:rPr>
              <a:t>Food website</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Upload recipes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Create a weekly planner</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Order products on the plan</a:t>
            </a:r>
            <a:endParaRPr sz="2400">
              <a:solidFill>
                <a:schemeClr val="dk1"/>
              </a:solidFill>
            </a:endParaRPr>
          </a:p>
        </p:txBody>
      </p:sp>
      <p:sp>
        <p:nvSpPr>
          <p:cNvPr id="90" name="Google Shape;90;p16"/>
          <p:cNvSpPr txBox="1"/>
          <p:nvPr/>
        </p:nvSpPr>
        <p:spPr>
          <a:xfrm>
            <a:off x="172150" y="1694750"/>
            <a:ext cx="35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2D2D2"/>
                </a:solidFill>
              </a:rPr>
              <a:t>https://eat-the-week.herokuapp.com/</a:t>
            </a:r>
            <a:endParaRPr>
              <a:solidFill>
                <a:srgbClr val="D2D2D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ctrTitle"/>
          </p:nvPr>
        </p:nvSpPr>
        <p:spPr>
          <a:xfrm>
            <a:off x="2474225" y="533850"/>
            <a:ext cx="6522300" cy="1072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Demo</a:t>
            </a:r>
            <a:endParaRPr/>
          </a:p>
        </p:txBody>
      </p:sp>
      <p:sp>
        <p:nvSpPr>
          <p:cNvPr id="96" name="Google Shape;96;p17"/>
          <p:cNvSpPr txBox="1"/>
          <p:nvPr/>
        </p:nvSpPr>
        <p:spPr>
          <a:xfrm>
            <a:off x="172150" y="1694750"/>
            <a:ext cx="32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2D2D2"/>
                </a:solidFill>
              </a:rPr>
              <a:t>https://eat-the-week.herokuapp.com/</a:t>
            </a:r>
            <a:endParaRPr>
              <a:solidFill>
                <a:srgbClr val="D2D2D2"/>
              </a:solidFill>
            </a:endParaRPr>
          </a:p>
        </p:txBody>
      </p:sp>
      <p:pic>
        <p:nvPicPr>
          <p:cNvPr id="97" name="Google Shape;97;p17" title="GMT20220427-095832_Recording_1920x1080.mp4">
            <a:hlinkClick r:id="rId3"/>
          </p:cNvPr>
          <p:cNvPicPr preferRelativeResize="0"/>
          <p:nvPr/>
        </p:nvPicPr>
        <p:blipFill>
          <a:blip r:embed="rId4">
            <a:alphaModFix/>
          </a:blip>
          <a:stretch>
            <a:fillRect/>
          </a:stretch>
        </p:blipFill>
        <p:spPr>
          <a:xfrm>
            <a:off x="3676075" y="1794025"/>
            <a:ext cx="4309800" cy="3232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ctrTitle"/>
          </p:nvPr>
        </p:nvSpPr>
        <p:spPr>
          <a:xfrm>
            <a:off x="2501325" y="120475"/>
            <a:ext cx="6522300" cy="1072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Tech &amp; Process</a:t>
            </a:r>
            <a:endParaRPr/>
          </a:p>
        </p:txBody>
      </p:sp>
      <p:pic>
        <p:nvPicPr>
          <p:cNvPr id="103" name="Google Shape;103;p18"/>
          <p:cNvPicPr preferRelativeResize="0"/>
          <p:nvPr/>
        </p:nvPicPr>
        <p:blipFill>
          <a:blip r:embed="rId3">
            <a:alphaModFix/>
          </a:blip>
          <a:stretch>
            <a:fillRect/>
          </a:stretch>
        </p:blipFill>
        <p:spPr>
          <a:xfrm>
            <a:off x="4024350" y="1148025"/>
            <a:ext cx="4869126" cy="996850"/>
          </a:xfrm>
          <a:prstGeom prst="rect">
            <a:avLst/>
          </a:prstGeom>
          <a:noFill/>
          <a:ln>
            <a:noFill/>
          </a:ln>
        </p:spPr>
      </p:pic>
      <p:pic>
        <p:nvPicPr>
          <p:cNvPr id="104" name="Google Shape;104;p18"/>
          <p:cNvPicPr preferRelativeResize="0"/>
          <p:nvPr/>
        </p:nvPicPr>
        <p:blipFill>
          <a:blip r:embed="rId4">
            <a:alphaModFix/>
          </a:blip>
          <a:stretch>
            <a:fillRect/>
          </a:stretch>
        </p:blipFill>
        <p:spPr>
          <a:xfrm>
            <a:off x="6245425" y="1834800"/>
            <a:ext cx="2898569" cy="1473901"/>
          </a:xfrm>
          <a:prstGeom prst="rect">
            <a:avLst/>
          </a:prstGeom>
          <a:noFill/>
          <a:ln>
            <a:noFill/>
          </a:ln>
        </p:spPr>
      </p:pic>
      <p:pic>
        <p:nvPicPr>
          <p:cNvPr id="105" name="Google Shape;105;p18"/>
          <p:cNvPicPr preferRelativeResize="0"/>
          <p:nvPr/>
        </p:nvPicPr>
        <p:blipFill>
          <a:blip r:embed="rId5">
            <a:alphaModFix/>
          </a:blip>
          <a:stretch>
            <a:fillRect/>
          </a:stretch>
        </p:blipFill>
        <p:spPr>
          <a:xfrm>
            <a:off x="3168450" y="2000500"/>
            <a:ext cx="3027651" cy="1473905"/>
          </a:xfrm>
          <a:prstGeom prst="rect">
            <a:avLst/>
          </a:prstGeom>
          <a:noFill/>
          <a:ln>
            <a:noFill/>
          </a:ln>
        </p:spPr>
      </p:pic>
      <p:sp>
        <p:nvSpPr>
          <p:cNvPr id="106" name="Google Shape;106;p18"/>
          <p:cNvSpPr txBox="1"/>
          <p:nvPr/>
        </p:nvSpPr>
        <p:spPr>
          <a:xfrm>
            <a:off x="508250" y="3694674"/>
            <a:ext cx="48690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Char char="●"/>
            </a:pPr>
            <a:r>
              <a:rPr lang="en" sz="1300">
                <a:solidFill>
                  <a:schemeClr val="dk1"/>
                </a:solidFill>
              </a:rPr>
              <a:t>R</a:t>
            </a:r>
            <a:r>
              <a:rPr lang="en" sz="1300">
                <a:solidFill>
                  <a:schemeClr val="dk1"/>
                </a:solidFill>
              </a:rPr>
              <a:t>esponsive React application based on the MERN stack</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Automated deployment (via Github/Heroku integration)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Cloud hosted database (Atlas) and website (Heroku)</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Full RESTful backend API with token authentication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Unit (Jest) and Integration testing (Cypress)</a:t>
            </a:r>
            <a:endParaRPr sz="1300">
              <a:solidFill>
                <a:schemeClr val="dk1"/>
              </a:solidFill>
            </a:endParaRPr>
          </a:p>
        </p:txBody>
      </p:sp>
      <p:sp>
        <p:nvSpPr>
          <p:cNvPr id="107" name="Google Shape;107;p18"/>
          <p:cNvSpPr txBox="1"/>
          <p:nvPr/>
        </p:nvSpPr>
        <p:spPr>
          <a:xfrm>
            <a:off x="5240700" y="3661398"/>
            <a:ext cx="3903300" cy="1400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Char char="●"/>
            </a:pPr>
            <a:r>
              <a:rPr lang="en" sz="1300">
                <a:solidFill>
                  <a:schemeClr val="dk1"/>
                </a:solidFill>
              </a:rPr>
              <a:t>Class, domain modelling and screen mocks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Followed an agile process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Daily stand ups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Retros and show and tells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Pair and single programming</a:t>
            </a:r>
            <a:endParaRPr sz="1300">
              <a:solidFill>
                <a:schemeClr val="dk1"/>
              </a:solidFill>
            </a:endParaRPr>
          </a:p>
          <a:p>
            <a:pPr indent="0" lvl="0" marL="457200" rtl="0" algn="l">
              <a:spcBef>
                <a:spcPts val="0"/>
              </a:spcBef>
              <a:spcAft>
                <a:spcPts val="0"/>
              </a:spcAft>
              <a:buNone/>
            </a:pPr>
            <a:r>
              <a:t/>
            </a:r>
            <a:endParaRPr>
              <a:solidFill>
                <a:schemeClr val="dk1"/>
              </a:solidFill>
            </a:endParaRPr>
          </a:p>
        </p:txBody>
      </p:sp>
      <p:pic>
        <p:nvPicPr>
          <p:cNvPr id="108" name="Google Shape;108;p18"/>
          <p:cNvPicPr preferRelativeResize="0"/>
          <p:nvPr/>
        </p:nvPicPr>
        <p:blipFill>
          <a:blip r:embed="rId6">
            <a:alphaModFix/>
          </a:blip>
          <a:stretch>
            <a:fillRect/>
          </a:stretch>
        </p:blipFill>
        <p:spPr>
          <a:xfrm>
            <a:off x="1789988" y="2388100"/>
            <a:ext cx="2305525" cy="1362100"/>
          </a:xfrm>
          <a:prstGeom prst="rect">
            <a:avLst/>
          </a:prstGeom>
          <a:noFill/>
          <a:ln>
            <a:noFill/>
          </a:ln>
        </p:spPr>
      </p:pic>
      <p:sp>
        <p:nvSpPr>
          <p:cNvPr id="109" name="Google Shape;109;p18"/>
          <p:cNvSpPr txBox="1"/>
          <p:nvPr/>
        </p:nvSpPr>
        <p:spPr>
          <a:xfrm>
            <a:off x="172150" y="1694750"/>
            <a:ext cx="32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2D2D2"/>
                </a:solidFill>
              </a:rPr>
              <a:t>https://eat-the-week.herokuapp.com/</a:t>
            </a:r>
            <a:endParaRPr>
              <a:solidFill>
                <a:srgbClr val="D2D2D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ctrTitle"/>
          </p:nvPr>
        </p:nvSpPr>
        <p:spPr>
          <a:xfrm>
            <a:off x="2426775" y="1055675"/>
            <a:ext cx="6522300" cy="107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780"/>
              <a:t>Food Heaven and Food Hell</a:t>
            </a:r>
            <a:endParaRPr sz="4780"/>
          </a:p>
        </p:txBody>
      </p:sp>
      <p:sp>
        <p:nvSpPr>
          <p:cNvPr id="115" name="Google Shape;115;p19"/>
          <p:cNvSpPr txBox="1"/>
          <p:nvPr/>
        </p:nvSpPr>
        <p:spPr>
          <a:xfrm>
            <a:off x="711550" y="2798775"/>
            <a:ext cx="3618900" cy="1616100"/>
          </a:xfrm>
          <a:prstGeom prst="rect">
            <a:avLst/>
          </a:prstGeom>
          <a:noFill/>
          <a:ln>
            <a:noFill/>
          </a:ln>
        </p:spPr>
        <p:txBody>
          <a:bodyPr anchorCtr="0" anchor="t" bIns="91425" lIns="91425" spcFirstLastPara="1" rIns="91425" wrap="square" tIns="91425">
            <a:spAutoFit/>
          </a:bodyPr>
          <a:lstStyle/>
          <a:p>
            <a:pPr indent="-425450" lvl="0" marL="457200" rtl="0" algn="l">
              <a:spcBef>
                <a:spcPts val="0"/>
              </a:spcBef>
              <a:spcAft>
                <a:spcPts val="0"/>
              </a:spcAft>
              <a:buClr>
                <a:schemeClr val="dk1"/>
              </a:buClr>
              <a:buSzPts val="3100"/>
              <a:buChar char="●"/>
            </a:pPr>
            <a:r>
              <a:rPr lang="en" sz="3100">
                <a:solidFill>
                  <a:schemeClr val="dk1"/>
                </a:solidFill>
              </a:rPr>
              <a:t>Bespoke</a:t>
            </a:r>
            <a:endParaRPr sz="3100">
              <a:solidFill>
                <a:schemeClr val="dk1"/>
              </a:solidFill>
            </a:endParaRPr>
          </a:p>
          <a:p>
            <a:pPr indent="-425450" lvl="0" marL="457200" rtl="0" algn="l">
              <a:spcBef>
                <a:spcPts val="0"/>
              </a:spcBef>
              <a:spcAft>
                <a:spcPts val="0"/>
              </a:spcAft>
              <a:buClr>
                <a:schemeClr val="dk1"/>
              </a:buClr>
              <a:buSzPts val="3100"/>
              <a:buChar char="●"/>
            </a:pPr>
            <a:r>
              <a:rPr lang="en" sz="3100">
                <a:solidFill>
                  <a:schemeClr val="dk1"/>
                </a:solidFill>
              </a:rPr>
              <a:t>React</a:t>
            </a:r>
            <a:endParaRPr sz="3100">
              <a:solidFill>
                <a:schemeClr val="dk1"/>
              </a:solidFill>
            </a:endParaRPr>
          </a:p>
          <a:p>
            <a:pPr indent="-425450" lvl="0" marL="457200" rtl="0" algn="l">
              <a:spcBef>
                <a:spcPts val="0"/>
              </a:spcBef>
              <a:spcAft>
                <a:spcPts val="0"/>
              </a:spcAft>
              <a:buClr>
                <a:schemeClr val="dk1"/>
              </a:buClr>
              <a:buSzPts val="3100"/>
              <a:buChar char="●"/>
            </a:pPr>
            <a:r>
              <a:rPr lang="en" sz="3100">
                <a:solidFill>
                  <a:schemeClr val="dk1"/>
                </a:solidFill>
              </a:rPr>
              <a:t>Team</a:t>
            </a:r>
            <a:endParaRPr sz="3100">
              <a:solidFill>
                <a:schemeClr val="dk1"/>
              </a:solidFill>
            </a:endParaRPr>
          </a:p>
        </p:txBody>
      </p:sp>
      <p:sp>
        <p:nvSpPr>
          <p:cNvPr id="116" name="Google Shape;116;p19"/>
          <p:cNvSpPr txBox="1"/>
          <p:nvPr/>
        </p:nvSpPr>
        <p:spPr>
          <a:xfrm>
            <a:off x="4841875" y="2798775"/>
            <a:ext cx="3618900" cy="1616100"/>
          </a:xfrm>
          <a:prstGeom prst="rect">
            <a:avLst/>
          </a:prstGeom>
          <a:noFill/>
          <a:ln>
            <a:noFill/>
          </a:ln>
        </p:spPr>
        <p:txBody>
          <a:bodyPr anchorCtr="0" anchor="t" bIns="91425" lIns="91425" spcFirstLastPara="1" rIns="91425" wrap="square" tIns="91425">
            <a:spAutoFit/>
          </a:bodyPr>
          <a:lstStyle/>
          <a:p>
            <a:pPr indent="-425450" lvl="0" marL="457200" rtl="0" algn="l">
              <a:spcBef>
                <a:spcPts val="0"/>
              </a:spcBef>
              <a:spcAft>
                <a:spcPts val="0"/>
              </a:spcAft>
              <a:buClr>
                <a:schemeClr val="dk1"/>
              </a:buClr>
              <a:buSzPts val="3100"/>
              <a:buChar char="●"/>
            </a:pPr>
            <a:r>
              <a:rPr lang="en" sz="3100">
                <a:solidFill>
                  <a:schemeClr val="dk1"/>
                </a:solidFill>
              </a:rPr>
              <a:t>Testing</a:t>
            </a:r>
            <a:endParaRPr sz="3100">
              <a:solidFill>
                <a:schemeClr val="dk1"/>
              </a:solidFill>
            </a:endParaRPr>
          </a:p>
          <a:p>
            <a:pPr indent="-425450" lvl="0" marL="457200" rtl="0" algn="l">
              <a:spcBef>
                <a:spcPts val="0"/>
              </a:spcBef>
              <a:spcAft>
                <a:spcPts val="0"/>
              </a:spcAft>
              <a:buClr>
                <a:schemeClr val="dk1"/>
              </a:buClr>
              <a:buSzPts val="3100"/>
              <a:buChar char="●"/>
            </a:pPr>
            <a:r>
              <a:rPr lang="en" sz="3100">
                <a:solidFill>
                  <a:schemeClr val="dk1"/>
                </a:solidFill>
              </a:rPr>
              <a:t>React</a:t>
            </a:r>
            <a:endParaRPr sz="3100">
              <a:solidFill>
                <a:schemeClr val="dk1"/>
              </a:solidFill>
            </a:endParaRPr>
          </a:p>
          <a:p>
            <a:pPr indent="-425450" lvl="0" marL="457200" rtl="0" algn="l">
              <a:spcBef>
                <a:spcPts val="0"/>
              </a:spcBef>
              <a:spcAft>
                <a:spcPts val="0"/>
              </a:spcAft>
              <a:buClr>
                <a:schemeClr val="dk1"/>
              </a:buClr>
              <a:buSzPts val="3100"/>
              <a:buChar char="●"/>
            </a:pPr>
            <a:r>
              <a:rPr lang="en" sz="3100">
                <a:solidFill>
                  <a:schemeClr val="dk1"/>
                </a:solidFill>
              </a:rPr>
              <a:t>Time </a:t>
            </a:r>
            <a:endParaRPr sz="3100">
              <a:solidFill>
                <a:schemeClr val="dk1"/>
              </a:solidFill>
            </a:endParaRPr>
          </a:p>
        </p:txBody>
      </p:sp>
      <p:sp>
        <p:nvSpPr>
          <p:cNvPr id="117" name="Google Shape;117;p19"/>
          <p:cNvSpPr txBox="1"/>
          <p:nvPr/>
        </p:nvSpPr>
        <p:spPr>
          <a:xfrm>
            <a:off x="172150" y="1694750"/>
            <a:ext cx="35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2D2D2"/>
                </a:solidFill>
              </a:rPr>
              <a:t>https://eat-the-week.herokuapp.com/</a:t>
            </a:r>
            <a:endParaRPr>
              <a:solidFill>
                <a:srgbClr val="D2D2D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ctrTitle"/>
          </p:nvPr>
        </p:nvSpPr>
        <p:spPr>
          <a:xfrm>
            <a:off x="2474225" y="533850"/>
            <a:ext cx="6522300" cy="1072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pic>
        <p:nvPicPr>
          <p:cNvPr id="123" name="Google Shape;123;p20"/>
          <p:cNvPicPr preferRelativeResize="0"/>
          <p:nvPr/>
        </p:nvPicPr>
        <p:blipFill>
          <a:blip r:embed="rId3">
            <a:alphaModFix/>
          </a:blip>
          <a:stretch>
            <a:fillRect/>
          </a:stretch>
        </p:blipFill>
        <p:spPr>
          <a:xfrm>
            <a:off x="4376638" y="3537150"/>
            <a:ext cx="1158826" cy="662175"/>
          </a:xfrm>
          <a:prstGeom prst="rect">
            <a:avLst/>
          </a:prstGeom>
          <a:noFill/>
          <a:ln>
            <a:noFill/>
          </a:ln>
        </p:spPr>
      </p:pic>
      <p:sp>
        <p:nvSpPr>
          <p:cNvPr id="124" name="Google Shape;124;p20"/>
          <p:cNvSpPr txBox="1"/>
          <p:nvPr/>
        </p:nvSpPr>
        <p:spPr>
          <a:xfrm>
            <a:off x="4276100" y="1725150"/>
            <a:ext cx="2839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Find us 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twitter</a:t>
            </a:r>
            <a:r>
              <a:rPr lang="en">
                <a:solidFill>
                  <a:schemeClr val="dk1"/>
                </a:solidFill>
              </a:rPr>
              <a:t>.com/eattheweek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facebook.com/eattheweekuk</a:t>
            </a:r>
            <a:endParaRPr>
              <a:solidFill>
                <a:schemeClr val="dk1"/>
              </a:solidFill>
            </a:endParaRPr>
          </a:p>
          <a:p>
            <a:pPr indent="0" lvl="0" marL="0" rtl="0" algn="l">
              <a:spcBef>
                <a:spcPts val="0"/>
              </a:spcBef>
              <a:spcAft>
                <a:spcPts val="0"/>
              </a:spcAft>
              <a:buNone/>
            </a:pPr>
            <a:br>
              <a:rPr lang="en">
                <a:solidFill>
                  <a:schemeClr val="dk1"/>
                </a:solidFill>
              </a:rPr>
            </a:br>
            <a:r>
              <a:rPr lang="en">
                <a:solidFill>
                  <a:schemeClr val="dk1"/>
                </a:solidFill>
              </a:rPr>
              <a:t>instagram.com/eattheweek</a:t>
            </a:r>
            <a:endParaRPr>
              <a:solidFill>
                <a:schemeClr val="dk1"/>
              </a:solidFill>
            </a:endParaRPr>
          </a:p>
        </p:txBody>
      </p:sp>
      <p:sp>
        <p:nvSpPr>
          <p:cNvPr id="125" name="Google Shape;125;p20"/>
          <p:cNvSpPr txBox="1"/>
          <p:nvPr/>
        </p:nvSpPr>
        <p:spPr>
          <a:xfrm>
            <a:off x="172150" y="1694750"/>
            <a:ext cx="35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2D2D2"/>
                </a:solidFill>
              </a:rPr>
              <a:t>https://eat-the-week.herokuapp.com/</a:t>
            </a:r>
            <a:endParaRPr>
              <a:solidFill>
                <a:srgbClr val="D2D2D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Eat The Wee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